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centeDiazH" TargetMode="External"/><Relationship Id="rId2" Type="http://schemas.openxmlformats.org/officeDocument/2006/relationships/hyperlink" Target="https://github.com/DiegoBan/EDDA2024-1-S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 dirty="0">
                <a:solidFill>
                  <a:srgbClr val="FFFFFF"/>
                </a:solidFill>
              </a:rPr>
              <a:t>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83BF985-5044-A9E2-FE48-75C0AAD4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590550"/>
            <a:ext cx="3762375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LoL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Saki</a:t>
            </a:r>
            <a:r>
              <a:rPr lang="es-CL" sz="4000" dirty="0">
                <a:solidFill>
                  <a:schemeClr val="tx1"/>
                </a:solidFill>
              </a:rPr>
              <a:t> </a:t>
            </a:r>
            <a:r>
              <a:rPr lang="es-CL" sz="4000" dirty="0" err="1">
                <a:solidFill>
                  <a:schemeClr val="tx1"/>
                </a:solidFill>
              </a:rPr>
              <a:t>TvT#woof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F1EAAF-3B2B-4092-8FEB-E8A6C2BF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rgbClr val="FFFFFF"/>
                </a:solidFill>
              </a:rPr>
              <a:t>Java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480D7-E6FE-85BC-1C9E-13960982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Lenguaje de programación orientada a objetos.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Una clase posee atributos y métodos que definen el comportamiento de un objeto.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Existen expresiones las cuales se ocupan al programar.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Se ocupan los tipos de datos primitivos (</a:t>
            </a:r>
            <a:r>
              <a:rPr lang="es-CL" sz="1800" dirty="0" err="1">
                <a:solidFill>
                  <a:srgbClr val="FFFFFF"/>
                </a:solidFill>
              </a:rPr>
              <a:t>int</a:t>
            </a:r>
            <a:r>
              <a:rPr lang="es-CL" sz="1800" dirty="0">
                <a:solidFill>
                  <a:srgbClr val="FFFFFF"/>
                </a:solidFill>
              </a:rPr>
              <a:t>, </a:t>
            </a:r>
            <a:r>
              <a:rPr lang="es-CL" sz="1800" dirty="0" err="1">
                <a:solidFill>
                  <a:srgbClr val="FFFFFF"/>
                </a:solidFill>
              </a:rPr>
              <a:t>float</a:t>
            </a:r>
            <a:r>
              <a:rPr lang="es-CL" sz="1800" dirty="0">
                <a:solidFill>
                  <a:srgbClr val="FFFFFF"/>
                </a:solidFill>
              </a:rPr>
              <a:t>, </a:t>
            </a:r>
            <a:r>
              <a:rPr lang="es-CL" sz="1800" dirty="0" err="1">
                <a:solidFill>
                  <a:srgbClr val="FFFFFF"/>
                </a:solidFill>
              </a:rPr>
              <a:t>String</a:t>
            </a:r>
            <a:r>
              <a:rPr lang="es-CL" sz="1800" dirty="0">
                <a:solidFill>
                  <a:srgbClr val="FFFFFF"/>
                </a:solidFill>
              </a:rPr>
              <a:t>, </a:t>
            </a:r>
            <a:r>
              <a:rPr lang="es-CL" sz="1800" dirty="0" err="1">
                <a:solidFill>
                  <a:srgbClr val="FFFFFF"/>
                </a:solidFill>
              </a:rPr>
              <a:t>boolean</a:t>
            </a:r>
            <a:r>
              <a:rPr lang="es-CL" sz="1800" dirty="0">
                <a:solidFill>
                  <a:srgbClr val="FFFFFF"/>
                </a:solidFill>
              </a:rPr>
              <a:t>, etc.).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F5BE49E1-ED7E-98CB-1D1D-607F4873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" r="11575" b="2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51199BC-B7DA-95FC-9E67-C86442394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479" y="3429000"/>
            <a:ext cx="2838521" cy="202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34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000E4-DD89-5F9A-7C46-89B78D3A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asintótico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99D28-642F-8CF2-FFE6-DCE7A24AD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4647738" cy="376089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Algoritmo: secuencia de instrucciones claras y precisas.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Eficiencia: ciclos de CPU (tiempo de ejecución) o memoria.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El </a:t>
            </a:r>
            <a:r>
              <a:rPr lang="es-CL" dirty="0" err="1"/>
              <a:t>analisis</a:t>
            </a:r>
            <a:r>
              <a:rPr lang="es-CL" dirty="0"/>
              <a:t> asintótico es una relación entre tiempo y tamaño de la entrada, uso de memoria y tamaño de la entrada.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Para describir estas complejidades se ocupan 3 notaciones:</a:t>
            </a:r>
            <a:br>
              <a:rPr lang="es-CL" dirty="0"/>
            </a:br>
            <a:r>
              <a:rPr lang="es-CL" dirty="0"/>
              <a:t>	- Big-O: peor de los casos {O[g(n)]}</a:t>
            </a:r>
            <a:br>
              <a:rPr lang="es-CL" dirty="0"/>
            </a:br>
            <a:r>
              <a:rPr lang="es-CL" dirty="0"/>
              <a:t>	- Omega: mejor de los casos {</a:t>
            </a:r>
            <a:r>
              <a:rPr lang="el-GR" dirty="0"/>
              <a:t>Ω</a:t>
            </a:r>
            <a:r>
              <a:rPr lang="es-CL" dirty="0"/>
              <a:t>[g(n)]}</a:t>
            </a:r>
            <a:br>
              <a:rPr lang="es-CL" dirty="0"/>
            </a:br>
            <a:r>
              <a:rPr lang="es-CL" dirty="0"/>
              <a:t>	- Theta: tiempo promedio {</a:t>
            </a:r>
            <a:r>
              <a:rPr lang="el-GR" dirty="0"/>
              <a:t>θ</a:t>
            </a:r>
            <a:r>
              <a:rPr lang="es-CL" dirty="0"/>
              <a:t>[g(n)]}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dirty="0"/>
          </a:p>
        </p:txBody>
      </p:sp>
      <p:pic>
        <p:nvPicPr>
          <p:cNvPr id="1028" name="Picture 4" descr="Introducción a análisis asintótico - Platzi">
            <a:extLst>
              <a:ext uri="{FF2B5EF4-FFF2-40B4-BE49-F238E27FC236}">
                <a16:creationId xmlns:a16="http://schemas.microsoft.com/office/drawing/2014/main" id="{2D41518D-9A6B-894B-6934-F43F1EB0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102" y="1563649"/>
            <a:ext cx="6227381" cy="430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91145F-241E-CC3F-5401-65ABC269D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814" y="360495"/>
            <a:ext cx="2467897" cy="18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0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7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" name="Rectangle 308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B4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087" name="Straight Connector 308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25F31B-A9BA-8481-B7CE-5611E0249C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5564" y="1200727"/>
                <a:ext cx="3509817" cy="5255491"/>
              </a:xfrm>
            </p:spPr>
            <p:txBody>
              <a:bodyPr>
                <a:normAutofit/>
              </a:bodyPr>
              <a:lstStyle/>
              <a:p>
                <a:r>
                  <a:rPr lang="es-CL" sz="1800" dirty="0">
                    <a:solidFill>
                      <a:srgbClr val="FFFFFF"/>
                    </a:solidFill>
                  </a:rPr>
                  <a:t>O(1)= cualquier línea de código que no sea un ciclo ni recursión.</a:t>
                </a:r>
              </a:p>
              <a:p>
                <a:r>
                  <a:rPr lang="es-CL" sz="1800" dirty="0">
                    <a:solidFill>
                      <a:srgbClr val="FFFFFF"/>
                    </a:solidFill>
                  </a:rPr>
                  <a:t>O(log[n])= la variable del ciclo no aumenta de manera constante (*,/).</a:t>
                </a:r>
              </a:p>
              <a:p>
                <a:r>
                  <a:rPr lang="es-CL" sz="1800" dirty="0">
                    <a:solidFill>
                      <a:srgbClr val="FFFFFF"/>
                    </a:solidFill>
                  </a:rPr>
                  <a:t>O(n)= la variable del ciclo va aumentando o decreciendo constantemente.</a:t>
                </a:r>
              </a:p>
              <a:p>
                <a:r>
                  <a:rPr lang="es-CL" sz="1800" dirty="0">
                    <a:solidFill>
                      <a:srgbClr val="FFFFFF"/>
                    </a:solidFill>
                  </a:rPr>
                  <a:t>O(n log[n])= combinación de otros casos.</a:t>
                </a:r>
              </a:p>
              <a:p>
                <a:r>
                  <a:rPr lang="en-US" sz="1800" dirty="0">
                    <a:solidFill>
                      <a:srgbClr val="FFFFFF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CL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FFFFFF"/>
                    </a:solidFill>
                  </a:rPr>
                  <a:t>)= </a:t>
                </a:r>
                <a:r>
                  <a:rPr lang="es-CL" sz="1800" dirty="0">
                    <a:solidFill>
                      <a:srgbClr val="FFFFFF"/>
                    </a:solidFill>
                  </a:rPr>
                  <a:t>x depende de cuantos ciclos anidados hay e iteran conforme a la entrada.</a:t>
                </a:r>
              </a:p>
              <a:p>
                <a:endParaRPr lang="es-CL" sz="1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25F31B-A9BA-8481-B7CE-5611E0249C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564" y="1200727"/>
                <a:ext cx="3509817" cy="5255491"/>
              </a:xfrm>
              <a:blipFill>
                <a:blip r:embed="rId2"/>
                <a:stretch>
                  <a:fillRect l="-1389" t="-464" r="-4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53A6CF31-62AA-CA1B-F16B-C7A39CB1A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157501">
            <a:off x="9584338" y="-54514"/>
            <a:ext cx="407182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A3D93DB-C292-9CFE-1914-AE61C3A6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4" y="138383"/>
            <a:ext cx="3945775" cy="923961"/>
          </a:xfrm>
        </p:spPr>
        <p:txBody>
          <a:bodyPr>
            <a:normAutofit/>
          </a:bodyPr>
          <a:lstStyle/>
          <a:p>
            <a:r>
              <a:rPr lang="es-CL" dirty="0"/>
              <a:t>Casos Big-O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2D7A456-7ECF-FC02-60F5-B4276C02C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417" y="500677"/>
            <a:ext cx="4059919" cy="11233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0A3D82E-DF54-F435-8450-C17EC6F39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375" y="1781896"/>
            <a:ext cx="4079960" cy="14508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33861A4-27F4-B203-0138-750E4FCF9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95" y="3390612"/>
            <a:ext cx="4079961" cy="15914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45A09A0-3BAF-5FE9-E310-CF4179ED7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373" y="5139917"/>
            <a:ext cx="4079959" cy="1525033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DE11B438-F15F-0E75-CA88-9834155E812E}"/>
              </a:ext>
            </a:extLst>
          </p:cNvPr>
          <p:cNvSpPr/>
          <p:nvPr/>
        </p:nvSpPr>
        <p:spPr>
          <a:xfrm>
            <a:off x="3986896" y="-1"/>
            <a:ext cx="5996538" cy="685800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3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B75F59-4DE6-1149-AFA6-DBDA2F72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es-CL" dirty="0"/>
              <a:t>Ejercicio 1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3EAFF-782F-E56F-CED2-AAFBE4EC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929119" cy="3760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800" dirty="0"/>
              <a:t>Se </a:t>
            </a:r>
            <a:r>
              <a:rPr lang="es-ES" sz="1800"/>
              <a:t>te otorga un </a:t>
            </a:r>
            <a:r>
              <a:rPr lang="es-ES" sz="1800" dirty="0"/>
              <a:t>array de n enteros. Quieres modificar el array para que sea creciente, es decir, cada elemento sea al menos tan grande como el elemento anterior. ¿Cuál es el número mínimo de movimientos requeridos?</a:t>
            </a:r>
          </a:p>
          <a:p>
            <a:pPr>
              <a:lnSpc>
                <a:spcPct val="100000"/>
              </a:lnSpc>
            </a:pPr>
            <a:r>
              <a:rPr lang="es-ES" sz="1800" dirty="0"/>
              <a:t>Input:</a:t>
            </a:r>
            <a:br>
              <a:rPr lang="es-ES" sz="1800" dirty="0"/>
            </a:br>
            <a:r>
              <a:rPr lang="es-ES" sz="1800" dirty="0"/>
              <a:t>La primera línea de entrada contiene un entero n (tamaño del array).</a:t>
            </a:r>
            <a:br>
              <a:rPr lang="es-ES" sz="1800" dirty="0"/>
            </a:br>
            <a:r>
              <a:rPr lang="es-ES" sz="1800" dirty="0"/>
              <a:t>Luego, la segunda línea contiene n enteros (contenido del array).</a:t>
            </a:r>
          </a:p>
          <a:p>
            <a:pPr>
              <a:lnSpc>
                <a:spcPct val="100000"/>
              </a:lnSpc>
            </a:pPr>
            <a:r>
              <a:rPr lang="es-ES" sz="1800" dirty="0"/>
              <a:t>Output:</a:t>
            </a:r>
            <a:br>
              <a:rPr lang="es-ES" sz="1800" dirty="0"/>
            </a:br>
            <a:r>
              <a:rPr lang="es-ES" sz="1800" dirty="0"/>
              <a:t>Imprime el número mínimo de movimientos.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A30817-A0AC-3495-929D-24E08835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5619" y="640081"/>
            <a:ext cx="3179282" cy="511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B4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0FF32-896A-33A9-6358-A4136F6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algn="ctr"/>
            <a:r>
              <a:rPr lang="es-CL" sz="4000" dirty="0">
                <a:solidFill>
                  <a:srgbClr val="FFFFFF"/>
                </a:solidFill>
              </a:rPr>
              <a:t>Link </a:t>
            </a:r>
            <a:r>
              <a:rPr lang="es-CL" sz="4000" dirty="0" err="1">
                <a:solidFill>
                  <a:srgbClr val="FFFFFF"/>
                </a:solidFill>
              </a:rPr>
              <a:t>Github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0D78B-5722-8E64-0449-803CEC35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</a:rPr>
              <a:t>Repositorio</a:t>
            </a:r>
            <a:r>
              <a:rPr lang="en-US" sz="1800" dirty="0">
                <a:solidFill>
                  <a:srgbClr val="FFFFFF"/>
                </a:solidFill>
              </a:rPr>
              <a:t>: </a:t>
            </a:r>
            <a:r>
              <a:rPr lang="en-US" sz="1800" dirty="0">
                <a:solidFill>
                  <a:srgbClr val="FFFFFF"/>
                </a:solidFill>
                <a:hlinkClick r:id="rId2"/>
              </a:rPr>
              <a:t>https://github.com/DiegoBan/EDDA2024-1-S4</a:t>
            </a: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</a:rPr>
              <a:t>Github</a:t>
            </a:r>
            <a:r>
              <a:rPr lang="en-US" sz="1800" dirty="0">
                <a:solidFill>
                  <a:srgbClr val="FFFFFF"/>
                </a:solidFill>
              </a:rPr>
              <a:t> personal: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  <a:hlinkClick r:id="rId3"/>
              </a:rPr>
              <a:t>https://github.com/VicenteDiazH</a:t>
            </a: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F016B0-2FD1-5607-4AAD-6B8C1B71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667279"/>
            <a:ext cx="6798082" cy="552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3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FFFBD-6BA2-FAD5-09F2-E85846E4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2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8B72A-3D56-E58B-4BD6-935C6298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Dada una matriz </a:t>
            </a:r>
            <a:r>
              <a:rPr lang="es-CL" dirty="0" err="1"/>
              <a:t>MxN</a:t>
            </a:r>
            <a:r>
              <a:rPr lang="es-CL" dirty="0"/>
              <a:t>, imprime todos los elementos de la matriz en orden espiral</a:t>
            </a:r>
            <a:r>
              <a:rPr lang="en-U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4FA810-654D-EB23-D575-8A6A656F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71" y="2775291"/>
            <a:ext cx="3657600" cy="3324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9094A7-62EC-FD9A-3AB3-6EC68885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871" y="2777756"/>
            <a:ext cx="4336602" cy="330271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3D9704A-6C69-440A-1048-6670439DA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271" y="2480016"/>
            <a:ext cx="25146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3212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398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Calibri</vt:lpstr>
      <vt:lpstr>Cambria Math</vt:lpstr>
      <vt:lpstr>Tw Cen MT</vt:lpstr>
      <vt:lpstr>Wingdings</vt:lpstr>
      <vt:lpstr>RetrospectVTI</vt:lpstr>
      <vt:lpstr>Ayudantía 1</vt:lpstr>
      <vt:lpstr>Contacto</vt:lpstr>
      <vt:lpstr>Java</vt:lpstr>
      <vt:lpstr>Análisis asintótico</vt:lpstr>
      <vt:lpstr>Casos Big-O</vt:lpstr>
      <vt:lpstr>Ejercicio 1</vt:lpstr>
      <vt:lpstr>Link Github</vt:lpstr>
      <vt:lpstr>Ejercicio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3</cp:revision>
  <dcterms:created xsi:type="dcterms:W3CDTF">2024-03-19T23:19:18Z</dcterms:created>
  <dcterms:modified xsi:type="dcterms:W3CDTF">2024-03-27T02:50:28Z</dcterms:modified>
</cp:coreProperties>
</file>