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87997393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87997393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2edf5dc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2edf5dc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2e8ea361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2e8ea361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8799739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8799739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2e8ea361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2e8ea361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2e8ea361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2e8ea361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7" name="Google Shape;15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66"/>
              <a:t> Tablut Challenge 2021</a:t>
            </a:r>
            <a:endParaRPr sz="2466"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5083950" y="3924925"/>
            <a:ext cx="3938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Diego Biagini, Ildebrando Simeoni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1297500" y="842025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Black Heuristics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458950" y="1567550"/>
            <a:ext cx="74376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FFFFFF"/>
                </a:solidFill>
              </a:rPr>
              <a:t>Piece Metric: number of white (rescaled) minus number of black pieces                                                                                                                                                                                                   King Surrounded: number of blacks, throne and citadels surrounding king	                                                                                                                                                                              King Freedom: number of opponents along the four directions from king position                                                        King Support: number of whites in the 3x3 window around the king                                                                                                                                                                                                   King Good Squares: goodness of the king position in the board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2152550" y="4245800"/>
            <a:ext cx="1365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Surrounded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478850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529100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529100" y="3204750"/>
            <a:ext cx="917700" cy="917700"/>
          </a:xfrm>
          <a:prstGeom prst="pie">
            <a:avLst>
              <a:gd fmla="val 19410436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659900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458962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Piece Metric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755154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4108737" y="4245800"/>
            <a:ext cx="118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Freedom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752115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Good Squares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19718" r="19718" t="0"/>
          <a:stretch/>
        </p:blipFill>
        <p:spPr>
          <a:xfrm rot="10800000">
            <a:off x="6240280" y="5276"/>
            <a:ext cx="2898000" cy="2691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5928222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Support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2337150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2387400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2387400" y="3204750"/>
            <a:ext cx="917700" cy="917700"/>
          </a:xfrm>
          <a:prstGeom prst="pie">
            <a:avLst>
              <a:gd fmla="val 19410436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518200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2613454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4148109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4198359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4198359" y="320475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4329159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4426092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6009309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6059559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6059559" y="320475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6190359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6287292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7542759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7593009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7593009" y="320475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7723809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7820742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1297500" y="842025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White heuristics (early game)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2889900" y="4245800"/>
            <a:ext cx="1365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Surrounded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623467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914750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965000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965000" y="3204750"/>
            <a:ext cx="917700" cy="917700"/>
          </a:xfrm>
          <a:prstGeom prst="pie">
            <a:avLst>
              <a:gd fmla="val 19410436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1095800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894862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Piece Metric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1191054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7202709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7252959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7252959" y="320475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7383759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71845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Free Cross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7480692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19718" r="19718" t="0"/>
          <a:stretch/>
        </p:blipFill>
        <p:spPr>
          <a:xfrm rot="10800000">
            <a:off x="6240280" y="5276"/>
            <a:ext cx="2898000" cy="2691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53" name="Google Shape;253;p19"/>
          <p:cNvSpPr txBox="1"/>
          <p:nvPr/>
        </p:nvSpPr>
        <p:spPr>
          <a:xfrm>
            <a:off x="518944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Good Squares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4">
            <a:alphaModFix/>
          </a:blip>
          <a:srcRect b="0" l="14117" r="14110" t="0"/>
          <a:stretch/>
        </p:blipFill>
        <p:spPr>
          <a:xfrm rot="10800000">
            <a:off x="6238025" y="7367"/>
            <a:ext cx="2898000" cy="2691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458950" y="1567550"/>
            <a:ext cx="74376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FFFFFF"/>
                </a:solidFill>
              </a:rPr>
              <a:t>Piece Metric: </a:t>
            </a:r>
            <a:r>
              <a:rPr lang="it" sz="1600"/>
              <a:t>number of white (rescaled) minus number of black pieces       </a:t>
            </a:r>
            <a:r>
              <a:rPr lang="it" sz="16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                       </a:t>
            </a:r>
            <a:r>
              <a:rPr lang="it" sz="1600">
                <a:solidFill>
                  <a:srgbClr val="FFFFFF"/>
                </a:solidFill>
              </a:rPr>
              <a:t>King Surrounded: </a:t>
            </a:r>
            <a:r>
              <a:rPr lang="it" sz="1600"/>
              <a:t>number of blacks, throne and citadels surrounding king</a:t>
            </a:r>
            <a:r>
              <a:rPr lang="it" sz="1600">
                <a:solidFill>
                  <a:srgbClr val="FFFFFF"/>
                </a:solidFill>
              </a:rPr>
              <a:t>	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it" sz="1600">
                <a:solidFill>
                  <a:srgbClr val="FFFFFF"/>
                </a:solidFill>
              </a:rPr>
              <a:t>    </a:t>
            </a:r>
            <a:r>
              <a:rPr lang="it" sz="1600">
                <a:solidFill>
                  <a:srgbClr val="FFFFFF"/>
                </a:solidFill>
              </a:rPr>
              <a:t>King Good Squares:  </a:t>
            </a:r>
            <a:r>
              <a:rPr lang="it" sz="1600"/>
              <a:t>goodness of the king position in the board</a:t>
            </a:r>
            <a:r>
              <a:rPr lang="it" sz="16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Free Cross: number of free positions  in the cross passing through throne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5211022" y="3184475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5261272" y="3234725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5261272" y="3234725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5392072" y="3365525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5489004" y="3537995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3063747" y="320475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3113997" y="325500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113997" y="325500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3244797" y="338580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3341729" y="355827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1297500" y="842025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/>
              <a:t>White heuristics (endgame)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90"/>
              <a:buNone/>
            </a:pPr>
            <a:r>
              <a:t/>
            </a:r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2348800" y="3154500"/>
            <a:ext cx="1018200" cy="1018200"/>
            <a:chOff x="1359550" y="3154500"/>
            <a:chExt cx="1018200" cy="1018200"/>
          </a:xfrm>
        </p:grpSpPr>
        <p:sp>
          <p:nvSpPr>
            <p:cNvPr id="272" name="Google Shape;272;p20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409800" y="3204750"/>
              <a:ext cx="917700" cy="9177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rgbClr val="A8B8DF"/>
                </a:gs>
                <a:gs pos="100000">
                  <a:srgbClr val="516DB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0"/>
          <p:cNvSpPr txBox="1"/>
          <p:nvPr/>
        </p:nvSpPr>
        <p:spPr>
          <a:xfrm>
            <a:off x="2152550" y="4245800"/>
            <a:ext cx="1365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Surrounded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623467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478850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529100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529100" y="3204750"/>
            <a:ext cx="917700" cy="917700"/>
          </a:xfrm>
          <a:prstGeom prst="pie">
            <a:avLst>
              <a:gd fmla="val 19410436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659900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458962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Piece Metric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55154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4108737" y="4245800"/>
            <a:ext cx="1189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Freedom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7539359" y="3154500"/>
            <a:ext cx="1018200" cy="1018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7589609" y="3204750"/>
            <a:ext cx="917700" cy="9177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7589609" y="3204750"/>
            <a:ext cx="917700" cy="917700"/>
          </a:xfrm>
          <a:prstGeom prst="pie">
            <a:avLst>
              <a:gd fmla="val 11912349" name="adj1"/>
              <a:gd fmla="val 16200000" name="adj2"/>
            </a:avLst>
          </a:prstGeom>
          <a:gradFill>
            <a:gsLst>
              <a:gs pos="0">
                <a:srgbClr val="A8B8DF"/>
              </a:gs>
              <a:gs pos="100000">
                <a:srgbClr val="516DB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7720409" y="3335550"/>
            <a:ext cx="656100" cy="65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752115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Free Cross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7817342" y="3508020"/>
            <a:ext cx="462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3">
            <a:alphaModFix/>
          </a:blip>
          <a:srcRect b="0" l="19718" r="19718" t="0"/>
          <a:stretch/>
        </p:blipFill>
        <p:spPr>
          <a:xfrm rot="10800000">
            <a:off x="6240280" y="5276"/>
            <a:ext cx="2898000" cy="2691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92" name="Google Shape;292;p20"/>
          <p:cNvSpPr txBox="1"/>
          <p:nvPr/>
        </p:nvSpPr>
        <p:spPr>
          <a:xfrm>
            <a:off x="5928222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King Support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20"/>
          <p:cNvPicPr preferRelativeResize="0"/>
          <p:nvPr/>
        </p:nvPicPr>
        <p:blipFill rotWithShape="1">
          <a:blip r:embed="rId4">
            <a:alphaModFix/>
          </a:blip>
          <a:srcRect b="0" l="14117" r="14110" t="0"/>
          <a:stretch/>
        </p:blipFill>
        <p:spPr>
          <a:xfrm rot="10800000">
            <a:off x="6238025" y="7367"/>
            <a:ext cx="2898000" cy="26916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294" name="Google Shape;294;p20"/>
          <p:cNvSpPr txBox="1"/>
          <p:nvPr>
            <p:ph idx="1" type="body"/>
          </p:nvPr>
        </p:nvSpPr>
        <p:spPr>
          <a:xfrm>
            <a:off x="458950" y="1567550"/>
            <a:ext cx="74376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FFFFFF"/>
                </a:solidFill>
              </a:rPr>
              <a:t>Piece Metric: </a:t>
            </a:r>
            <a:r>
              <a:rPr lang="it" sz="1600"/>
              <a:t>number of white (rescaled) minus number of black pieces     </a:t>
            </a:r>
            <a:r>
              <a:rPr lang="it" sz="16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                    King Surrounded: </a:t>
            </a:r>
            <a:r>
              <a:rPr lang="it" sz="1600"/>
              <a:t>number of blacks, throne and citadels surrounding king</a:t>
            </a:r>
            <a:r>
              <a:rPr lang="it" sz="1600">
                <a:solidFill>
                  <a:srgbClr val="FFFFFF"/>
                </a:solidFill>
              </a:rPr>
              <a:t>	                                                                                                                                                                              King Freedom:	</a:t>
            </a:r>
            <a:r>
              <a:rPr lang="it" sz="1600"/>
              <a:t>number of opponents along the four directions from king position</a:t>
            </a:r>
            <a:r>
              <a:rPr lang="it" sz="1600">
                <a:solidFill>
                  <a:srgbClr val="FFFFFF"/>
                </a:solidFill>
              </a:rPr>
              <a:t> King Support: </a:t>
            </a:r>
            <a:r>
              <a:rPr lang="it" sz="1600"/>
              <a:t>number of whites in the 3x3 window around the king </a:t>
            </a:r>
            <a:r>
              <a:rPr lang="it" sz="160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                     Free Cross: </a:t>
            </a:r>
            <a:r>
              <a:rPr lang="it" sz="1600"/>
              <a:t>number of free positions in the cross passing through throne</a:t>
            </a:r>
            <a:endParaRPr sz="1600">
              <a:solidFill>
                <a:srgbClr val="FFFFFF"/>
              </a:solidFill>
            </a:endParaRPr>
          </a:p>
        </p:txBody>
      </p:sp>
      <p:grpSp>
        <p:nvGrpSpPr>
          <p:cNvPr id="295" name="Google Shape;295;p20"/>
          <p:cNvGrpSpPr/>
          <p:nvPr/>
        </p:nvGrpSpPr>
        <p:grpSpPr>
          <a:xfrm>
            <a:off x="4218750" y="3154500"/>
            <a:ext cx="1018200" cy="1018200"/>
            <a:chOff x="1359550" y="3154500"/>
            <a:chExt cx="1018200" cy="1018200"/>
          </a:xfrm>
        </p:grpSpPr>
        <p:sp>
          <p:nvSpPr>
            <p:cNvPr id="296" name="Google Shape;296;p20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1409800" y="3204750"/>
              <a:ext cx="917700" cy="9177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rgbClr val="A8B8DF"/>
                </a:gs>
                <a:gs pos="100000">
                  <a:srgbClr val="516DB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0"/>
          <p:cNvGrpSpPr/>
          <p:nvPr/>
        </p:nvGrpSpPr>
        <p:grpSpPr>
          <a:xfrm>
            <a:off x="5969575" y="3154500"/>
            <a:ext cx="1018200" cy="1018200"/>
            <a:chOff x="1359550" y="3154500"/>
            <a:chExt cx="1018200" cy="1018200"/>
          </a:xfrm>
        </p:grpSpPr>
        <p:sp>
          <p:nvSpPr>
            <p:cNvPr id="301" name="Google Shape;301;p20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1409800" y="3204750"/>
              <a:ext cx="917700" cy="917700"/>
            </a:xfrm>
            <a:prstGeom prst="pie">
              <a:avLst>
                <a:gd fmla="val 0" name="adj1"/>
                <a:gd fmla="val 16200000" name="adj2"/>
              </a:avLst>
            </a:prstGeom>
            <a:gradFill>
              <a:gsLst>
                <a:gs pos="0">
                  <a:srgbClr val="A8B8DF"/>
                </a:gs>
                <a:gs pos="100000">
                  <a:srgbClr val="516DB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type="title"/>
          </p:nvPr>
        </p:nvSpPr>
        <p:spPr>
          <a:xfrm>
            <a:off x="1284075" y="850350"/>
            <a:ext cx="30267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Search Algorithm</a:t>
            </a:r>
            <a:endParaRPr/>
          </a:p>
        </p:txBody>
      </p:sp>
      <p:sp>
        <p:nvSpPr>
          <p:cNvPr id="310" name="Google Shape;310;p21"/>
          <p:cNvSpPr txBox="1"/>
          <p:nvPr>
            <p:ph idx="1" type="body"/>
          </p:nvPr>
        </p:nvSpPr>
        <p:spPr>
          <a:xfrm>
            <a:off x="658200" y="2341650"/>
            <a:ext cx="44382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FFFFFF"/>
                </a:solidFill>
              </a:rPr>
              <a:t>MinMax with alpha-beta pruning and iterative deepening has been used in order to explore as much of the tree as possible before the time allocated for the player runs out.</a:t>
            </a:r>
            <a:endParaRPr sz="1800"/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3">
            <a:alphaModFix/>
          </a:blip>
          <a:srcRect b="25663" l="19219" r="2398" t="-21174"/>
          <a:stretch/>
        </p:blipFill>
        <p:spPr>
          <a:xfrm rot="5400000">
            <a:off x="3384000" y="720000"/>
            <a:ext cx="6480000" cy="5040000"/>
          </a:xfrm>
          <a:prstGeom prst="diagStripe">
            <a:avLst>
              <a:gd fmla="val 5044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2" type="title"/>
          </p:nvPr>
        </p:nvSpPr>
        <p:spPr>
          <a:xfrm>
            <a:off x="1222075" y="728075"/>
            <a:ext cx="29949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Transposition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tables</a:t>
            </a:r>
            <a:endParaRPr sz="2400"/>
          </a:p>
        </p:txBody>
      </p:sp>
      <p:sp>
        <p:nvSpPr>
          <p:cNvPr id="317" name="Google Shape;317;p22"/>
          <p:cNvSpPr txBox="1"/>
          <p:nvPr>
            <p:ph type="title"/>
          </p:nvPr>
        </p:nvSpPr>
        <p:spPr>
          <a:xfrm>
            <a:off x="309000" y="1877525"/>
            <a:ext cx="39942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Zobrist hashing is used to implement transposition tables, a special kind of hash table that is indexed by a board position and used to avoid analyzing the same position more than once.</a:t>
            </a:r>
            <a:endParaRPr/>
          </a:p>
        </p:txBody>
      </p:sp>
      <p:pic>
        <p:nvPicPr>
          <p:cNvPr id="318" name="Google Shape;3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23700"/>
            <a:ext cx="4571999" cy="309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/>
        </p:nvSpPr>
        <p:spPr>
          <a:xfrm>
            <a:off x="2589450" y="1659750"/>
            <a:ext cx="39651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THANKS FOR YOUR 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		ATTENTION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WALKOVER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