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87997393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f87997393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f87997393_0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f87997393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2edf5dce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2edf5dce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2e8ea361b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02e8ea361b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f87997393_0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f87997393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2e8ea361b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02e8ea361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2e8ea361b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02e8ea361b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">
  <p:cSld name="SECTION_HEADER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32" name="Google Shape;132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51" name="Google Shape;151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3">
  <p:cSld name="TITLE_AND_BODY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ffset_comp_343059.jpg" id="153" name="Google Shape;153;p14"/>
          <p:cNvPicPr preferRelativeResize="0"/>
          <p:nvPr/>
        </p:nvPicPr>
        <p:blipFill rotWithShape="1">
          <a:blip r:embed="rId2">
            <a:alphaModFix amt="80000"/>
          </a:blip>
          <a:srcRect b="25870" l="30474" r="30474" t="11955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fmla="val 50343" name="adj"/>
            </a:avLst>
          </a:prstGeom>
          <a:noFill/>
          <a:ln>
            <a:noFill/>
          </a:ln>
        </p:spPr>
      </p:pic>
      <p:sp>
        <p:nvSpPr>
          <p:cNvPr id="154" name="Google Shape;154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5" name="Google Shape;155;p14"/>
          <p:cNvSpPr txBox="1"/>
          <p:nvPr>
            <p:ph idx="1" type="body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>
                <a:solidFill>
                  <a:schemeClr val="dk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6" name="Google Shape;1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57" name="Google Shape;157;p14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" name="Google Shape;161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62" name="Google Shape;162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1">
  <p:cSld name="TITLE_AND_BODY_2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6" name="Google Shape;166;p15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"/>
          <p:cNvSpPr txBox="1"/>
          <p:nvPr>
            <p:ph idx="1" type="body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p15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" name="Google Shape;172;p1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73" name="Google Shape;173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15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6" name="Google Shape;1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2">
  <p:cSld name="TITLE_AND_BODY_2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/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9" name="Google Shape;179;p16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85" name="Google Shape;185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6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8" name="Google Shape;1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89" name="Google Shape;189;p16"/>
          <p:cNvSpPr txBox="1"/>
          <p:nvPr>
            <p:ph idx="1" type="body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Walkover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66"/>
              <a:t> Tablut Challenge 2021</a:t>
            </a:r>
            <a:endParaRPr sz="2466"/>
          </a:p>
        </p:txBody>
      </p:sp>
      <p:sp>
        <p:nvSpPr>
          <p:cNvPr id="195" name="Google Shape;195;p17"/>
          <p:cNvSpPr txBox="1"/>
          <p:nvPr>
            <p:ph idx="1" type="subTitle"/>
          </p:nvPr>
        </p:nvSpPr>
        <p:spPr>
          <a:xfrm>
            <a:off x="5083950" y="3924925"/>
            <a:ext cx="39384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Diego Biagini, Ildebrando Simeoni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/>
          <p:nvPr>
            <p:ph type="title"/>
          </p:nvPr>
        </p:nvSpPr>
        <p:spPr>
          <a:xfrm>
            <a:off x="1297500" y="842025"/>
            <a:ext cx="56097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Black Heuristics</a:t>
            </a:r>
            <a:endParaRPr/>
          </a:p>
        </p:txBody>
      </p:sp>
      <p:sp>
        <p:nvSpPr>
          <p:cNvPr id="201" name="Google Shape;201;p18"/>
          <p:cNvSpPr txBox="1"/>
          <p:nvPr>
            <p:ph idx="1" type="body"/>
          </p:nvPr>
        </p:nvSpPr>
        <p:spPr>
          <a:xfrm>
            <a:off x="458950" y="1567550"/>
            <a:ext cx="7437600" cy="13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600">
                <a:solidFill>
                  <a:srgbClr val="FFFFFF"/>
                </a:solidFill>
              </a:rPr>
              <a:t>Piece Metric: number of white (rescaled) minus number of black pieces                                                                                                                                                                                                   King Surrounded: number of blacks, throne and citadels surrounding king	                                                                                                                                                                              King Freedom: number of opponents along the four directions from king position                                                        King Support: number of whites in the 3x3 window around the king                                                                                                                                                                                                   King Good Squares: goodness of the king position in the board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202" name="Google Shape;202;p18"/>
          <p:cNvSpPr txBox="1"/>
          <p:nvPr/>
        </p:nvSpPr>
        <p:spPr>
          <a:xfrm>
            <a:off x="2152550" y="4245800"/>
            <a:ext cx="13659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King Surrounded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18"/>
          <p:cNvSpPr/>
          <p:nvPr/>
        </p:nvSpPr>
        <p:spPr>
          <a:xfrm>
            <a:off x="478850" y="3154500"/>
            <a:ext cx="1018200" cy="1018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529100" y="3204750"/>
            <a:ext cx="917700" cy="9177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529100" y="3204750"/>
            <a:ext cx="917700" cy="917700"/>
          </a:xfrm>
          <a:prstGeom prst="pie">
            <a:avLst>
              <a:gd fmla="val 19410436" name="adj1"/>
              <a:gd fmla="val 16200000" name="adj2"/>
            </a:avLst>
          </a:prstGeom>
          <a:gradFill>
            <a:gsLst>
              <a:gs pos="0">
                <a:srgbClr val="A8B8DF"/>
              </a:gs>
              <a:gs pos="100000">
                <a:srgbClr val="516DB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659900" y="3335550"/>
            <a:ext cx="656100" cy="656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8"/>
          <p:cNvSpPr txBox="1"/>
          <p:nvPr/>
        </p:nvSpPr>
        <p:spPr>
          <a:xfrm>
            <a:off x="458962" y="42457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Piece Metric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18"/>
          <p:cNvSpPr txBox="1"/>
          <p:nvPr/>
        </p:nvSpPr>
        <p:spPr>
          <a:xfrm>
            <a:off x="755154" y="3508020"/>
            <a:ext cx="4623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18"/>
          <p:cNvSpPr txBox="1"/>
          <p:nvPr/>
        </p:nvSpPr>
        <p:spPr>
          <a:xfrm>
            <a:off x="4108737" y="4245800"/>
            <a:ext cx="11895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King Freedom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18"/>
          <p:cNvSpPr txBox="1"/>
          <p:nvPr/>
        </p:nvSpPr>
        <p:spPr>
          <a:xfrm>
            <a:off x="7521150" y="42457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King Good Squares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1" name="Google Shape;211;p18"/>
          <p:cNvPicPr preferRelativeResize="0"/>
          <p:nvPr/>
        </p:nvPicPr>
        <p:blipFill rotWithShape="1">
          <a:blip r:embed="rId3">
            <a:alphaModFix/>
          </a:blip>
          <a:srcRect b="0" l="19718" r="19718" t="0"/>
          <a:stretch/>
        </p:blipFill>
        <p:spPr>
          <a:xfrm rot="10800000">
            <a:off x="6240280" y="5276"/>
            <a:ext cx="2898000" cy="2691600"/>
          </a:xfrm>
          <a:prstGeom prst="rtTriangle">
            <a:avLst/>
          </a:prstGeom>
          <a:noFill/>
          <a:ln>
            <a:noFill/>
          </a:ln>
        </p:spPr>
      </p:pic>
      <p:sp>
        <p:nvSpPr>
          <p:cNvPr id="212" name="Google Shape;212;p18"/>
          <p:cNvSpPr txBox="1"/>
          <p:nvPr/>
        </p:nvSpPr>
        <p:spPr>
          <a:xfrm>
            <a:off x="5928222" y="42457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King Support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18"/>
          <p:cNvSpPr/>
          <p:nvPr/>
        </p:nvSpPr>
        <p:spPr>
          <a:xfrm>
            <a:off x="2337150" y="3154500"/>
            <a:ext cx="1018200" cy="1018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8"/>
          <p:cNvSpPr/>
          <p:nvPr/>
        </p:nvSpPr>
        <p:spPr>
          <a:xfrm>
            <a:off x="2387400" y="3204750"/>
            <a:ext cx="917700" cy="9177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"/>
          <p:cNvSpPr/>
          <p:nvPr/>
        </p:nvSpPr>
        <p:spPr>
          <a:xfrm>
            <a:off x="2387400" y="3204750"/>
            <a:ext cx="917700" cy="917700"/>
          </a:xfrm>
          <a:prstGeom prst="pie">
            <a:avLst>
              <a:gd fmla="val 19410436" name="adj1"/>
              <a:gd fmla="val 16200000" name="adj2"/>
            </a:avLst>
          </a:prstGeom>
          <a:gradFill>
            <a:gsLst>
              <a:gs pos="0">
                <a:srgbClr val="A8B8DF"/>
              </a:gs>
              <a:gs pos="100000">
                <a:srgbClr val="516DB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2518200" y="3335550"/>
            <a:ext cx="656100" cy="656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8"/>
          <p:cNvSpPr txBox="1"/>
          <p:nvPr/>
        </p:nvSpPr>
        <p:spPr>
          <a:xfrm>
            <a:off x="2613454" y="3508020"/>
            <a:ext cx="4623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18"/>
          <p:cNvSpPr/>
          <p:nvPr/>
        </p:nvSpPr>
        <p:spPr>
          <a:xfrm>
            <a:off x="4148109" y="3154500"/>
            <a:ext cx="1018200" cy="1018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8"/>
          <p:cNvSpPr/>
          <p:nvPr/>
        </p:nvSpPr>
        <p:spPr>
          <a:xfrm>
            <a:off x="4198359" y="3204750"/>
            <a:ext cx="917700" cy="9177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8"/>
          <p:cNvSpPr/>
          <p:nvPr/>
        </p:nvSpPr>
        <p:spPr>
          <a:xfrm>
            <a:off x="4198359" y="3204750"/>
            <a:ext cx="917700" cy="917700"/>
          </a:xfrm>
          <a:prstGeom prst="pie">
            <a:avLst>
              <a:gd fmla="val 11912349" name="adj1"/>
              <a:gd fmla="val 16200000" name="adj2"/>
            </a:avLst>
          </a:prstGeom>
          <a:gradFill>
            <a:gsLst>
              <a:gs pos="0">
                <a:srgbClr val="A8B8DF"/>
              </a:gs>
              <a:gs pos="100000">
                <a:srgbClr val="516DB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"/>
          <p:cNvSpPr/>
          <p:nvPr/>
        </p:nvSpPr>
        <p:spPr>
          <a:xfrm>
            <a:off x="4329159" y="3335550"/>
            <a:ext cx="656100" cy="656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8"/>
          <p:cNvSpPr txBox="1"/>
          <p:nvPr/>
        </p:nvSpPr>
        <p:spPr>
          <a:xfrm>
            <a:off x="4426092" y="3508020"/>
            <a:ext cx="4623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18"/>
          <p:cNvSpPr/>
          <p:nvPr/>
        </p:nvSpPr>
        <p:spPr>
          <a:xfrm>
            <a:off x="6009309" y="3154500"/>
            <a:ext cx="1018200" cy="1018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"/>
          <p:cNvSpPr/>
          <p:nvPr/>
        </p:nvSpPr>
        <p:spPr>
          <a:xfrm>
            <a:off x="6059559" y="3204750"/>
            <a:ext cx="917700" cy="9177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"/>
          <p:cNvSpPr/>
          <p:nvPr/>
        </p:nvSpPr>
        <p:spPr>
          <a:xfrm>
            <a:off x="6059559" y="3204750"/>
            <a:ext cx="917700" cy="917700"/>
          </a:xfrm>
          <a:prstGeom prst="pie">
            <a:avLst>
              <a:gd fmla="val 11912349" name="adj1"/>
              <a:gd fmla="val 16200000" name="adj2"/>
            </a:avLst>
          </a:prstGeom>
          <a:gradFill>
            <a:gsLst>
              <a:gs pos="0">
                <a:srgbClr val="A8B8DF"/>
              </a:gs>
              <a:gs pos="100000">
                <a:srgbClr val="516DB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"/>
          <p:cNvSpPr/>
          <p:nvPr/>
        </p:nvSpPr>
        <p:spPr>
          <a:xfrm>
            <a:off x="6190359" y="3335550"/>
            <a:ext cx="656100" cy="656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 txBox="1"/>
          <p:nvPr/>
        </p:nvSpPr>
        <p:spPr>
          <a:xfrm>
            <a:off x="6287292" y="3508020"/>
            <a:ext cx="4623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18"/>
          <p:cNvSpPr/>
          <p:nvPr/>
        </p:nvSpPr>
        <p:spPr>
          <a:xfrm>
            <a:off x="7542759" y="3154500"/>
            <a:ext cx="1018200" cy="1018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7593009" y="3204750"/>
            <a:ext cx="917700" cy="9177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7593009" y="3204750"/>
            <a:ext cx="917700" cy="917700"/>
          </a:xfrm>
          <a:prstGeom prst="pie">
            <a:avLst>
              <a:gd fmla="val 11912349" name="adj1"/>
              <a:gd fmla="val 16200000" name="adj2"/>
            </a:avLst>
          </a:prstGeom>
          <a:gradFill>
            <a:gsLst>
              <a:gs pos="0">
                <a:srgbClr val="A8B8DF"/>
              </a:gs>
              <a:gs pos="100000">
                <a:srgbClr val="516DB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7723809" y="3335550"/>
            <a:ext cx="656100" cy="656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 txBox="1"/>
          <p:nvPr/>
        </p:nvSpPr>
        <p:spPr>
          <a:xfrm>
            <a:off x="7820742" y="3508020"/>
            <a:ext cx="4623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"/>
          <p:cNvSpPr txBox="1"/>
          <p:nvPr>
            <p:ph type="title"/>
          </p:nvPr>
        </p:nvSpPr>
        <p:spPr>
          <a:xfrm>
            <a:off x="1297500" y="842025"/>
            <a:ext cx="56097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/>
              <a:t>White heuristics (early game)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90"/>
              <a:buNone/>
            </a:pPr>
            <a:r>
              <a:t/>
            </a:r>
            <a:endParaRPr/>
          </a:p>
        </p:txBody>
      </p:sp>
      <p:sp>
        <p:nvSpPr>
          <p:cNvPr id="238" name="Google Shape;238;p19"/>
          <p:cNvSpPr txBox="1"/>
          <p:nvPr/>
        </p:nvSpPr>
        <p:spPr>
          <a:xfrm>
            <a:off x="2889900" y="4245800"/>
            <a:ext cx="13659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King Surrounded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19"/>
          <p:cNvSpPr txBox="1"/>
          <p:nvPr/>
        </p:nvSpPr>
        <p:spPr>
          <a:xfrm>
            <a:off x="2623467" y="3508020"/>
            <a:ext cx="4623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19"/>
          <p:cNvSpPr/>
          <p:nvPr/>
        </p:nvSpPr>
        <p:spPr>
          <a:xfrm>
            <a:off x="914750" y="3154500"/>
            <a:ext cx="1018200" cy="1018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9"/>
          <p:cNvSpPr/>
          <p:nvPr/>
        </p:nvSpPr>
        <p:spPr>
          <a:xfrm>
            <a:off x="965000" y="3204750"/>
            <a:ext cx="917700" cy="9177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965000" y="3204750"/>
            <a:ext cx="917700" cy="917700"/>
          </a:xfrm>
          <a:prstGeom prst="pie">
            <a:avLst>
              <a:gd fmla="val 19410436" name="adj1"/>
              <a:gd fmla="val 16200000" name="adj2"/>
            </a:avLst>
          </a:prstGeom>
          <a:gradFill>
            <a:gsLst>
              <a:gs pos="0">
                <a:srgbClr val="A8B8DF"/>
              </a:gs>
              <a:gs pos="100000">
                <a:srgbClr val="516DB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1095800" y="3335550"/>
            <a:ext cx="656100" cy="656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 txBox="1"/>
          <p:nvPr/>
        </p:nvSpPr>
        <p:spPr>
          <a:xfrm>
            <a:off x="894862" y="42457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Piece Metric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19"/>
          <p:cNvSpPr txBox="1"/>
          <p:nvPr/>
        </p:nvSpPr>
        <p:spPr>
          <a:xfrm>
            <a:off x="1191054" y="3508020"/>
            <a:ext cx="4623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19"/>
          <p:cNvSpPr/>
          <p:nvPr/>
        </p:nvSpPr>
        <p:spPr>
          <a:xfrm>
            <a:off x="7202709" y="3154500"/>
            <a:ext cx="1018200" cy="1018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7252959" y="3204750"/>
            <a:ext cx="917700" cy="9177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7252959" y="3204750"/>
            <a:ext cx="917700" cy="917700"/>
          </a:xfrm>
          <a:prstGeom prst="pie">
            <a:avLst>
              <a:gd fmla="val 11912349" name="adj1"/>
              <a:gd fmla="val 16200000" name="adj2"/>
            </a:avLst>
          </a:prstGeom>
          <a:gradFill>
            <a:gsLst>
              <a:gs pos="0">
                <a:srgbClr val="A8B8DF"/>
              </a:gs>
              <a:gs pos="100000">
                <a:srgbClr val="516DB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7383759" y="3335550"/>
            <a:ext cx="656100" cy="656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 txBox="1"/>
          <p:nvPr/>
        </p:nvSpPr>
        <p:spPr>
          <a:xfrm>
            <a:off x="7184500" y="42457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Free Cross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19"/>
          <p:cNvSpPr txBox="1"/>
          <p:nvPr/>
        </p:nvSpPr>
        <p:spPr>
          <a:xfrm>
            <a:off x="7480692" y="3508020"/>
            <a:ext cx="4623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2" name="Google Shape;252;p19"/>
          <p:cNvPicPr preferRelativeResize="0"/>
          <p:nvPr/>
        </p:nvPicPr>
        <p:blipFill rotWithShape="1">
          <a:blip r:embed="rId3">
            <a:alphaModFix/>
          </a:blip>
          <a:srcRect b="0" l="19718" r="19718" t="0"/>
          <a:stretch/>
        </p:blipFill>
        <p:spPr>
          <a:xfrm rot="10800000">
            <a:off x="6240280" y="5276"/>
            <a:ext cx="2898000" cy="2691600"/>
          </a:xfrm>
          <a:prstGeom prst="rtTriangle">
            <a:avLst/>
          </a:prstGeom>
          <a:noFill/>
          <a:ln>
            <a:noFill/>
          </a:ln>
        </p:spPr>
      </p:pic>
      <p:sp>
        <p:nvSpPr>
          <p:cNvPr id="253" name="Google Shape;253;p19"/>
          <p:cNvSpPr txBox="1"/>
          <p:nvPr/>
        </p:nvSpPr>
        <p:spPr>
          <a:xfrm>
            <a:off x="5189447" y="42457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King Good Squares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4" name="Google Shape;254;p19"/>
          <p:cNvPicPr preferRelativeResize="0"/>
          <p:nvPr/>
        </p:nvPicPr>
        <p:blipFill rotWithShape="1">
          <a:blip r:embed="rId4">
            <a:alphaModFix/>
          </a:blip>
          <a:srcRect b="0" l="14117" r="14110" t="0"/>
          <a:stretch/>
        </p:blipFill>
        <p:spPr>
          <a:xfrm rot="10800000">
            <a:off x="6238025" y="7367"/>
            <a:ext cx="2898000" cy="2691600"/>
          </a:xfrm>
          <a:prstGeom prst="rtTriangle">
            <a:avLst/>
          </a:prstGeom>
          <a:noFill/>
          <a:ln>
            <a:noFill/>
          </a:ln>
        </p:spPr>
      </p:pic>
      <p:sp>
        <p:nvSpPr>
          <p:cNvPr id="255" name="Google Shape;255;p19"/>
          <p:cNvSpPr txBox="1"/>
          <p:nvPr>
            <p:ph idx="1" type="body"/>
          </p:nvPr>
        </p:nvSpPr>
        <p:spPr>
          <a:xfrm>
            <a:off x="458950" y="1567550"/>
            <a:ext cx="7437600" cy="13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600">
                <a:solidFill>
                  <a:srgbClr val="FFFFFF"/>
                </a:solidFill>
              </a:rPr>
              <a:t>Piece Metric: </a:t>
            </a:r>
            <a:r>
              <a:rPr lang="it" sz="1600"/>
              <a:t>number of white (rescaled) minus number of black pieces       </a:t>
            </a:r>
            <a:r>
              <a:rPr lang="it" sz="1600">
                <a:solidFill>
                  <a:srgbClr val="FFFFFF"/>
                </a:solidFill>
              </a:rPr>
              <a:t>                                                                                                                                                                                                     </a:t>
            </a:r>
            <a:r>
              <a:rPr lang="it" sz="1600">
                <a:solidFill>
                  <a:srgbClr val="FFFFFF"/>
                </a:solidFill>
              </a:rPr>
              <a:t>King Surrounded: </a:t>
            </a:r>
            <a:r>
              <a:rPr lang="it" sz="1600"/>
              <a:t>number of blacks, throne and citadels surrounding king</a:t>
            </a:r>
            <a:r>
              <a:rPr lang="it" sz="1600">
                <a:solidFill>
                  <a:srgbClr val="FFFFFF"/>
                </a:solidFill>
              </a:rPr>
              <a:t>	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it" sz="1600">
                <a:solidFill>
                  <a:srgbClr val="FFFFFF"/>
                </a:solidFill>
              </a:rPr>
              <a:t>    </a:t>
            </a:r>
            <a:r>
              <a:rPr lang="it" sz="1600">
                <a:solidFill>
                  <a:srgbClr val="FFFFFF"/>
                </a:solidFill>
              </a:rPr>
              <a:t>King Good Squares:  </a:t>
            </a:r>
            <a:r>
              <a:rPr lang="it" sz="1600"/>
              <a:t>goodness of the king position in the board</a:t>
            </a:r>
            <a:r>
              <a:rPr lang="it" sz="1600">
                <a:solidFill>
                  <a:srgbClr val="FFFFFF"/>
                </a:solidFill>
              </a:rPr>
              <a:t>                                                                                                                                        Free Cross: number of pawns in the cross passing through throne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256" name="Google Shape;256;p19"/>
          <p:cNvSpPr/>
          <p:nvPr/>
        </p:nvSpPr>
        <p:spPr>
          <a:xfrm>
            <a:off x="5211022" y="3184475"/>
            <a:ext cx="1018200" cy="1018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5261272" y="3234725"/>
            <a:ext cx="917700" cy="9177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5261272" y="3234725"/>
            <a:ext cx="917700" cy="917700"/>
          </a:xfrm>
          <a:prstGeom prst="pie">
            <a:avLst>
              <a:gd fmla="val 11912349" name="adj1"/>
              <a:gd fmla="val 16200000" name="adj2"/>
            </a:avLst>
          </a:prstGeom>
          <a:gradFill>
            <a:gsLst>
              <a:gs pos="0">
                <a:srgbClr val="A8B8DF"/>
              </a:gs>
              <a:gs pos="100000">
                <a:srgbClr val="516DB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5392072" y="3365525"/>
            <a:ext cx="656100" cy="656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 txBox="1"/>
          <p:nvPr/>
        </p:nvSpPr>
        <p:spPr>
          <a:xfrm>
            <a:off x="5489004" y="3537995"/>
            <a:ext cx="4623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19"/>
          <p:cNvSpPr/>
          <p:nvPr/>
        </p:nvSpPr>
        <p:spPr>
          <a:xfrm>
            <a:off x="3063747" y="3204750"/>
            <a:ext cx="1018200" cy="1018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3113997" y="3255000"/>
            <a:ext cx="917700" cy="9177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113997" y="3255000"/>
            <a:ext cx="917700" cy="917700"/>
          </a:xfrm>
          <a:prstGeom prst="pie">
            <a:avLst>
              <a:gd fmla="val 11912349" name="adj1"/>
              <a:gd fmla="val 16200000" name="adj2"/>
            </a:avLst>
          </a:prstGeom>
          <a:gradFill>
            <a:gsLst>
              <a:gs pos="0">
                <a:srgbClr val="A8B8DF"/>
              </a:gs>
              <a:gs pos="100000">
                <a:srgbClr val="516DB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3244797" y="3385800"/>
            <a:ext cx="656100" cy="656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 txBox="1"/>
          <p:nvPr/>
        </p:nvSpPr>
        <p:spPr>
          <a:xfrm>
            <a:off x="3341729" y="3558270"/>
            <a:ext cx="4623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/>
          <p:nvPr>
            <p:ph type="title"/>
          </p:nvPr>
        </p:nvSpPr>
        <p:spPr>
          <a:xfrm>
            <a:off x="1297500" y="842025"/>
            <a:ext cx="56097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/>
              <a:t>White heuristics (endgame)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90"/>
              <a:buNone/>
            </a:pPr>
            <a:r>
              <a:t/>
            </a:r>
            <a:endParaRPr/>
          </a:p>
        </p:txBody>
      </p:sp>
      <p:grpSp>
        <p:nvGrpSpPr>
          <p:cNvPr id="271" name="Google Shape;271;p20"/>
          <p:cNvGrpSpPr/>
          <p:nvPr/>
        </p:nvGrpSpPr>
        <p:grpSpPr>
          <a:xfrm>
            <a:off x="2348800" y="3154500"/>
            <a:ext cx="1018200" cy="1018200"/>
            <a:chOff x="1359550" y="3154500"/>
            <a:chExt cx="1018200" cy="1018200"/>
          </a:xfrm>
        </p:grpSpPr>
        <p:sp>
          <p:nvSpPr>
            <p:cNvPr id="272" name="Google Shape;272;p20"/>
            <p:cNvSpPr/>
            <p:nvPr/>
          </p:nvSpPr>
          <p:spPr>
            <a:xfrm>
              <a:off x="1359550" y="3154500"/>
              <a:ext cx="1018200" cy="1018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1409800" y="3204750"/>
              <a:ext cx="917700" cy="9177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1409800" y="3204750"/>
              <a:ext cx="917700" cy="917700"/>
            </a:xfrm>
            <a:prstGeom prst="pie">
              <a:avLst>
                <a:gd fmla="val 0" name="adj1"/>
                <a:gd fmla="val 16200000" name="adj2"/>
              </a:avLst>
            </a:prstGeom>
            <a:gradFill>
              <a:gsLst>
                <a:gs pos="0">
                  <a:srgbClr val="A8B8DF"/>
                </a:gs>
                <a:gs pos="100000">
                  <a:srgbClr val="516DB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1540600" y="3335550"/>
              <a:ext cx="656100" cy="656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6" name="Google Shape;276;p20"/>
          <p:cNvSpPr txBox="1"/>
          <p:nvPr/>
        </p:nvSpPr>
        <p:spPr>
          <a:xfrm>
            <a:off x="2152550" y="4245800"/>
            <a:ext cx="13659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King Surrounded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20"/>
          <p:cNvSpPr txBox="1"/>
          <p:nvPr/>
        </p:nvSpPr>
        <p:spPr>
          <a:xfrm>
            <a:off x="2623467" y="3508020"/>
            <a:ext cx="4623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20"/>
          <p:cNvSpPr/>
          <p:nvPr/>
        </p:nvSpPr>
        <p:spPr>
          <a:xfrm>
            <a:off x="478850" y="3154500"/>
            <a:ext cx="1018200" cy="1018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529100" y="3204750"/>
            <a:ext cx="917700" cy="9177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/>
          <p:nvPr/>
        </p:nvSpPr>
        <p:spPr>
          <a:xfrm>
            <a:off x="529100" y="3204750"/>
            <a:ext cx="917700" cy="917700"/>
          </a:xfrm>
          <a:prstGeom prst="pie">
            <a:avLst>
              <a:gd fmla="val 19410436" name="adj1"/>
              <a:gd fmla="val 16200000" name="adj2"/>
            </a:avLst>
          </a:prstGeom>
          <a:gradFill>
            <a:gsLst>
              <a:gs pos="0">
                <a:srgbClr val="A8B8DF"/>
              </a:gs>
              <a:gs pos="100000">
                <a:srgbClr val="516DB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0"/>
          <p:cNvSpPr/>
          <p:nvPr/>
        </p:nvSpPr>
        <p:spPr>
          <a:xfrm>
            <a:off x="659900" y="3335550"/>
            <a:ext cx="656100" cy="656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0"/>
          <p:cNvSpPr txBox="1"/>
          <p:nvPr/>
        </p:nvSpPr>
        <p:spPr>
          <a:xfrm>
            <a:off x="458962" y="42457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Piece Metric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Google Shape;283;p20"/>
          <p:cNvSpPr txBox="1"/>
          <p:nvPr/>
        </p:nvSpPr>
        <p:spPr>
          <a:xfrm>
            <a:off x="755154" y="3508020"/>
            <a:ext cx="4623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p20"/>
          <p:cNvSpPr txBox="1"/>
          <p:nvPr/>
        </p:nvSpPr>
        <p:spPr>
          <a:xfrm>
            <a:off x="4108737" y="4245800"/>
            <a:ext cx="11895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King Freedom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5" name="Google Shape;285;p20"/>
          <p:cNvSpPr/>
          <p:nvPr/>
        </p:nvSpPr>
        <p:spPr>
          <a:xfrm>
            <a:off x="7539359" y="3154500"/>
            <a:ext cx="1018200" cy="1018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0"/>
          <p:cNvSpPr/>
          <p:nvPr/>
        </p:nvSpPr>
        <p:spPr>
          <a:xfrm>
            <a:off x="7589609" y="3204750"/>
            <a:ext cx="917700" cy="9177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0"/>
          <p:cNvSpPr/>
          <p:nvPr/>
        </p:nvSpPr>
        <p:spPr>
          <a:xfrm>
            <a:off x="7589609" y="3204750"/>
            <a:ext cx="917700" cy="917700"/>
          </a:xfrm>
          <a:prstGeom prst="pie">
            <a:avLst>
              <a:gd fmla="val 11912349" name="adj1"/>
              <a:gd fmla="val 16200000" name="adj2"/>
            </a:avLst>
          </a:prstGeom>
          <a:gradFill>
            <a:gsLst>
              <a:gs pos="0">
                <a:srgbClr val="A8B8DF"/>
              </a:gs>
              <a:gs pos="100000">
                <a:srgbClr val="516DB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0"/>
          <p:cNvSpPr/>
          <p:nvPr/>
        </p:nvSpPr>
        <p:spPr>
          <a:xfrm>
            <a:off x="7720409" y="3335550"/>
            <a:ext cx="656100" cy="656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0"/>
          <p:cNvSpPr txBox="1"/>
          <p:nvPr/>
        </p:nvSpPr>
        <p:spPr>
          <a:xfrm>
            <a:off x="7521150" y="42457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Free Cross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20"/>
          <p:cNvSpPr txBox="1"/>
          <p:nvPr/>
        </p:nvSpPr>
        <p:spPr>
          <a:xfrm>
            <a:off x="7817342" y="3508020"/>
            <a:ext cx="4623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1" name="Google Shape;291;p20"/>
          <p:cNvPicPr preferRelativeResize="0"/>
          <p:nvPr/>
        </p:nvPicPr>
        <p:blipFill rotWithShape="1">
          <a:blip r:embed="rId3">
            <a:alphaModFix/>
          </a:blip>
          <a:srcRect b="0" l="19718" r="19718" t="0"/>
          <a:stretch/>
        </p:blipFill>
        <p:spPr>
          <a:xfrm rot="10800000">
            <a:off x="6240280" y="5276"/>
            <a:ext cx="2898000" cy="2691600"/>
          </a:xfrm>
          <a:prstGeom prst="rtTriangle">
            <a:avLst/>
          </a:prstGeom>
          <a:noFill/>
          <a:ln>
            <a:noFill/>
          </a:ln>
        </p:spPr>
      </p:pic>
      <p:sp>
        <p:nvSpPr>
          <p:cNvPr id="292" name="Google Shape;292;p20"/>
          <p:cNvSpPr txBox="1"/>
          <p:nvPr/>
        </p:nvSpPr>
        <p:spPr>
          <a:xfrm>
            <a:off x="5928222" y="42457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King Support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3" name="Google Shape;293;p20"/>
          <p:cNvPicPr preferRelativeResize="0"/>
          <p:nvPr/>
        </p:nvPicPr>
        <p:blipFill rotWithShape="1">
          <a:blip r:embed="rId4">
            <a:alphaModFix/>
          </a:blip>
          <a:srcRect b="0" l="14117" r="14110" t="0"/>
          <a:stretch/>
        </p:blipFill>
        <p:spPr>
          <a:xfrm rot="10800000">
            <a:off x="6238025" y="7367"/>
            <a:ext cx="2898000" cy="2691600"/>
          </a:xfrm>
          <a:prstGeom prst="rtTriangle">
            <a:avLst/>
          </a:prstGeom>
          <a:noFill/>
          <a:ln>
            <a:noFill/>
          </a:ln>
        </p:spPr>
      </p:pic>
      <p:sp>
        <p:nvSpPr>
          <p:cNvPr id="294" name="Google Shape;294;p20"/>
          <p:cNvSpPr txBox="1"/>
          <p:nvPr>
            <p:ph idx="1" type="body"/>
          </p:nvPr>
        </p:nvSpPr>
        <p:spPr>
          <a:xfrm>
            <a:off x="458950" y="1567550"/>
            <a:ext cx="7437600" cy="13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600">
                <a:solidFill>
                  <a:srgbClr val="FFFFFF"/>
                </a:solidFill>
              </a:rPr>
              <a:t>Piece Metric: </a:t>
            </a:r>
            <a:r>
              <a:rPr lang="it" sz="1600"/>
              <a:t>number of white (rescaled) minus number of black pieces     </a:t>
            </a:r>
            <a:r>
              <a:rPr lang="it" sz="1600">
                <a:solidFill>
                  <a:srgbClr val="FFFFFF"/>
                </a:solidFill>
              </a:rPr>
              <a:t>                                                                                                                                                                                                  King Surrounded: </a:t>
            </a:r>
            <a:r>
              <a:rPr lang="it" sz="1600"/>
              <a:t>number of blacks, throne and citadels surrounding king</a:t>
            </a:r>
            <a:r>
              <a:rPr lang="it" sz="1600">
                <a:solidFill>
                  <a:srgbClr val="FFFFFF"/>
                </a:solidFill>
              </a:rPr>
              <a:t>	                                                                                                                                                                              King Freedom:	</a:t>
            </a:r>
            <a:r>
              <a:rPr lang="it" sz="1600"/>
              <a:t>number of opponents along the four directions from king position</a:t>
            </a:r>
            <a:r>
              <a:rPr lang="it" sz="1600">
                <a:solidFill>
                  <a:srgbClr val="FFFFFF"/>
                </a:solidFill>
              </a:rPr>
              <a:t> King Support: </a:t>
            </a:r>
            <a:r>
              <a:rPr lang="it" sz="1600"/>
              <a:t>number of whites in the 3x3 window around the king </a:t>
            </a:r>
            <a:r>
              <a:rPr lang="it" sz="1600">
                <a:solidFill>
                  <a:srgbClr val="FFFFFF"/>
                </a:solidFill>
              </a:rPr>
              <a:t>                                                                                                                                                                                                   Free Cross: </a:t>
            </a:r>
            <a:r>
              <a:rPr lang="it" sz="1600"/>
              <a:t>number of pawns in the cross passing through throne</a:t>
            </a:r>
            <a:endParaRPr sz="1600">
              <a:solidFill>
                <a:srgbClr val="FFFFFF"/>
              </a:solidFill>
            </a:endParaRPr>
          </a:p>
        </p:txBody>
      </p:sp>
      <p:grpSp>
        <p:nvGrpSpPr>
          <p:cNvPr id="295" name="Google Shape;295;p20"/>
          <p:cNvGrpSpPr/>
          <p:nvPr/>
        </p:nvGrpSpPr>
        <p:grpSpPr>
          <a:xfrm>
            <a:off x="4218750" y="3154500"/>
            <a:ext cx="1018200" cy="1018200"/>
            <a:chOff x="1359550" y="3154500"/>
            <a:chExt cx="1018200" cy="1018200"/>
          </a:xfrm>
        </p:grpSpPr>
        <p:sp>
          <p:nvSpPr>
            <p:cNvPr id="296" name="Google Shape;296;p20"/>
            <p:cNvSpPr/>
            <p:nvPr/>
          </p:nvSpPr>
          <p:spPr>
            <a:xfrm>
              <a:off x="1359550" y="3154500"/>
              <a:ext cx="1018200" cy="1018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1409800" y="3204750"/>
              <a:ext cx="917700" cy="9177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1409800" y="3204750"/>
              <a:ext cx="917700" cy="917700"/>
            </a:xfrm>
            <a:prstGeom prst="pie">
              <a:avLst>
                <a:gd fmla="val 0" name="adj1"/>
                <a:gd fmla="val 16200000" name="adj2"/>
              </a:avLst>
            </a:prstGeom>
            <a:gradFill>
              <a:gsLst>
                <a:gs pos="0">
                  <a:srgbClr val="A8B8DF"/>
                </a:gs>
                <a:gs pos="100000">
                  <a:srgbClr val="516DB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1540600" y="3335550"/>
              <a:ext cx="656100" cy="656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" name="Google Shape;300;p20"/>
          <p:cNvGrpSpPr/>
          <p:nvPr/>
        </p:nvGrpSpPr>
        <p:grpSpPr>
          <a:xfrm>
            <a:off x="5969575" y="3154500"/>
            <a:ext cx="1018200" cy="1018200"/>
            <a:chOff x="1359550" y="3154500"/>
            <a:chExt cx="1018200" cy="1018200"/>
          </a:xfrm>
        </p:grpSpPr>
        <p:sp>
          <p:nvSpPr>
            <p:cNvPr id="301" name="Google Shape;301;p20"/>
            <p:cNvSpPr/>
            <p:nvPr/>
          </p:nvSpPr>
          <p:spPr>
            <a:xfrm>
              <a:off x="1359550" y="3154500"/>
              <a:ext cx="1018200" cy="1018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1409800" y="3204750"/>
              <a:ext cx="917700" cy="9177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1409800" y="3204750"/>
              <a:ext cx="917700" cy="917700"/>
            </a:xfrm>
            <a:prstGeom prst="pie">
              <a:avLst>
                <a:gd fmla="val 0" name="adj1"/>
                <a:gd fmla="val 16200000" name="adj2"/>
              </a:avLst>
            </a:prstGeom>
            <a:gradFill>
              <a:gsLst>
                <a:gs pos="0">
                  <a:srgbClr val="A8B8DF"/>
                </a:gs>
                <a:gs pos="100000">
                  <a:srgbClr val="516DB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540600" y="3335550"/>
              <a:ext cx="656100" cy="656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1"/>
          <p:cNvSpPr txBox="1"/>
          <p:nvPr>
            <p:ph type="title"/>
          </p:nvPr>
        </p:nvSpPr>
        <p:spPr>
          <a:xfrm>
            <a:off x="1284075" y="850350"/>
            <a:ext cx="30267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Search Algorithm</a:t>
            </a:r>
            <a:endParaRPr/>
          </a:p>
        </p:txBody>
      </p:sp>
      <p:sp>
        <p:nvSpPr>
          <p:cNvPr id="310" name="Google Shape;310;p21"/>
          <p:cNvSpPr txBox="1"/>
          <p:nvPr>
            <p:ph idx="1" type="body"/>
          </p:nvPr>
        </p:nvSpPr>
        <p:spPr>
          <a:xfrm>
            <a:off x="658200" y="2341650"/>
            <a:ext cx="4438200" cy="17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>
                <a:solidFill>
                  <a:srgbClr val="FFFFFF"/>
                </a:solidFill>
              </a:rPr>
              <a:t>MinMax with alpha-beta pruning and iterative deepening has been used in order to explore as much of the tree as possible before the time allocated for the player runs out.</a:t>
            </a:r>
            <a:endParaRPr sz="1800"/>
          </a:p>
        </p:txBody>
      </p:sp>
      <p:pic>
        <p:nvPicPr>
          <p:cNvPr id="311" name="Google Shape;311;p21"/>
          <p:cNvPicPr preferRelativeResize="0"/>
          <p:nvPr/>
        </p:nvPicPr>
        <p:blipFill rotWithShape="1">
          <a:blip r:embed="rId3">
            <a:alphaModFix/>
          </a:blip>
          <a:srcRect b="25663" l="19219" r="2398" t="-21174"/>
          <a:stretch/>
        </p:blipFill>
        <p:spPr>
          <a:xfrm rot="5400000">
            <a:off x="3384000" y="720000"/>
            <a:ext cx="6480000" cy="5040000"/>
          </a:xfrm>
          <a:prstGeom prst="diagStripe">
            <a:avLst>
              <a:gd fmla="val 50445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/>
          <p:nvPr>
            <p:ph idx="2" type="title"/>
          </p:nvPr>
        </p:nvSpPr>
        <p:spPr>
          <a:xfrm>
            <a:off x="1222075" y="728075"/>
            <a:ext cx="2994900" cy="10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Transposition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tables</a:t>
            </a:r>
            <a:endParaRPr sz="2400"/>
          </a:p>
        </p:txBody>
      </p:sp>
      <p:sp>
        <p:nvSpPr>
          <p:cNvPr id="317" name="Google Shape;317;p22"/>
          <p:cNvSpPr txBox="1"/>
          <p:nvPr>
            <p:ph type="title"/>
          </p:nvPr>
        </p:nvSpPr>
        <p:spPr>
          <a:xfrm>
            <a:off x="309000" y="1877525"/>
            <a:ext cx="3994200" cy="20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Zobrist hashing is used to implement transposition tables, a special kind of hash table that is indexed by a board position and used to avoid analyzing the same position more than once.</a:t>
            </a:r>
            <a:endParaRPr/>
          </a:p>
        </p:txBody>
      </p:sp>
      <p:pic>
        <p:nvPicPr>
          <p:cNvPr id="318" name="Google Shape;31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023700"/>
            <a:ext cx="4571999" cy="3096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/>
          <p:nvPr/>
        </p:nvSpPr>
        <p:spPr>
          <a:xfrm>
            <a:off x="2589450" y="1659750"/>
            <a:ext cx="3965100" cy="1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THANKS FOR YOUR </a:t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		ATTENTION</a:t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WALKOVER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