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4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5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6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  <p:sldMasterId id="2147483681" r:id="rId2"/>
    <p:sldMasterId id="2147483687" r:id="rId3"/>
    <p:sldMasterId id="2147483693" r:id="rId4"/>
    <p:sldMasterId id="2147483699" r:id="rId5"/>
    <p:sldMasterId id="2147483705" r:id="rId6"/>
    <p:sldMasterId id="2147483711" r:id="rId7"/>
  </p:sldMasterIdLst>
  <p:notesMasterIdLst>
    <p:notesMasterId r:id="rId29"/>
  </p:notesMasterIdLst>
  <p:sldIdLst>
    <p:sldId id="256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301" r:id="rId20"/>
    <p:sldId id="302" r:id="rId21"/>
    <p:sldId id="303" r:id="rId22"/>
    <p:sldId id="304" r:id="rId23"/>
    <p:sldId id="306" r:id="rId24"/>
    <p:sldId id="305" r:id="rId25"/>
    <p:sldId id="307" r:id="rId26"/>
    <p:sldId id="289" r:id="rId27"/>
    <p:sldId id="308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337" autoAdjust="0"/>
  </p:normalViewPr>
  <p:slideViewPr>
    <p:cSldViewPr snapToGrid="0" snapToObjects="1">
      <p:cViewPr varScale="1">
        <p:scale>
          <a:sx n="100" d="100"/>
          <a:sy n="100" d="100"/>
        </p:scale>
        <p:origin x="1914" y="9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6C68D5-8CFD-405E-B4E1-DB9FAE0EE6A8}" type="datetimeFigureOut">
              <a:rPr lang="nl-BE" smtClean="0"/>
              <a:t>19/03/2017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EFDC83-76EF-4AFA-978C-968D79F87CC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66845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Ook 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dirty="0" smtClean="0">
                <a:latin typeface="Courier New" pitchFamily="49" charset="0"/>
                <a:cs typeface="Courier New" pitchFamily="49" charset="0"/>
              </a:rPr>
              <a:t>$(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selector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).</a:t>
            </a:r>
            <a:r>
              <a:rPr lang="nl-BE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on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(“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eventnaamZonderOn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”, functie);</a:t>
            </a:r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FDC83-76EF-4AFA-978C-968D79F87CCE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48075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Meer op http://api.jquery.com/category/events/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FDC83-76EF-4AFA-978C-968D79F87CCE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619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jp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2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2.jp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2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2.jp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4839761"/>
            <a:ext cx="9180000" cy="2018239"/>
          </a:xfrm>
          <a:prstGeom prst="rect">
            <a:avLst/>
          </a:prstGeom>
          <a:solidFill>
            <a:srgbClr val="89B368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681" y="5103516"/>
            <a:ext cx="7308070" cy="1486600"/>
          </a:xfrm>
        </p:spPr>
        <p:txBody>
          <a:bodyPr>
            <a:no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noProof="0" smtClean="0"/>
              <a:t>Klik om de ondertitelstijl van het model te bewerken</a:t>
            </a:r>
            <a:endParaRPr lang="nl-BE" noProof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992" y="6220049"/>
            <a:ext cx="838828" cy="318755"/>
          </a:xfrm>
          <a:prstGeom prst="rect">
            <a:avLst/>
          </a:prstGeom>
        </p:spPr>
      </p:pic>
      <p:pic>
        <p:nvPicPr>
          <p:cNvPr id="16" name="Picture 15" descr="fot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28" y="1030288"/>
            <a:ext cx="9186128" cy="3860785"/>
          </a:xfrm>
          <a:prstGeom prst="rect">
            <a:avLst/>
          </a:prstGeom>
          <a:ln>
            <a:noFill/>
          </a:ln>
        </p:spPr>
      </p:pic>
      <p:pic>
        <p:nvPicPr>
          <p:cNvPr id="13" name="Picture 12" descr="Odisee_zw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17" y="205437"/>
            <a:ext cx="1779799" cy="46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482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D183A-059B-2542-813C-5A08B6D37968}" type="datetime1">
              <a:t>19/03/2017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242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48" y="1600200"/>
            <a:ext cx="38378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FAD7D-2159-674C-BC18-A050D77CC070}" type="datetime1">
              <a:t>19/03/2017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029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EC34E-563E-3E4F-9CB6-35608B9F10E8}" type="datetime1">
              <a:t>19/03/2017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5314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610" y="4800600"/>
            <a:ext cx="80162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0413" y="1030287"/>
            <a:ext cx="7926387" cy="3697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9641" y="5431478"/>
            <a:ext cx="8007159" cy="7001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7BE6E-A6F8-3442-9DA5-5593485BE98C}" type="datetime1">
              <a:t>19/03/2017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9360" y="6343522"/>
            <a:ext cx="527440" cy="365125"/>
          </a:xfrm>
        </p:spPr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0760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4839761"/>
            <a:ext cx="9180000" cy="2018239"/>
          </a:xfrm>
          <a:prstGeom prst="rect">
            <a:avLst/>
          </a:prstGeom>
          <a:solidFill>
            <a:srgbClr val="447E9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6000">
                <a:latin typeface="Corbel"/>
              </a:defRPr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681" y="5103516"/>
            <a:ext cx="7308070" cy="1486600"/>
          </a:xfrm>
        </p:spPr>
        <p:txBody>
          <a:bodyPr>
            <a:no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noProof="0" smtClean="0"/>
              <a:t>Klik om de ondertitelstijl van het model te bewerken</a:t>
            </a:r>
            <a:endParaRPr lang="nl-BE" noProof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992" y="6220049"/>
            <a:ext cx="838828" cy="318755"/>
          </a:xfrm>
          <a:prstGeom prst="rect">
            <a:avLst/>
          </a:prstGeom>
        </p:spPr>
      </p:pic>
      <p:pic>
        <p:nvPicPr>
          <p:cNvPr id="13" name="Picture 12" descr="Odisee_zw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17" y="205437"/>
            <a:ext cx="1779799" cy="460356"/>
          </a:xfrm>
          <a:prstGeom prst="rect">
            <a:avLst/>
          </a:prstGeom>
        </p:spPr>
      </p:pic>
      <p:pic>
        <p:nvPicPr>
          <p:cNvPr id="16" name="Picture 15" descr="foto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8976"/>
            <a:ext cx="9180000" cy="386078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634912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86CE3-90FF-5744-87D8-5D36EE4D91CC}" type="datetime1">
              <a:t>19/03/2017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9098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48" y="1600200"/>
            <a:ext cx="38378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DB7F4-B6ED-1748-9D00-406FDAEF6503}" type="datetime1">
              <a:t>19/03/2017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8851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1E619-EBD6-CB45-B312-466BFC0B87E3}" type="datetime1">
              <a:t>19/03/2017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8718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610" y="4800600"/>
            <a:ext cx="80162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0413" y="1030287"/>
            <a:ext cx="7926387" cy="3697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9641" y="5431478"/>
            <a:ext cx="8007159" cy="7001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FFCED-4308-CA4D-ACC4-3948E9F11CDF}" type="datetime1">
              <a:t>19/03/2017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9360" y="6343522"/>
            <a:ext cx="527440" cy="365125"/>
          </a:xfrm>
        </p:spPr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7482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4839761"/>
            <a:ext cx="9180000" cy="2018239"/>
          </a:xfrm>
          <a:prstGeom prst="rect">
            <a:avLst/>
          </a:prstGeom>
          <a:solidFill>
            <a:srgbClr val="198B64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6000">
                <a:latin typeface="Corbel"/>
              </a:defRPr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681" y="5103516"/>
            <a:ext cx="7308070" cy="1486600"/>
          </a:xfrm>
        </p:spPr>
        <p:txBody>
          <a:bodyPr>
            <a:no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noProof="0" smtClean="0"/>
              <a:t>Klik om de ondertitelstijl van het model te bewerken</a:t>
            </a:r>
            <a:endParaRPr lang="nl-BE" noProof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992" y="6220049"/>
            <a:ext cx="838828" cy="318755"/>
          </a:xfrm>
          <a:prstGeom prst="rect">
            <a:avLst/>
          </a:prstGeom>
        </p:spPr>
      </p:pic>
      <p:pic>
        <p:nvPicPr>
          <p:cNvPr id="13" name="Picture 12" descr="Odisee_zw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17" y="205437"/>
            <a:ext cx="1779799" cy="460356"/>
          </a:xfrm>
          <a:prstGeom prst="rect">
            <a:avLst/>
          </a:prstGeom>
        </p:spPr>
      </p:pic>
      <p:pic>
        <p:nvPicPr>
          <p:cNvPr id="16" name="Picture 15" descr="foto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8976"/>
            <a:ext cx="9180000" cy="386078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28639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9533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86CE3-90FF-5744-87D8-5D36EE4D91CC}" type="datetime1">
              <a:t>19/03/2017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7868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48" y="1600200"/>
            <a:ext cx="38378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DB7F4-B6ED-1748-9D00-406FDAEF6503}" type="datetime1">
              <a:t>19/03/2017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4443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1E619-EBD6-CB45-B312-466BFC0B87E3}" type="datetime1">
              <a:t>19/03/2017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5776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610" y="4800600"/>
            <a:ext cx="80162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0413" y="1030287"/>
            <a:ext cx="7926387" cy="3697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9641" y="5431478"/>
            <a:ext cx="8007159" cy="7001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FFCED-4308-CA4D-ACC4-3948E9F11CDF}" type="datetime1">
              <a:t>19/03/2017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9360" y="6343522"/>
            <a:ext cx="527440" cy="365125"/>
          </a:xfrm>
        </p:spPr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61188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4839761"/>
            <a:ext cx="9180000" cy="2018239"/>
          </a:xfrm>
          <a:prstGeom prst="rect">
            <a:avLst/>
          </a:prstGeom>
          <a:solidFill>
            <a:srgbClr val="6B4189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6000">
                <a:latin typeface="Corbel"/>
              </a:defRPr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681" y="5103516"/>
            <a:ext cx="7308070" cy="1486600"/>
          </a:xfrm>
        </p:spPr>
        <p:txBody>
          <a:bodyPr>
            <a:no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noProof="0" smtClean="0"/>
              <a:t>Klik om de ondertitelstijl van het model te bewerken</a:t>
            </a:r>
            <a:endParaRPr lang="nl-BE" noProof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992" y="6220049"/>
            <a:ext cx="838828" cy="318755"/>
          </a:xfrm>
          <a:prstGeom prst="rect">
            <a:avLst/>
          </a:prstGeom>
        </p:spPr>
      </p:pic>
      <p:pic>
        <p:nvPicPr>
          <p:cNvPr id="13" name="Picture 12" descr="Odisee_zw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17" y="205437"/>
            <a:ext cx="1779799" cy="460356"/>
          </a:xfrm>
          <a:prstGeom prst="rect">
            <a:avLst/>
          </a:prstGeom>
        </p:spPr>
      </p:pic>
      <p:pic>
        <p:nvPicPr>
          <p:cNvPr id="16" name="Picture 15" descr="foto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8976"/>
            <a:ext cx="9180000" cy="386078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173448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6D7AB-E25E-FB4B-969B-4A4EA7ABA0AD}" type="datetime1">
              <a:t>19/03/2017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24210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48" y="1600200"/>
            <a:ext cx="38378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F30DE-79EA-A349-BE9F-7981F0F2DC46}" type="datetime1">
              <a:t>19/03/2017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4123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05770-7E08-F248-BA09-A0038AB0618E}" type="datetime1">
              <a:t>19/03/2017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51049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610" y="4800600"/>
            <a:ext cx="80162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0413" y="1030287"/>
            <a:ext cx="7926387" cy="3697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9641" y="5431478"/>
            <a:ext cx="8007159" cy="7001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9C62E-9B80-144E-9FFF-A108B648E2E0}" type="datetime1">
              <a:t>19/03/2017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9360" y="6343522"/>
            <a:ext cx="527440" cy="365125"/>
          </a:xfrm>
        </p:spPr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66645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4839761"/>
            <a:ext cx="9180000" cy="2018239"/>
          </a:xfrm>
          <a:prstGeom prst="rect">
            <a:avLst/>
          </a:prstGeom>
          <a:solidFill>
            <a:srgbClr val="DCA655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6000">
                <a:latin typeface="Corbel"/>
              </a:defRPr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681" y="5103516"/>
            <a:ext cx="7308070" cy="1486600"/>
          </a:xfrm>
        </p:spPr>
        <p:txBody>
          <a:bodyPr>
            <a:no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noProof="0" smtClean="0"/>
              <a:t>Klik om de ondertitelstijl van het model te bewerken</a:t>
            </a:r>
            <a:endParaRPr lang="nl-BE" noProof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992" y="6220049"/>
            <a:ext cx="838828" cy="318755"/>
          </a:xfrm>
          <a:prstGeom prst="rect">
            <a:avLst/>
          </a:prstGeom>
        </p:spPr>
      </p:pic>
      <p:pic>
        <p:nvPicPr>
          <p:cNvPr id="13" name="Picture 12" descr="Odisee_zw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17" y="205437"/>
            <a:ext cx="1779799" cy="460356"/>
          </a:xfrm>
          <a:prstGeom prst="rect">
            <a:avLst/>
          </a:prstGeom>
        </p:spPr>
      </p:pic>
      <p:pic>
        <p:nvPicPr>
          <p:cNvPr id="16" name="Picture 15" descr="foto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8976"/>
            <a:ext cx="9180000" cy="386078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6538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48" y="1600200"/>
            <a:ext cx="38378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03706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56C8F-3F9B-6D44-8056-EDB07DB254DC}" type="datetime1">
              <a:t>19/03/2017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13798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48" y="1600200"/>
            <a:ext cx="38378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7233C-6A1A-B347-86E1-38E7A4477365}" type="datetime1">
              <a:t>19/03/2017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52136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5A780-40C0-BD41-9FCF-DB3CB79764AE}" type="datetime1">
              <a:t>19/03/2017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57184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610" y="4800600"/>
            <a:ext cx="80162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0413" y="1030287"/>
            <a:ext cx="7926387" cy="3697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9641" y="5431478"/>
            <a:ext cx="8007159" cy="7001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6EF45-E80A-A14C-9D81-938871F147C8}" type="datetime1">
              <a:t>19/03/2017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9360" y="6343522"/>
            <a:ext cx="527440" cy="365125"/>
          </a:xfrm>
        </p:spPr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0192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4839761"/>
            <a:ext cx="9180000" cy="2018239"/>
          </a:xfrm>
          <a:prstGeom prst="rect">
            <a:avLst/>
          </a:prstGeom>
          <a:solidFill>
            <a:srgbClr val="C6714A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6000">
                <a:latin typeface="Corbel"/>
              </a:defRPr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681" y="5103516"/>
            <a:ext cx="7308070" cy="1486600"/>
          </a:xfrm>
        </p:spPr>
        <p:txBody>
          <a:bodyPr>
            <a:no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noProof="0" smtClean="0"/>
              <a:t>Klik om de ondertitelstijl van het model te bewerken</a:t>
            </a:r>
            <a:endParaRPr lang="nl-BE" noProof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992" y="6220049"/>
            <a:ext cx="838828" cy="318755"/>
          </a:xfrm>
          <a:prstGeom prst="rect">
            <a:avLst/>
          </a:prstGeom>
        </p:spPr>
      </p:pic>
      <p:pic>
        <p:nvPicPr>
          <p:cNvPr id="13" name="Picture 12" descr="Odisee_zw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17" y="205437"/>
            <a:ext cx="1779799" cy="460356"/>
          </a:xfrm>
          <a:prstGeom prst="rect">
            <a:avLst/>
          </a:prstGeom>
        </p:spPr>
      </p:pic>
      <p:pic>
        <p:nvPicPr>
          <p:cNvPr id="16" name="Picture 15" descr="foto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8976"/>
            <a:ext cx="9180000" cy="386078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5494476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FA7-D12C-7141-8399-7EC2FD74B1F4}" type="datetime1">
              <a:t>19/03/2017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30082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48" y="1600200"/>
            <a:ext cx="38378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3D340-8AB4-384E-BF13-A0690AD7A543}" type="datetime1">
              <a:t>19/03/2017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01564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3B24D-7E8B-9541-B8F1-940F0036A509}" type="datetime1">
              <a:t>19/03/2017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50146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610" y="4800600"/>
            <a:ext cx="80162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0413" y="1030287"/>
            <a:ext cx="7926387" cy="3697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9641" y="5431478"/>
            <a:ext cx="8007159" cy="7001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D68B8-9D46-6848-AE7E-75CFB53DB47C}" type="datetime1">
              <a:t>19/03/2017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9360" y="6343522"/>
            <a:ext cx="527440" cy="365125"/>
          </a:xfrm>
        </p:spPr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279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492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610" y="4800600"/>
            <a:ext cx="80162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0413" y="1030287"/>
            <a:ext cx="7926387" cy="3697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9641" y="5431478"/>
            <a:ext cx="8007159" cy="7001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9360" y="6343522"/>
            <a:ext cx="527440" cy="365125"/>
          </a:xfrm>
        </p:spPr>
        <p:txBody>
          <a:bodyPr/>
          <a:lstStyle/>
          <a:p>
            <a:fld id="{42D70897-D982-EA43-8318-894E8D36E19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022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8DB32FF-34E7-9545-86A2-0DF334BA82C1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2D70897-D982-EA43-8318-894E8D36E19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86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8DB32FF-34E7-9545-86A2-0DF334BA82C1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2D70897-D982-EA43-8318-894E8D36E19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5132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8DB32FF-34E7-9545-86A2-0DF334BA82C1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2D70897-D982-EA43-8318-894E8D36E19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3533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4839761"/>
            <a:ext cx="9180000" cy="2018239"/>
          </a:xfrm>
          <a:prstGeom prst="rect">
            <a:avLst/>
          </a:prstGeom>
          <a:solidFill>
            <a:srgbClr val="4E8DCC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6000">
                <a:latin typeface="Corbel"/>
              </a:defRPr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681" y="5103516"/>
            <a:ext cx="7308070" cy="1486600"/>
          </a:xfrm>
        </p:spPr>
        <p:txBody>
          <a:bodyPr>
            <a:no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noProof="0" smtClean="0"/>
              <a:t>Klik om de ondertitelstijl van het model te bewerken</a:t>
            </a:r>
            <a:endParaRPr lang="nl-BE" noProof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992" y="6220049"/>
            <a:ext cx="838828" cy="318755"/>
          </a:xfrm>
          <a:prstGeom prst="rect">
            <a:avLst/>
          </a:prstGeom>
        </p:spPr>
      </p:pic>
      <p:pic>
        <p:nvPicPr>
          <p:cNvPr id="13" name="Picture 12" descr="Odisee_zw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17" y="205437"/>
            <a:ext cx="1779799" cy="460356"/>
          </a:xfrm>
          <a:prstGeom prst="rect">
            <a:avLst/>
          </a:prstGeom>
        </p:spPr>
      </p:pic>
      <p:pic>
        <p:nvPicPr>
          <p:cNvPr id="16" name="Picture 15" descr="foto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8976"/>
            <a:ext cx="9180000" cy="386078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22203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7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1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theme" Target="../theme/theme6.xml"/><Relationship Id="rId5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2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theme" Target="../theme/theme7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65304"/>
            <a:ext cx="9180000" cy="718352"/>
          </a:xfrm>
          <a:prstGeom prst="rect">
            <a:avLst/>
          </a:prstGeom>
          <a:solidFill>
            <a:srgbClr val="89B368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948" y="184842"/>
            <a:ext cx="802885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BE" smtClean="0"/>
              <a:t>Titelstijl van model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948" y="1523232"/>
            <a:ext cx="80288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25760" y="63501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58DB32FF-34E7-9545-86A2-0DF334BA82C1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3606" y="6350169"/>
            <a:ext cx="52908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9360" y="6343522"/>
            <a:ext cx="52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42D70897-D982-EA43-8318-894E8D36E19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94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</p:sldLayoutIdLst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89B368"/>
          </a:solidFill>
          <a:latin typeface="Corbel"/>
          <a:ea typeface="+mj-ea"/>
          <a:cs typeface="Corbel"/>
        </a:defRPr>
      </a:lvl1pPr>
    </p:titleStyle>
    <p:bodyStyle>
      <a:lvl1pPr marL="0" indent="0" algn="l" defTabSz="457200" rtl="0" eaLnBrk="1" latinLnBrk="0" hangingPunct="1">
        <a:lnSpc>
          <a:spcPct val="120000"/>
        </a:lnSpc>
        <a:spcBef>
          <a:spcPct val="20000"/>
        </a:spcBef>
        <a:buFont typeface="Arial"/>
        <a:buNone/>
        <a:defRPr sz="3000" b="1" kern="1200">
          <a:solidFill>
            <a:schemeClr val="tx1"/>
          </a:solidFill>
          <a:latin typeface="Corbel"/>
          <a:ea typeface="+mn-ea"/>
          <a:cs typeface="Corbel"/>
        </a:defRPr>
      </a:lvl1pPr>
      <a:lvl2pPr marL="269875" indent="-269875" algn="l" defTabSz="45720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Corbel"/>
          <a:ea typeface="+mn-ea"/>
          <a:cs typeface="Corbel"/>
        </a:defRPr>
      </a:lvl2pPr>
      <a:lvl3pPr marL="449263" indent="-179388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rbel"/>
          <a:ea typeface="+mn-ea"/>
          <a:cs typeface="Corbel"/>
        </a:defRPr>
      </a:lvl3pPr>
      <a:lvl4pPr marL="628650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4pPr>
      <a:lvl5pPr marL="808038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65304"/>
            <a:ext cx="9180000" cy="718352"/>
          </a:xfrm>
          <a:prstGeom prst="rect">
            <a:avLst/>
          </a:prstGeom>
          <a:solidFill>
            <a:srgbClr val="4E8DCC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948" y="184842"/>
            <a:ext cx="802885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948" y="1523232"/>
            <a:ext cx="80288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25760" y="63501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2D86298A-010A-FA4C-979A-202A0C3B0B89}" type="datetime1">
              <a:t>19/03/2017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3606" y="6350169"/>
            <a:ext cx="52908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9360" y="6343522"/>
            <a:ext cx="52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FCA3638F-6D52-644A-9831-93255061F043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776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4E8DCC"/>
          </a:solidFill>
          <a:latin typeface="Corbel"/>
          <a:ea typeface="+mj-ea"/>
          <a:cs typeface="Corbel"/>
        </a:defRPr>
      </a:lvl1pPr>
    </p:titleStyle>
    <p:bodyStyle>
      <a:lvl1pPr marL="0" indent="0" algn="l" defTabSz="457200" rtl="0" eaLnBrk="1" latinLnBrk="0" hangingPunct="1">
        <a:lnSpc>
          <a:spcPct val="120000"/>
        </a:lnSpc>
        <a:spcBef>
          <a:spcPct val="20000"/>
        </a:spcBef>
        <a:buFont typeface="Arial"/>
        <a:buNone/>
        <a:defRPr sz="3000" b="1" kern="1200">
          <a:solidFill>
            <a:schemeClr val="tx1"/>
          </a:solidFill>
          <a:latin typeface="Corbel"/>
          <a:ea typeface="+mn-ea"/>
          <a:cs typeface="Corbel"/>
        </a:defRPr>
      </a:lvl1pPr>
      <a:lvl2pPr marL="269875" indent="-269875" algn="l" defTabSz="45720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Corbel"/>
          <a:ea typeface="+mn-ea"/>
          <a:cs typeface="Corbel"/>
        </a:defRPr>
      </a:lvl2pPr>
      <a:lvl3pPr marL="449263" indent="-179388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rbel"/>
          <a:ea typeface="+mn-ea"/>
          <a:cs typeface="Corbel"/>
        </a:defRPr>
      </a:lvl3pPr>
      <a:lvl4pPr marL="628650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4pPr>
      <a:lvl5pPr marL="808038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65304"/>
            <a:ext cx="9180000" cy="718352"/>
          </a:xfrm>
          <a:prstGeom prst="rect">
            <a:avLst/>
          </a:prstGeom>
          <a:solidFill>
            <a:srgbClr val="447E90"/>
          </a:solidFill>
          <a:ln>
            <a:solidFill>
              <a:srgbClr val="447E9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948" y="184842"/>
            <a:ext cx="8028852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948" y="1523232"/>
            <a:ext cx="80288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25760" y="63501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3DC040B7-7FDC-EC48-B37F-6E02E1E9CC0E}" type="datetime1">
              <a:t>19/03/2017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3606" y="6350169"/>
            <a:ext cx="52908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9360" y="6343522"/>
            <a:ext cx="52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FCA3638F-6D52-644A-9831-93255061F043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404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447E90"/>
          </a:solidFill>
          <a:latin typeface="Corbel"/>
          <a:ea typeface="+mj-ea"/>
          <a:cs typeface="Corbel"/>
        </a:defRPr>
      </a:lvl1pPr>
    </p:titleStyle>
    <p:bodyStyle>
      <a:lvl1pPr marL="0" indent="0" algn="l" defTabSz="457200" rtl="0" eaLnBrk="1" latinLnBrk="0" hangingPunct="1">
        <a:lnSpc>
          <a:spcPct val="120000"/>
        </a:lnSpc>
        <a:spcBef>
          <a:spcPct val="20000"/>
        </a:spcBef>
        <a:buFont typeface="Arial"/>
        <a:buNone/>
        <a:defRPr sz="3000" b="1" kern="1200">
          <a:solidFill>
            <a:schemeClr val="tx1"/>
          </a:solidFill>
          <a:latin typeface="Corbel"/>
          <a:ea typeface="+mn-ea"/>
          <a:cs typeface="Corbel"/>
        </a:defRPr>
      </a:lvl1pPr>
      <a:lvl2pPr marL="269875" indent="-269875" algn="l" defTabSz="45720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Corbel"/>
          <a:ea typeface="+mn-ea"/>
          <a:cs typeface="Corbel"/>
        </a:defRPr>
      </a:lvl2pPr>
      <a:lvl3pPr marL="449263" indent="-179388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rbel"/>
          <a:ea typeface="+mn-ea"/>
          <a:cs typeface="Corbel"/>
        </a:defRPr>
      </a:lvl3pPr>
      <a:lvl4pPr marL="628650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4pPr>
      <a:lvl5pPr marL="808038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65304"/>
            <a:ext cx="9180000" cy="718352"/>
          </a:xfrm>
          <a:prstGeom prst="rect">
            <a:avLst/>
          </a:prstGeom>
          <a:solidFill>
            <a:srgbClr val="198B64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948" y="184842"/>
            <a:ext cx="8028852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948" y="1523232"/>
            <a:ext cx="80288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25760" y="63501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3DC040B7-7FDC-EC48-B37F-6E02E1E9CC0E}" type="datetime1">
              <a:t>19/03/2017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3606" y="6350169"/>
            <a:ext cx="52908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9360" y="6343522"/>
            <a:ext cx="52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FCA3638F-6D52-644A-9831-93255061F043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576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198B64"/>
          </a:solidFill>
          <a:latin typeface="Corbel"/>
          <a:ea typeface="+mj-ea"/>
          <a:cs typeface="Corbel"/>
        </a:defRPr>
      </a:lvl1pPr>
    </p:titleStyle>
    <p:bodyStyle>
      <a:lvl1pPr marL="0" indent="0" algn="l" defTabSz="457200" rtl="0" eaLnBrk="1" latinLnBrk="0" hangingPunct="1">
        <a:lnSpc>
          <a:spcPct val="120000"/>
        </a:lnSpc>
        <a:spcBef>
          <a:spcPct val="20000"/>
        </a:spcBef>
        <a:buFont typeface="Arial"/>
        <a:buNone/>
        <a:defRPr sz="3000" b="1" kern="1200">
          <a:solidFill>
            <a:schemeClr val="tx1"/>
          </a:solidFill>
          <a:latin typeface="Corbel"/>
          <a:ea typeface="+mn-ea"/>
          <a:cs typeface="Corbel"/>
        </a:defRPr>
      </a:lvl1pPr>
      <a:lvl2pPr marL="269875" indent="-269875" algn="l" defTabSz="45720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Corbel"/>
          <a:ea typeface="+mn-ea"/>
          <a:cs typeface="Corbel"/>
        </a:defRPr>
      </a:lvl2pPr>
      <a:lvl3pPr marL="449263" indent="-179388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rbel"/>
          <a:ea typeface="+mn-ea"/>
          <a:cs typeface="Corbel"/>
        </a:defRPr>
      </a:lvl3pPr>
      <a:lvl4pPr marL="628650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4pPr>
      <a:lvl5pPr marL="808038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65304"/>
            <a:ext cx="9180000" cy="718352"/>
          </a:xfrm>
          <a:prstGeom prst="rect">
            <a:avLst/>
          </a:prstGeom>
          <a:solidFill>
            <a:srgbClr val="6B4189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948" y="184842"/>
            <a:ext cx="8028852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948" y="1523232"/>
            <a:ext cx="80288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25760" y="63501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226A858B-F2A2-4C42-A574-D382CE7CB5B0}" type="datetime1">
              <a:t>19/03/2017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3606" y="6350169"/>
            <a:ext cx="52908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9360" y="6343522"/>
            <a:ext cx="52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FCA3638F-6D52-644A-9831-93255061F043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195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6B4189"/>
          </a:solidFill>
          <a:latin typeface="Corbel"/>
          <a:ea typeface="+mj-ea"/>
          <a:cs typeface="Corbel"/>
        </a:defRPr>
      </a:lvl1pPr>
    </p:titleStyle>
    <p:bodyStyle>
      <a:lvl1pPr marL="0" indent="0" algn="l" defTabSz="457200" rtl="0" eaLnBrk="1" latinLnBrk="0" hangingPunct="1">
        <a:lnSpc>
          <a:spcPct val="120000"/>
        </a:lnSpc>
        <a:spcBef>
          <a:spcPct val="20000"/>
        </a:spcBef>
        <a:buFont typeface="Arial"/>
        <a:buNone/>
        <a:defRPr sz="3000" b="1" kern="1200">
          <a:solidFill>
            <a:schemeClr val="tx1"/>
          </a:solidFill>
          <a:latin typeface="Corbel"/>
          <a:ea typeface="+mn-ea"/>
          <a:cs typeface="Corbel"/>
        </a:defRPr>
      </a:lvl1pPr>
      <a:lvl2pPr marL="269875" indent="-269875" algn="l" defTabSz="45720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Corbel"/>
          <a:ea typeface="+mn-ea"/>
          <a:cs typeface="Corbel"/>
        </a:defRPr>
      </a:lvl2pPr>
      <a:lvl3pPr marL="449263" indent="-179388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rbel"/>
          <a:ea typeface="+mn-ea"/>
          <a:cs typeface="Corbel"/>
        </a:defRPr>
      </a:lvl3pPr>
      <a:lvl4pPr marL="628650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4pPr>
      <a:lvl5pPr marL="808038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65304"/>
            <a:ext cx="9180000" cy="718352"/>
          </a:xfrm>
          <a:prstGeom prst="rect">
            <a:avLst/>
          </a:prstGeom>
          <a:solidFill>
            <a:srgbClr val="DCA655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948" y="184842"/>
            <a:ext cx="8028852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948" y="1523232"/>
            <a:ext cx="80288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25760" y="63501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D3F1546C-12A3-C249-BA16-098223ED8408}" type="datetime1">
              <a:t>19/03/2017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3606" y="6350169"/>
            <a:ext cx="52908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9360" y="6343522"/>
            <a:ext cx="52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FCA3638F-6D52-644A-9831-93255061F043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135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DCA655"/>
          </a:solidFill>
          <a:latin typeface="Corbel"/>
          <a:ea typeface="+mj-ea"/>
          <a:cs typeface="Corbel"/>
        </a:defRPr>
      </a:lvl1pPr>
    </p:titleStyle>
    <p:bodyStyle>
      <a:lvl1pPr marL="0" indent="0" algn="l" defTabSz="457200" rtl="0" eaLnBrk="1" latinLnBrk="0" hangingPunct="1">
        <a:lnSpc>
          <a:spcPct val="120000"/>
        </a:lnSpc>
        <a:spcBef>
          <a:spcPct val="20000"/>
        </a:spcBef>
        <a:buFont typeface="Arial"/>
        <a:buNone/>
        <a:defRPr sz="3000" b="1" kern="1200">
          <a:solidFill>
            <a:schemeClr val="tx1"/>
          </a:solidFill>
          <a:latin typeface="Corbel"/>
          <a:ea typeface="+mn-ea"/>
          <a:cs typeface="Corbel"/>
        </a:defRPr>
      </a:lvl1pPr>
      <a:lvl2pPr marL="269875" indent="-269875" algn="l" defTabSz="45720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Corbel"/>
          <a:ea typeface="+mn-ea"/>
          <a:cs typeface="Corbel"/>
        </a:defRPr>
      </a:lvl2pPr>
      <a:lvl3pPr marL="449263" indent="-179388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rbel"/>
          <a:ea typeface="+mn-ea"/>
          <a:cs typeface="Corbel"/>
        </a:defRPr>
      </a:lvl3pPr>
      <a:lvl4pPr marL="628650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4pPr>
      <a:lvl5pPr marL="808038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65304"/>
            <a:ext cx="9180000" cy="718352"/>
          </a:xfrm>
          <a:prstGeom prst="rect">
            <a:avLst/>
          </a:prstGeom>
          <a:solidFill>
            <a:srgbClr val="C6714A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948" y="184842"/>
            <a:ext cx="8028852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948" y="1523232"/>
            <a:ext cx="80288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25760" y="63501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AB632AFF-2AE8-5941-B538-F40ED924DEA8}" type="datetime1">
              <a:t>19/03/2017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3606" y="6350169"/>
            <a:ext cx="52908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9360" y="6343522"/>
            <a:ext cx="52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FCA3638F-6D52-644A-9831-93255061F043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556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C6714A"/>
          </a:solidFill>
          <a:latin typeface="Corbel"/>
          <a:ea typeface="+mj-ea"/>
          <a:cs typeface="Corbel"/>
        </a:defRPr>
      </a:lvl1pPr>
    </p:titleStyle>
    <p:bodyStyle>
      <a:lvl1pPr marL="0" indent="0" algn="l" defTabSz="457200" rtl="0" eaLnBrk="1" latinLnBrk="0" hangingPunct="1">
        <a:lnSpc>
          <a:spcPct val="120000"/>
        </a:lnSpc>
        <a:spcBef>
          <a:spcPct val="20000"/>
        </a:spcBef>
        <a:buFont typeface="Arial"/>
        <a:buNone/>
        <a:defRPr sz="3000" b="1" kern="1200">
          <a:solidFill>
            <a:schemeClr val="tx1"/>
          </a:solidFill>
          <a:latin typeface="Corbel"/>
          <a:ea typeface="+mn-ea"/>
          <a:cs typeface="Corbel"/>
        </a:defRPr>
      </a:lvl1pPr>
      <a:lvl2pPr marL="269875" indent="-269875" algn="l" defTabSz="45720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Corbel"/>
          <a:ea typeface="+mn-ea"/>
          <a:cs typeface="Corbel"/>
        </a:defRPr>
      </a:lvl2pPr>
      <a:lvl3pPr marL="449263" indent="-179388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rbel"/>
          <a:ea typeface="+mn-ea"/>
          <a:cs typeface="Corbel"/>
        </a:defRPr>
      </a:lvl3pPr>
      <a:lvl4pPr marL="628650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4pPr>
      <a:lvl5pPr marL="808038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api.jquery.com/category/events/event-object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>
                <a:solidFill>
                  <a:schemeClr val="accent1"/>
                </a:solidFill>
              </a:rPr>
              <a:t>Mobiel en internet </a:t>
            </a:r>
            <a:r>
              <a:rPr lang="nl-BE" dirty="0" smtClean="0">
                <a:solidFill>
                  <a:schemeClr val="accent1"/>
                </a:solidFill>
              </a:rPr>
              <a:t>2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err="1" smtClean="0">
                <a:solidFill>
                  <a:schemeClr val="accent1"/>
                </a:solidFill>
              </a:rPr>
              <a:t>Javascript</a:t>
            </a:r>
            <a:r>
              <a:rPr lang="en-GB" dirty="0" smtClean="0">
                <a:solidFill>
                  <a:schemeClr val="accent1"/>
                </a:solidFill>
              </a:rPr>
              <a:t> &amp; </a:t>
            </a:r>
            <a:r>
              <a:rPr lang="en-GB" dirty="0" err="1" smtClean="0">
                <a:solidFill>
                  <a:schemeClr val="accent1"/>
                </a:solidFill>
              </a:rPr>
              <a:t>jQuery</a:t>
            </a:r>
            <a:endParaRPr lang="en-GB" dirty="0">
              <a:solidFill>
                <a:schemeClr val="accent1"/>
              </a:solidFill>
            </a:endParaRPr>
          </a:p>
          <a:p>
            <a:r>
              <a:rPr lang="en-GB" dirty="0">
                <a:solidFill>
                  <a:schemeClr val="accent1"/>
                </a:solidFill>
              </a:rPr>
              <a:t>Les </a:t>
            </a:r>
            <a:r>
              <a:rPr lang="en-GB" dirty="0" smtClean="0">
                <a:solidFill>
                  <a:schemeClr val="accent1"/>
                </a:solidFill>
              </a:rPr>
              <a:t>5</a:t>
            </a:r>
            <a:endParaRPr lang="en-GB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87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nl-BE" dirty="0" smtClean="0"/>
              <a:t>Zie vb 4 &amp; 5</a:t>
            </a:r>
          </a:p>
          <a:p>
            <a:endParaRPr lang="nl-BE" dirty="0"/>
          </a:p>
          <a:p>
            <a:r>
              <a:rPr lang="nl-BE" dirty="0" smtClean="0"/>
              <a:t>Problemen met elementen die nog niet in het DOM zitten. </a:t>
            </a:r>
          </a:p>
          <a:p>
            <a:r>
              <a:rPr lang="nl-BE" dirty="0" smtClean="0"/>
              <a:t>Beste manier om dat op te lossen : .on()</a:t>
            </a:r>
          </a:p>
          <a:p>
            <a:pPr marL="109728" indent="0">
              <a:buNone/>
            </a:pPr>
            <a:r>
              <a:rPr lang="nl-BE" sz="2000" dirty="0" smtClean="0">
                <a:latin typeface="Courier New" pitchFamily="49" charset="0"/>
                <a:cs typeface="Courier New" pitchFamily="49" charset="0"/>
              </a:rPr>
              <a:t>$(selector).on(</a:t>
            </a:r>
            <a:r>
              <a:rPr lang="nl-BE" sz="20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nl-BE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event</a:t>
            </a:r>
            <a:r>
              <a:rPr lang="nl-BE" sz="20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nl-BE" sz="20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nl-BE" sz="20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nl-BE" sz="2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element</a:t>
            </a:r>
            <a:r>
              <a:rPr lang="nl-BE" sz="2000" dirty="0">
                <a:latin typeface="Courier New" pitchFamily="49" charset="0"/>
                <a:cs typeface="Courier New" pitchFamily="49" charset="0"/>
              </a:rPr>
              <a:t>", </a:t>
            </a:r>
            <a:r>
              <a:rPr lang="nl-BE" sz="20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functie</a:t>
            </a:r>
            <a:r>
              <a:rPr lang="nl-BE" sz="20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nl-BE" sz="2400" dirty="0" smtClean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nl-BE" dirty="0" smtClean="0"/>
              <a:t>vb. :</a:t>
            </a:r>
          </a:p>
          <a:p>
            <a:pPr marL="109728" indent="0">
              <a:buNone/>
            </a:pPr>
            <a:r>
              <a:rPr lang="nl-BE" sz="2000" dirty="0" smtClean="0">
                <a:latin typeface="Courier New" pitchFamily="49" charset="0"/>
                <a:cs typeface="Courier New" pitchFamily="49" charset="0"/>
              </a:rPr>
              <a:t>$("</a:t>
            </a:r>
            <a:r>
              <a:rPr lang="nl-BE" sz="2000" dirty="0" smtClean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table</a:t>
            </a:r>
            <a:r>
              <a:rPr lang="nl-BE" sz="2000" dirty="0" smtClean="0">
                <a:latin typeface="Courier New" pitchFamily="49" charset="0"/>
                <a:cs typeface="Courier New" pitchFamily="49" charset="0"/>
              </a:rPr>
              <a:t>").</a:t>
            </a:r>
            <a:r>
              <a:rPr lang="nl-BE" sz="2000" dirty="0">
                <a:latin typeface="Courier New" pitchFamily="49" charset="0"/>
                <a:cs typeface="Courier New" pitchFamily="49" charset="0"/>
              </a:rPr>
              <a:t>on</a:t>
            </a:r>
            <a:r>
              <a:rPr lang="nl-BE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nl-BE" sz="20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nl-BE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click</a:t>
            </a:r>
            <a:r>
              <a:rPr lang="nl-BE" sz="20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nl-BE" sz="20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nl-BE" sz="20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nl-BE" sz="2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button</a:t>
            </a:r>
            <a:r>
              <a:rPr lang="nl-BE" sz="20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nl-BE" sz="20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nl-BE" sz="2000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verwijderRegel</a:t>
            </a:r>
            <a:r>
              <a:rPr lang="nl-BE" sz="2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/>
            <a:r>
              <a:rPr lang="nl-BE" dirty="0" smtClean="0"/>
              <a:t>Gaat elementen ‘</a:t>
            </a:r>
            <a:r>
              <a:rPr lang="nl-BE" dirty="0" smtClean="0">
                <a:solidFill>
                  <a:schemeClr val="accent5"/>
                </a:solidFill>
              </a:rPr>
              <a:t>table</a:t>
            </a:r>
            <a:r>
              <a:rPr lang="nl-BE" dirty="0" smtClean="0"/>
              <a:t>’ in de gaten houden, om er wanneer er een element ‘</a:t>
            </a:r>
            <a:r>
              <a:rPr lang="nl-BE" dirty="0" smtClean="0">
                <a:solidFill>
                  <a:schemeClr val="accent2"/>
                </a:solidFill>
              </a:rPr>
              <a:t>button</a:t>
            </a:r>
            <a:r>
              <a:rPr lang="nl-BE" dirty="0" smtClean="0"/>
              <a:t>’ in verschijnt, de functie </a:t>
            </a:r>
            <a:r>
              <a:rPr lang="nl-BE" dirty="0" smtClean="0">
                <a:solidFill>
                  <a:schemeClr val="accent1"/>
                </a:solidFill>
              </a:rPr>
              <a:t>verwijderRegel </a:t>
            </a:r>
            <a:r>
              <a:rPr lang="nl-BE" dirty="0" smtClean="0"/>
              <a:t>te hangen aan het event ‘</a:t>
            </a:r>
            <a:r>
              <a:rPr lang="nl-BE" dirty="0" smtClean="0">
                <a:solidFill>
                  <a:srgbClr val="FF0000"/>
                </a:solidFill>
              </a:rPr>
              <a:t>click</a:t>
            </a:r>
            <a:r>
              <a:rPr lang="nl-BE" dirty="0" smtClean="0"/>
              <a:t>’. </a:t>
            </a:r>
            <a:r>
              <a:rPr lang="nl-BE" dirty="0" err="1" smtClean="0">
                <a:solidFill>
                  <a:schemeClr val="accent5"/>
                </a:solidFill>
              </a:rPr>
              <a:t>Table</a:t>
            </a:r>
            <a:r>
              <a:rPr lang="nl-BE" dirty="0" smtClean="0"/>
              <a:t> moet al in het DOM zitten op het moment dat je dit uitvoert.</a:t>
            </a:r>
          </a:p>
          <a:p>
            <a:r>
              <a:rPr lang="nl-BE" dirty="0" smtClean="0"/>
              <a:t>Zie vb.6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4441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Verloop v/e event</a:t>
            </a:r>
            <a:endParaRPr lang="nl-B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l-BE" dirty="0" smtClean="0"/>
              <a:t>Klik op een &lt;p&gt; in een &lt;div&gt; in een &lt;article&gt; in een &lt;section&gt;</a:t>
            </a:r>
          </a:p>
          <a:p>
            <a:pPr lvl="1"/>
            <a:r>
              <a:rPr lang="nl-BE" dirty="0" smtClean="0"/>
              <a:t>Wie moet er nu op de klik reageren? De &lt;p&gt;, &lt;div&gt;,&lt;article&gt; en/of section?</a:t>
            </a:r>
          </a:p>
          <a:p>
            <a:r>
              <a:rPr lang="nl-BE" dirty="0" smtClean="0"/>
              <a:t>Event capturing </a:t>
            </a:r>
            <a:r>
              <a:rPr lang="nl-BE" dirty="0" smtClean="0">
                <a:sym typeface="Wingdings" pitchFamily="2" charset="2"/>
              </a:rPr>
              <a:t> Event bubbling</a:t>
            </a:r>
          </a:p>
          <a:p>
            <a:pPr lvl="1"/>
            <a:r>
              <a:rPr lang="nl-BE" dirty="0" smtClean="0"/>
              <a:t>Event capturing : </a:t>
            </a:r>
          </a:p>
          <a:p>
            <a:pPr lvl="2"/>
            <a:r>
              <a:rPr lang="nl-BE" dirty="0" smtClean="0"/>
              <a:t>meest omvattende element krijgt eerst event </a:t>
            </a:r>
            <a:r>
              <a:rPr lang="nl-BE" dirty="0" smtClean="0">
                <a:sym typeface="Wingdings" pitchFamily="2" charset="2"/>
              </a:rPr>
              <a:t> daarna doorgegeven aan onderliggende elementen</a:t>
            </a:r>
          </a:p>
          <a:p>
            <a:pPr lvl="2"/>
            <a:r>
              <a:rPr lang="nl-BE" dirty="0" smtClean="0">
                <a:sym typeface="Wingdings" pitchFamily="2" charset="2"/>
              </a:rPr>
              <a:t>&lt;section&gt;&lt;article&gt;&lt;div&gt;&lt;p&gt;</a:t>
            </a:r>
          </a:p>
          <a:p>
            <a:pPr lvl="1"/>
            <a:r>
              <a:rPr lang="nl-BE" dirty="0" smtClean="0">
                <a:solidFill>
                  <a:schemeClr val="accent2"/>
                </a:solidFill>
                <a:sym typeface="Wingdings" pitchFamily="2" charset="2"/>
              </a:rPr>
              <a:t>Event bubbling </a:t>
            </a:r>
            <a:r>
              <a:rPr lang="nl-BE" dirty="0" smtClean="0">
                <a:sym typeface="Wingdings" pitchFamily="2" charset="2"/>
              </a:rPr>
              <a:t>:</a:t>
            </a:r>
          </a:p>
          <a:p>
            <a:pPr lvl="2"/>
            <a:r>
              <a:rPr lang="nl-BE" dirty="0" smtClean="0">
                <a:sym typeface="Wingdings" pitchFamily="2" charset="2"/>
              </a:rPr>
              <a:t>Diepste element handelt event eerst af  daarna doorsturen naar elementen op hoger niveau</a:t>
            </a:r>
          </a:p>
          <a:p>
            <a:pPr lvl="2"/>
            <a:r>
              <a:rPr lang="nl-BE" dirty="0" smtClean="0">
                <a:sym typeface="Wingdings" pitchFamily="2" charset="2"/>
              </a:rPr>
              <a:t>&lt;p&gt;&lt;div&gt;&lt;article&gt;&lt;section&gt;&lt;body&gt;&lt;html&gt;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955589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jQuery gebruikt event bubbling</a:t>
            </a:r>
            <a:endParaRPr lang="nl-B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nl-BE" dirty="0" smtClean="0"/>
              <a:t>Wel opletten : vb.</a:t>
            </a:r>
          </a:p>
          <a:p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&lt;div&gt;&lt;a </a:t>
            </a:r>
            <a:r>
              <a:rPr lang="nl-BE" sz="2400" dirty="0" err="1" smtClean="0">
                <a:latin typeface="Courier New" pitchFamily="49" charset="0"/>
                <a:cs typeface="Courier New" pitchFamily="49" charset="0"/>
              </a:rPr>
              <a:t>href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="#"&gt;blablabla&lt;/a&gt;</a:t>
            </a:r>
            <a:r>
              <a:rPr lang="nl-BE" sz="2400" dirty="0" err="1" smtClean="0">
                <a:latin typeface="Courier New" pitchFamily="49" charset="0"/>
                <a:cs typeface="Courier New" pitchFamily="49" charset="0"/>
              </a:rPr>
              <a:t>rryerty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&lt;/div&gt;</a:t>
            </a:r>
            <a:endParaRPr lang="nl-BE" sz="28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nl-BE" dirty="0" smtClean="0"/>
              <a:t>Mouseout event op div</a:t>
            </a:r>
          </a:p>
          <a:p>
            <a:pPr lvl="2"/>
            <a:r>
              <a:rPr lang="nl-BE" dirty="0" smtClean="0"/>
              <a:t>Mouseout niet gezet op a</a:t>
            </a:r>
          </a:p>
          <a:p>
            <a:pPr lvl="2"/>
            <a:r>
              <a:rPr lang="nl-BE" dirty="0" smtClean="0"/>
              <a:t>Je rolt over de a tag </a:t>
            </a:r>
            <a:r>
              <a:rPr lang="nl-BE" dirty="0" smtClean="0">
                <a:sym typeface="Wingdings" pitchFamily="2" charset="2"/>
              </a:rPr>
              <a:t> je</a:t>
            </a:r>
            <a:r>
              <a:rPr lang="nl-BE" dirty="0" smtClean="0"/>
              <a:t> triggert mouseout event op die a</a:t>
            </a:r>
          </a:p>
          <a:p>
            <a:pPr lvl="2"/>
            <a:r>
              <a:rPr lang="nl-BE" b="1" dirty="0" smtClean="0"/>
              <a:t>A</a:t>
            </a:r>
            <a:r>
              <a:rPr lang="nl-BE" dirty="0" smtClean="0"/>
              <a:t> handelt dat event niet af </a:t>
            </a:r>
            <a:r>
              <a:rPr lang="nl-BE" dirty="0" smtClean="0"/>
              <a:t>(want je </a:t>
            </a:r>
            <a:r>
              <a:rPr lang="nl-BE" dirty="0" smtClean="0"/>
              <a:t>hebt het niet gevraagd), dus bubbelt naar boven toe, en </a:t>
            </a:r>
            <a:r>
              <a:rPr lang="nl-BE" b="1" dirty="0" smtClean="0"/>
              <a:t>div</a:t>
            </a:r>
            <a:r>
              <a:rPr lang="nl-BE" dirty="0" smtClean="0"/>
              <a:t> vangt wel het mouseout event op </a:t>
            </a:r>
            <a:r>
              <a:rPr lang="nl-BE" dirty="0" smtClean="0">
                <a:sym typeface="Wingdings" pitchFamily="2" charset="2"/>
              </a:rPr>
              <a:t> onverwachte effecten kunnen optreden (</a:t>
            </a:r>
            <a:r>
              <a:rPr lang="nl-BE" dirty="0" err="1" smtClean="0">
                <a:sym typeface="Wingdings" pitchFamily="2" charset="2"/>
              </a:rPr>
              <a:t>vb</a:t>
            </a:r>
            <a:r>
              <a:rPr lang="nl-BE" dirty="0" smtClean="0">
                <a:sym typeface="Wingdings" pitchFamily="2" charset="2"/>
              </a:rPr>
              <a:t> </a:t>
            </a:r>
            <a:r>
              <a:rPr lang="nl-BE" dirty="0" err="1" smtClean="0">
                <a:sym typeface="Wingdings" pitchFamily="2" charset="2"/>
              </a:rPr>
              <a:t>mousout</a:t>
            </a:r>
            <a:r>
              <a:rPr lang="nl-BE" dirty="0" smtClean="0">
                <a:sym typeface="Wingdings" pitchFamily="2" charset="2"/>
              </a:rPr>
              <a:t> op div, maar je </a:t>
            </a:r>
            <a:r>
              <a:rPr lang="nl-BE" dirty="0" smtClean="0">
                <a:sym typeface="Wingdings" pitchFamily="2" charset="2"/>
              </a:rPr>
              <a:t>cursor </a:t>
            </a:r>
            <a:r>
              <a:rPr lang="nl-BE" dirty="0" smtClean="0">
                <a:sym typeface="Wingdings" pitchFamily="2" charset="2"/>
              </a:rPr>
              <a:t>zit er nog altijd in op dat moment)</a:t>
            </a:r>
          </a:p>
          <a:p>
            <a:r>
              <a:rPr lang="nl-BE" dirty="0" smtClean="0">
                <a:sym typeface="Wingdings" pitchFamily="2" charset="2"/>
              </a:rPr>
              <a:t>jQuery probeert dat wel op te vangen. Werk daarom met de events </a:t>
            </a:r>
            <a:r>
              <a:rPr lang="nl-BE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mouseenter</a:t>
            </a:r>
            <a:r>
              <a:rPr lang="nl-BE" dirty="0" smtClean="0">
                <a:solidFill>
                  <a:schemeClr val="accent1"/>
                </a:solidFill>
                <a:sym typeface="Wingdings" pitchFamily="2" charset="2"/>
              </a:rPr>
              <a:t> </a:t>
            </a:r>
            <a:r>
              <a:rPr lang="nl-BE" dirty="0" smtClean="0">
                <a:sym typeface="Wingdings" pitchFamily="2" charset="2"/>
              </a:rPr>
              <a:t>en </a:t>
            </a:r>
            <a:r>
              <a:rPr lang="nl-BE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mouseleave</a:t>
            </a:r>
            <a:r>
              <a:rPr lang="nl-BE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. </a:t>
            </a:r>
            <a:r>
              <a:rPr lang="nl-BE" dirty="0" smtClean="0">
                <a:cs typeface="Courier New" pitchFamily="49" charset="0"/>
                <a:sym typeface="Wingdings" pitchFamily="2" charset="2"/>
              </a:rPr>
              <a:t>Soms ga je het wel zelf moeten opvangen...</a:t>
            </a:r>
            <a:endParaRPr lang="nl-BE" dirty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9377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Event object</a:t>
            </a:r>
            <a:endParaRPr lang="nl-B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nl-BE" dirty="0" smtClean="0"/>
              <a:t>Zie vb 7</a:t>
            </a:r>
          </a:p>
          <a:p>
            <a:r>
              <a:rPr lang="nl-BE" dirty="0" smtClean="0"/>
              <a:t>Probleem : eigenlijk willen we niet dat het bericht weer verdwijnt als we op de tekst van het bericht (zoals de link) klikken.</a:t>
            </a:r>
          </a:p>
          <a:p>
            <a:r>
              <a:rPr lang="nl-BE" dirty="0" smtClean="0"/>
              <a:t>Oplossing : ‘</a:t>
            </a:r>
            <a:r>
              <a:rPr lang="nl-BE" dirty="0" smtClean="0">
                <a:solidFill>
                  <a:schemeClr val="accent1"/>
                </a:solidFill>
              </a:rPr>
              <a:t>event</a:t>
            </a:r>
            <a:r>
              <a:rPr lang="nl-BE" dirty="0" smtClean="0"/>
              <a:t>’ als parameter van de functie die je aan het event (click) bindt :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function(</a:t>
            </a:r>
            <a:r>
              <a:rPr lang="nl-BE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event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){ ...}</a:t>
            </a:r>
          </a:p>
          <a:p>
            <a:r>
              <a:rPr lang="nl-BE" dirty="0" smtClean="0">
                <a:cs typeface="Courier New" pitchFamily="49" charset="0"/>
              </a:rPr>
              <a:t>Zie vb 8</a:t>
            </a:r>
          </a:p>
          <a:p>
            <a:r>
              <a:rPr lang="nl-BE" dirty="0" smtClean="0">
                <a:cs typeface="Courier New" pitchFamily="49" charset="0"/>
                <a:hlinkClick r:id="rId2"/>
              </a:rPr>
              <a:t>http://api.jquery.com/category/events/event-object/</a:t>
            </a:r>
            <a:r>
              <a:rPr lang="nl-BE" dirty="0" smtClean="0">
                <a:cs typeface="Courier New" pitchFamily="49" charset="0"/>
              </a:rPr>
              <a:t> </a:t>
            </a:r>
          </a:p>
          <a:p>
            <a:endParaRPr lang="nl-BE" dirty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050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.stopPropagation()</a:t>
            </a:r>
            <a:endParaRPr lang="nl-B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dirty="0" smtClean="0"/>
              <a:t>Als je niet wilt dat een event door-bubbelt naar boven, kan je die in de functie van het event stoppen. vb :</a:t>
            </a:r>
          </a:p>
          <a:p>
            <a:pPr marL="109728" indent="0">
              <a:buNone/>
            </a:pPr>
            <a:r>
              <a:rPr lang="nl-BE" dirty="0" smtClean="0">
                <a:latin typeface="Courier New" pitchFamily="49" charset="0"/>
                <a:cs typeface="Courier New" pitchFamily="49" charset="0"/>
              </a:rPr>
              <a:t>$(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").on("click",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(event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 marL="393192" lvl="1" indent="0">
              <a:buNone/>
            </a:pP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event.</a:t>
            </a:r>
            <a:r>
              <a:rPr lang="nl-BE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stopPropagation</a:t>
            </a:r>
            <a:r>
              <a:rPr lang="nl-BE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nl-BE" dirty="0" smtClean="0">
                <a:latin typeface="Courier New" pitchFamily="49" charset="0"/>
                <a:cs typeface="Courier New" pitchFamily="49" charset="0"/>
              </a:rPr>
              <a:t>});</a:t>
            </a:r>
          </a:p>
          <a:p>
            <a:r>
              <a:rPr lang="nl-BE" dirty="0" smtClean="0"/>
              <a:t>Klik op de link en je gaat onmiddelijk naar die link gaan, zonder dat dat event nog verder wordt doorgegeven.</a:t>
            </a:r>
          </a:p>
        </p:txBody>
      </p:sp>
    </p:spTree>
    <p:extLst>
      <p:ext uri="{BB962C8B-B14F-4D97-AF65-F5344CB8AC3E}">
        <p14:creationId xmlns:p14="http://schemas.microsoft.com/office/powerpoint/2010/main" val="309387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.preventDefault()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nl-BE" dirty="0" smtClean="0"/>
              <a:t>Om de standaardactie van een event tegen te houden. Vb volgen van een link na er op te klikken :</a:t>
            </a:r>
          </a:p>
          <a:p>
            <a:pPr marL="109728"/>
            <a:r>
              <a:rPr lang="nl-BE" dirty="0" smtClean="0">
                <a:latin typeface="Courier New" pitchFamily="49" charset="0"/>
                <a:cs typeface="Courier New" pitchFamily="49" charset="0"/>
              </a:rPr>
              <a:t>$(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").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on("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click",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(event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 marL="393192" lvl="1" indent="0">
              <a:buNone/>
            </a:pPr>
            <a:r>
              <a:rPr lang="nl-BE" dirty="0" smtClean="0">
                <a:latin typeface="Courier New" pitchFamily="49" charset="0"/>
                <a:cs typeface="Courier New" pitchFamily="49" charset="0"/>
              </a:rPr>
              <a:t>event.</a:t>
            </a:r>
            <a:r>
              <a:rPr lang="nl-BE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preventDefault()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nl-BE" dirty="0" smtClean="0">
                <a:latin typeface="Courier New" pitchFamily="49" charset="0"/>
                <a:cs typeface="Courier New" pitchFamily="49" charset="0"/>
              </a:rPr>
              <a:t>});</a:t>
            </a:r>
          </a:p>
          <a:p>
            <a:r>
              <a:rPr lang="nl-BE" dirty="0"/>
              <a:t>De browser zal nu </a:t>
            </a:r>
            <a:r>
              <a:rPr lang="nl-BE" u="sng" dirty="0"/>
              <a:t>niet</a:t>
            </a:r>
            <a:r>
              <a:rPr lang="nl-BE" dirty="0"/>
              <a:t> een nieuwe pagina openen, maar als je wilt, kan je wel andere code laten uitvoeren.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06159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Functies loskoppelen van events</a:t>
            </a:r>
            <a:endParaRPr lang="nl-B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BE" dirty="0" smtClean="0"/>
              <a:t>Optie 1 : </a:t>
            </a:r>
            <a:br>
              <a:rPr lang="nl-BE" dirty="0" smtClean="0"/>
            </a:br>
            <a:r>
              <a:rPr lang="nl-BE" dirty="0" smtClean="0"/>
              <a:t>werk met een variabele in je functie, zodat je op basis daarvan je code kan laten uitvoeren (</a:t>
            </a:r>
            <a:r>
              <a:rPr lang="nl-BE" b="0" i="1" dirty="0" err="1" smtClean="0"/>
              <a:t>if</a:t>
            </a:r>
            <a:r>
              <a:rPr lang="nl-BE" b="0" i="1" dirty="0" smtClean="0"/>
              <a:t> x === </a:t>
            </a:r>
            <a:r>
              <a:rPr lang="nl-BE" b="0" i="1" dirty="0" err="1" smtClean="0"/>
              <a:t>true</a:t>
            </a:r>
            <a:r>
              <a:rPr lang="nl-BE" b="0" i="1" dirty="0" smtClean="0"/>
              <a:t> …</a:t>
            </a:r>
            <a:r>
              <a:rPr lang="nl-BE" dirty="0" smtClean="0"/>
              <a:t>)</a:t>
            </a:r>
          </a:p>
          <a:p>
            <a:pPr lvl="1"/>
            <a:r>
              <a:rPr lang="nl-BE" dirty="0" smtClean="0"/>
              <a:t>Niet zo’n nette oplossing.</a:t>
            </a:r>
          </a:p>
          <a:p>
            <a:r>
              <a:rPr lang="nl-BE" dirty="0" smtClean="0"/>
              <a:t>Optie 2 : </a:t>
            </a:r>
            <a:br>
              <a:rPr lang="nl-BE" dirty="0" smtClean="0"/>
            </a:br>
            <a:r>
              <a:rPr lang="nl-BE" dirty="0" smtClean="0"/>
              <a:t>koppel de functie effectief los, dmv .off()</a:t>
            </a:r>
          </a:p>
          <a:p>
            <a:pPr lvl="1"/>
            <a:r>
              <a:rPr lang="nl-BE" dirty="0" smtClean="0"/>
              <a:t>Koppelen :</a:t>
            </a:r>
            <a:br>
              <a:rPr lang="nl-BE" dirty="0" smtClean="0"/>
            </a:br>
            <a:r>
              <a:rPr lang="nl-BE" dirty="0" smtClean="0"/>
              <a:t>	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$("#artikel").</a:t>
            </a:r>
            <a:r>
              <a:rPr lang="nl-BE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on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click", functie);  </a:t>
            </a:r>
          </a:p>
          <a:p>
            <a:pPr lvl="1"/>
            <a:r>
              <a:rPr lang="nl-BE" dirty="0" smtClean="0"/>
              <a:t>Loskoppelen :</a:t>
            </a:r>
            <a:br>
              <a:rPr lang="nl-BE" dirty="0" smtClean="0"/>
            </a:br>
            <a:r>
              <a:rPr lang="nl-BE" dirty="0"/>
              <a:t>	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$("#artikel").</a:t>
            </a:r>
            <a:r>
              <a:rPr lang="nl-BE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off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click");  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20832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09728" indent="0">
              <a:buNone/>
            </a:pPr>
            <a:r>
              <a:rPr lang="nl-BE" sz="2000" dirty="0" smtClean="0">
                <a:latin typeface="Courier New" pitchFamily="49" charset="0"/>
                <a:cs typeface="Courier New" pitchFamily="49" charset="0"/>
              </a:rPr>
              <a:t>$("#artikel</a:t>
            </a:r>
            <a:r>
              <a:rPr lang="nl-BE" sz="20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nl-BE" sz="2000" dirty="0" smtClean="0">
                <a:latin typeface="Courier New" pitchFamily="49" charset="0"/>
                <a:cs typeface="Courier New" pitchFamily="49" charset="0"/>
              </a:rPr>
              <a:t>).</a:t>
            </a:r>
            <a:r>
              <a:rPr lang="nl-BE" sz="20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on</a:t>
            </a:r>
            <a:r>
              <a:rPr lang="nl-BE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nl-BE" sz="20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nl-BE" sz="2000" dirty="0" smtClean="0">
                <a:latin typeface="Courier New" pitchFamily="49" charset="0"/>
                <a:cs typeface="Courier New" pitchFamily="49" charset="0"/>
              </a:rPr>
              <a:t>click</a:t>
            </a:r>
            <a:r>
              <a:rPr lang="nl-BE" sz="20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nl-BE" sz="2000" dirty="0" smtClean="0">
                <a:latin typeface="Courier New" pitchFamily="49" charset="0"/>
                <a:cs typeface="Courier New" pitchFamily="49" charset="0"/>
              </a:rPr>
              <a:t>, function(){</a:t>
            </a:r>
          </a:p>
          <a:p>
            <a:pPr marL="109728" indent="0">
              <a:buNone/>
            </a:pPr>
            <a:r>
              <a:rPr lang="nl-BE" sz="2000" dirty="0" smtClean="0">
                <a:latin typeface="Courier New" pitchFamily="49" charset="0"/>
                <a:cs typeface="Courier New" pitchFamily="49" charset="0"/>
              </a:rPr>
              <a:t>   $("#artikel h2").toggleClass(</a:t>
            </a:r>
            <a:r>
              <a:rPr lang="nl-BE" sz="20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nl-BE" sz="2000" dirty="0" smtClean="0">
                <a:latin typeface="Courier New" pitchFamily="49" charset="0"/>
                <a:cs typeface="Courier New" pitchFamily="49" charset="0"/>
              </a:rPr>
              <a:t>verborgen</a:t>
            </a:r>
            <a:r>
              <a:rPr lang="nl-BE" sz="20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nl-BE" sz="2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109728" indent="0">
              <a:buNone/>
            </a:pPr>
            <a:r>
              <a:rPr lang="nl-BE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sz="2000" dirty="0" smtClean="0">
                <a:latin typeface="Courier New" pitchFamily="49" charset="0"/>
                <a:cs typeface="Courier New" pitchFamily="49" charset="0"/>
              </a:rPr>
              <a:t>  $("#</a:t>
            </a:r>
            <a:r>
              <a:rPr lang="nl-BE" sz="2000" dirty="0">
                <a:latin typeface="Courier New" pitchFamily="49" charset="0"/>
                <a:cs typeface="Courier New" pitchFamily="49" charset="0"/>
              </a:rPr>
              <a:t>artikel </a:t>
            </a:r>
            <a:r>
              <a:rPr lang="nl-BE" sz="2000" dirty="0" smtClean="0">
                <a:latin typeface="Courier New" pitchFamily="49" charset="0"/>
                <a:cs typeface="Courier New" pitchFamily="49" charset="0"/>
              </a:rPr>
              <a:t>p").</a:t>
            </a:r>
            <a:r>
              <a:rPr lang="nl-BE" sz="2000" dirty="0">
                <a:latin typeface="Courier New" pitchFamily="49" charset="0"/>
                <a:cs typeface="Courier New" pitchFamily="49" charset="0"/>
              </a:rPr>
              <a:t>toggleClass</a:t>
            </a:r>
            <a:r>
              <a:rPr lang="nl-BE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nl-BE" sz="20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nl-BE" sz="2000" dirty="0" smtClean="0">
                <a:latin typeface="Courier New" pitchFamily="49" charset="0"/>
                <a:cs typeface="Courier New" pitchFamily="49" charset="0"/>
              </a:rPr>
              <a:t>verborgen</a:t>
            </a:r>
            <a:r>
              <a:rPr lang="nl-BE" sz="20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nl-BE" sz="2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109728" indent="0">
              <a:buNone/>
            </a:pPr>
            <a:r>
              <a:rPr lang="nl-BE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sz="2000" dirty="0">
                <a:latin typeface="Courier New" pitchFamily="49" charset="0"/>
                <a:cs typeface="Courier New" pitchFamily="49" charset="0"/>
              </a:rPr>
              <a:t>$("#</a:t>
            </a:r>
            <a:r>
              <a:rPr lang="nl-BE" sz="2000" dirty="0" smtClean="0">
                <a:latin typeface="Courier New" pitchFamily="49" charset="0"/>
                <a:cs typeface="Courier New" pitchFamily="49" charset="0"/>
              </a:rPr>
              <a:t>artikel").</a:t>
            </a:r>
            <a:r>
              <a:rPr lang="nl-BE" sz="20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off</a:t>
            </a:r>
            <a:r>
              <a:rPr lang="nl-BE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nl-BE" sz="20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nl-BE" sz="2000" dirty="0" smtClean="0">
                <a:latin typeface="Courier New" pitchFamily="49" charset="0"/>
                <a:cs typeface="Courier New" pitchFamily="49" charset="0"/>
              </a:rPr>
              <a:t>click</a:t>
            </a:r>
            <a:r>
              <a:rPr lang="nl-BE" sz="20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nl-BE" sz="2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109728" indent="0">
              <a:buNone/>
            </a:pPr>
            <a:r>
              <a:rPr lang="nl-BE" sz="2000" dirty="0" smtClean="0">
                <a:latin typeface="Courier New" pitchFamily="49" charset="0"/>
                <a:cs typeface="Courier New" pitchFamily="49" charset="0"/>
              </a:rPr>
              <a:t>});</a:t>
            </a:r>
          </a:p>
          <a:p>
            <a:pPr marL="109728" indent="0">
              <a:buNone/>
            </a:pPr>
            <a:endParaRPr lang="nl-BE" dirty="0"/>
          </a:p>
          <a:p>
            <a:pPr marL="109728" indent="0">
              <a:buNone/>
            </a:pPr>
            <a:r>
              <a:rPr lang="nl-BE" dirty="0" smtClean="0"/>
              <a:t>Hiermee wordt de actie maar 1 keer uitgevoerd, want tijdens dat uitvoeren wordt die functie al losgekopeld.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96268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Interactie met het toetsenbord</a:t>
            </a:r>
            <a:endParaRPr lang="nl-B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nl-BE" dirty="0" smtClean="0"/>
              <a:t>Muis :</a:t>
            </a:r>
          </a:p>
          <a:p>
            <a:pPr lvl="1"/>
            <a:r>
              <a:rPr lang="nl-BE" dirty="0" smtClean="0"/>
              <a:t>click(), mousedown(), mouseover(), </a:t>
            </a:r>
            <a:r>
              <a:rPr lang="nl-BE" dirty="0" err="1" smtClean="0"/>
              <a:t>mouseup</a:t>
            </a:r>
            <a:r>
              <a:rPr lang="nl-BE" dirty="0" smtClean="0"/>
              <a:t>()</a:t>
            </a:r>
          </a:p>
          <a:p>
            <a:r>
              <a:rPr lang="nl-BE" dirty="0" smtClean="0"/>
              <a:t>Toetsenbord :</a:t>
            </a:r>
          </a:p>
          <a:p>
            <a:pPr lvl="1"/>
            <a:r>
              <a:rPr lang="nl-BE" dirty="0" smtClean="0"/>
              <a:t>keydown(), keyup(), </a:t>
            </a:r>
            <a:r>
              <a:rPr lang="nl-BE" dirty="0"/>
              <a:t>keypress()</a:t>
            </a:r>
            <a:endParaRPr lang="nl-BE" dirty="0" smtClean="0"/>
          </a:p>
          <a:p>
            <a:r>
              <a:rPr lang="nl-BE" dirty="0" smtClean="0"/>
              <a:t>Beide :</a:t>
            </a:r>
          </a:p>
          <a:p>
            <a:pPr lvl="1"/>
            <a:r>
              <a:rPr lang="nl-BE" dirty="0" smtClean="0"/>
              <a:t>blur(), focus(), change()</a:t>
            </a:r>
          </a:p>
          <a:p>
            <a:pPr marL="0" lvl="1" indent="0">
              <a:buNone/>
            </a:pPr>
            <a:r>
              <a:rPr lang="nl-BE" sz="3000" b="1" dirty="0" smtClean="0"/>
              <a:t>Touchscreens</a:t>
            </a:r>
            <a:r>
              <a:rPr lang="nl-BE" sz="3000" b="1" dirty="0"/>
              <a:t> </a:t>
            </a:r>
            <a:r>
              <a:rPr lang="nl-BE" sz="3000" b="1" dirty="0" smtClean="0"/>
              <a:t>: </a:t>
            </a:r>
            <a:r>
              <a:rPr lang="nl-BE" dirty="0" smtClean="0"/>
              <a:t>(niet in het boek)</a:t>
            </a:r>
            <a:endParaRPr lang="nl-BE" sz="3000" dirty="0"/>
          </a:p>
          <a:p>
            <a:pPr lvl="1"/>
            <a:r>
              <a:rPr lang="nl-BE" dirty="0" err="1" smtClean="0"/>
              <a:t>touchstart</a:t>
            </a:r>
            <a:r>
              <a:rPr lang="nl-BE" dirty="0" smtClean="0"/>
              <a:t>(), </a:t>
            </a:r>
            <a:r>
              <a:rPr lang="nl-BE" dirty="0" err="1" smtClean="0"/>
              <a:t>touchend</a:t>
            </a:r>
            <a:r>
              <a:rPr lang="nl-BE" dirty="0" smtClean="0"/>
              <a:t>(), </a:t>
            </a:r>
            <a:r>
              <a:rPr lang="nl-BE" dirty="0" err="1" smtClean="0"/>
              <a:t>touchmove</a:t>
            </a:r>
            <a:r>
              <a:rPr lang="nl-BE" dirty="0" smtClean="0"/>
              <a:t>()</a:t>
            </a:r>
          </a:p>
          <a:p>
            <a:endParaRPr lang="nl-BE" dirty="0"/>
          </a:p>
          <a:p>
            <a:r>
              <a:rPr lang="nl-BE" dirty="0" smtClean="0"/>
              <a:t>keyup() en keydown() reageren rechtstreeks op het toetsenbord (ook andere toetsen dan tekst)</a:t>
            </a:r>
          </a:p>
          <a:p>
            <a:r>
              <a:rPr lang="nl-BE" dirty="0" smtClean="0"/>
              <a:t>keypress() reageert op tekstinvoer, maar je kan niet detecteren of ook Shift of Ctrl ingedrukt zijn.</a:t>
            </a:r>
          </a:p>
          <a:p>
            <a:r>
              <a:rPr lang="nl-BE" dirty="0" smtClean="0"/>
              <a:t>Zie vb. </a:t>
            </a:r>
            <a:r>
              <a:rPr lang="nl-BE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40794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dirty="0"/>
              <a:t>Touch :</a:t>
            </a:r>
          </a:p>
          <a:p>
            <a:pPr lvl="1"/>
            <a:r>
              <a:rPr lang="nl-BE" dirty="0" err="1"/>
              <a:t>touchstart</a:t>
            </a:r>
            <a:r>
              <a:rPr lang="nl-BE" dirty="0"/>
              <a:t>, </a:t>
            </a:r>
            <a:r>
              <a:rPr lang="nl-BE" dirty="0" err="1"/>
              <a:t>touchend</a:t>
            </a:r>
            <a:r>
              <a:rPr lang="nl-BE" dirty="0"/>
              <a:t>, </a:t>
            </a:r>
            <a:r>
              <a:rPr lang="nl-BE" dirty="0" err="1"/>
              <a:t>touchmove</a:t>
            </a:r>
            <a:r>
              <a:rPr lang="nl-BE" dirty="0"/>
              <a:t> </a:t>
            </a:r>
            <a:r>
              <a:rPr lang="nl-BE" dirty="0" smtClean="0"/>
              <a:t>…</a:t>
            </a:r>
            <a:br>
              <a:rPr lang="nl-BE" dirty="0" smtClean="0"/>
            </a:br>
            <a:r>
              <a:rPr lang="nl-BE" dirty="0" smtClean="0"/>
              <a:t>zie </a:t>
            </a:r>
            <a:r>
              <a:rPr lang="nl-BE" dirty="0" err="1" smtClean="0"/>
              <a:t>vb</a:t>
            </a:r>
            <a:r>
              <a:rPr lang="nl-BE" dirty="0" smtClean="0"/>
              <a:t> 10 (niet in het boek)</a:t>
            </a:r>
          </a:p>
          <a:p>
            <a:pPr lvl="1"/>
            <a:r>
              <a:rPr lang="nl-BE" dirty="0" smtClean="0"/>
              <a:t>Touchstart wordt onmiddellijk verwerkt. Click wacht 300ms (om te zien of je </a:t>
            </a:r>
            <a:r>
              <a:rPr lang="nl-BE" dirty="0" err="1" smtClean="0"/>
              <a:t>bvb</a:t>
            </a:r>
            <a:r>
              <a:rPr lang="nl-BE" dirty="0" smtClean="0"/>
              <a:t> een dubbeltap wilt uitvoeren).</a:t>
            </a:r>
          </a:p>
          <a:p>
            <a:pPr marL="393192" lvl="1" indent="0">
              <a:buNone/>
            </a:pPr>
            <a:endParaRPr lang="nl-BE" dirty="0" smtClean="0"/>
          </a:p>
          <a:p>
            <a:r>
              <a:rPr lang="nl-BE" dirty="0" smtClean="0"/>
              <a:t>Verwerk je events zo dicht mogelijk bij het toepasselijke event</a:t>
            </a:r>
          </a:p>
          <a:p>
            <a:pPr lvl="1"/>
            <a:r>
              <a:rPr lang="nl-BE" dirty="0" smtClean="0"/>
              <a:t>Beter voor performantie als je een groot document hebt!</a:t>
            </a:r>
          </a:p>
          <a:p>
            <a:pPr lvl="1"/>
            <a:r>
              <a:rPr lang="nl-BE" dirty="0" smtClean="0"/>
              <a:t>Afhandeling is </a:t>
            </a:r>
            <a:r>
              <a:rPr lang="nl-BE" smtClean="0"/>
              <a:t>dan ook veel </a:t>
            </a:r>
            <a:r>
              <a:rPr lang="nl-BE" dirty="0" smtClean="0"/>
              <a:t>meer voorspelbaar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20056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Events</a:t>
            </a:r>
            <a:endParaRPr lang="nl-B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Reageren op gebeurtenissen!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11984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Oefening</a:t>
            </a:r>
            <a:endParaRPr lang="nl-B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nl-BE" dirty="0" smtClean="0"/>
              <a:t>Maak een nieuw html-bestand met een referentie naar het jQuery-framework. Voeg op basis van het element &lt;ul&gt; een lijst met 5 plaatsnamen toe aan de pagina. Als geklikt wordt op een plaats, maak </a:t>
            </a:r>
            <a:r>
              <a:rPr lang="nl-BE" dirty="0" smtClean="0"/>
              <a:t>je die </a:t>
            </a:r>
            <a:r>
              <a:rPr lang="nl-BE" dirty="0" smtClean="0"/>
              <a:t>plaatsnaam </a:t>
            </a:r>
            <a:r>
              <a:rPr lang="nl-BE" dirty="0" smtClean="0"/>
              <a:t>vet</a:t>
            </a:r>
            <a:r>
              <a:rPr lang="nl-BE" dirty="0" smtClean="0"/>
              <a:t>.</a:t>
            </a:r>
          </a:p>
          <a:p>
            <a:r>
              <a:rPr lang="nl-BE" dirty="0" smtClean="0"/>
              <a:t>Voeg aan de pagina van </a:t>
            </a:r>
            <a:r>
              <a:rPr lang="nl-BE" dirty="0" smtClean="0"/>
              <a:t>deze </a:t>
            </a:r>
            <a:r>
              <a:rPr lang="nl-BE" dirty="0" smtClean="0"/>
              <a:t>eerste </a:t>
            </a:r>
            <a:r>
              <a:rPr lang="nl-BE" dirty="0" smtClean="0"/>
              <a:t>oefening </a:t>
            </a:r>
            <a:r>
              <a:rPr lang="nl-BE" dirty="0" smtClean="0"/>
              <a:t>een </a:t>
            </a:r>
            <a:r>
              <a:rPr lang="nl-BE" dirty="0" smtClean="0"/>
              <a:t>invoerveld (input) </a:t>
            </a:r>
            <a:r>
              <a:rPr lang="nl-BE" dirty="0" smtClean="0"/>
              <a:t>en een knop </a:t>
            </a:r>
            <a:r>
              <a:rPr lang="nl-BE" dirty="0" smtClean="0"/>
              <a:t>(button) toe</a:t>
            </a:r>
            <a:r>
              <a:rPr lang="nl-BE" dirty="0" smtClean="0"/>
              <a:t>. Zorg ervoor dat waarden in het invoerveld worden toegevoegd aan de lijst.</a:t>
            </a:r>
          </a:p>
          <a:p>
            <a:r>
              <a:rPr lang="nl-BE" dirty="0" smtClean="0"/>
              <a:t>Controleer of het klikken op nieuwe plaatsen de tekst nog steeds vet maakt.</a:t>
            </a:r>
          </a:p>
          <a:p>
            <a:r>
              <a:rPr lang="nl-BE" dirty="0" smtClean="0"/>
              <a:t>Extra :</a:t>
            </a:r>
          </a:p>
          <a:p>
            <a:pPr lvl="1"/>
            <a:r>
              <a:rPr lang="nl-BE" dirty="0" smtClean="0"/>
              <a:t>Als een plaatsnaam vet is, moet die bij een volgende klik terug normaal worden.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47423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Oefening 2</a:t>
            </a:r>
            <a:endParaRPr lang="nl-BE" dirty="0"/>
          </a:p>
        </p:txBody>
      </p:sp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nl-BE" dirty="0" smtClean="0"/>
              <a:t>Maak een nieuw html bestand, link naar de </a:t>
            </a:r>
            <a:r>
              <a:rPr lang="nl-BE" dirty="0" err="1" smtClean="0"/>
              <a:t>jQuery</a:t>
            </a:r>
            <a:r>
              <a:rPr lang="nl-BE" dirty="0" smtClean="0"/>
              <a:t> bibliotheek.</a:t>
            </a:r>
          </a:p>
          <a:p>
            <a:r>
              <a:rPr lang="nl-BE" dirty="0" smtClean="0"/>
              <a:t>Voeg een element toe waarin je tekst kan plaatsen</a:t>
            </a:r>
          </a:p>
          <a:p>
            <a:r>
              <a:rPr lang="nl-BE" dirty="0" smtClean="0"/>
              <a:t>Werk met de </a:t>
            </a:r>
            <a:r>
              <a:rPr lang="nl-BE" dirty="0" err="1" smtClean="0"/>
              <a:t>touchstart</a:t>
            </a:r>
            <a:r>
              <a:rPr lang="nl-BE" dirty="0" smtClean="0"/>
              <a:t> en </a:t>
            </a:r>
            <a:r>
              <a:rPr lang="nl-BE" dirty="0" err="1" smtClean="0"/>
              <a:t>touchend</a:t>
            </a:r>
            <a:r>
              <a:rPr lang="nl-BE" dirty="0" smtClean="0"/>
              <a:t> events : plaats in het element dat je net geplaatst hebt de relatieve verandering van de </a:t>
            </a:r>
            <a:r>
              <a:rPr lang="nl-BE" dirty="0" err="1" smtClean="0"/>
              <a:t>touchend</a:t>
            </a:r>
            <a:r>
              <a:rPr lang="nl-BE" dirty="0" smtClean="0"/>
              <a:t> locatie </a:t>
            </a:r>
            <a:r>
              <a:rPr lang="nl-BE" dirty="0" err="1" smtClean="0"/>
              <a:t>tov</a:t>
            </a:r>
            <a:r>
              <a:rPr lang="nl-BE" dirty="0" smtClean="0"/>
              <a:t> de </a:t>
            </a:r>
            <a:r>
              <a:rPr lang="nl-BE" dirty="0" err="1" smtClean="0"/>
              <a:t>touchstart</a:t>
            </a:r>
            <a:r>
              <a:rPr lang="nl-BE" dirty="0" smtClean="0"/>
              <a:t> positie.</a:t>
            </a:r>
          </a:p>
          <a:p>
            <a:r>
              <a:rPr lang="nl-BE" dirty="0" smtClean="0"/>
              <a:t>Bonus 1 : reageer op 10 vingers </a:t>
            </a:r>
            <a:r>
              <a:rPr lang="nl-BE" dirty="0" smtClean="0">
                <a:sym typeface="Wingdings" panose="05000000000000000000" pitchFamily="2" charset="2"/>
              </a:rPr>
              <a:t></a:t>
            </a:r>
          </a:p>
          <a:p>
            <a:r>
              <a:rPr lang="nl-BE" dirty="0" smtClean="0">
                <a:sym typeface="Wingdings" panose="05000000000000000000" pitchFamily="2" charset="2"/>
              </a:rPr>
              <a:t>Bonus 2 : probeer ook eens een ‘long-</a:t>
            </a:r>
            <a:r>
              <a:rPr lang="nl-BE" dirty="0" err="1" smtClean="0">
                <a:sym typeface="Wingdings" panose="05000000000000000000" pitchFamily="2" charset="2"/>
              </a:rPr>
              <a:t>touch</a:t>
            </a:r>
            <a:r>
              <a:rPr lang="nl-BE" dirty="0" smtClean="0">
                <a:sym typeface="Wingdings" panose="05000000000000000000" pitchFamily="2" charset="2"/>
              </a:rPr>
              <a:t>’ uit te werken. In het geval van een aanraking van 2 seconden of langer laat je iets anders (naar jouw keuze) gebeuren.</a:t>
            </a:r>
          </a:p>
          <a:p>
            <a:r>
              <a:rPr lang="nl-BE" dirty="0" smtClean="0">
                <a:sym typeface="Wingdings" panose="05000000000000000000" pitchFamily="2" charset="2"/>
              </a:rPr>
              <a:t>Bonus 3 : probeer ook eens het ‘</a:t>
            </a:r>
            <a:r>
              <a:rPr lang="nl-BE" dirty="0" err="1" smtClean="0">
                <a:sym typeface="Wingdings" panose="05000000000000000000" pitchFamily="2" charset="2"/>
              </a:rPr>
              <a:t>touchmove</a:t>
            </a:r>
            <a:r>
              <a:rPr lang="nl-BE" dirty="0" smtClean="0">
                <a:sym typeface="Wingdings" panose="05000000000000000000" pitchFamily="2" charset="2"/>
              </a:rPr>
              <a:t>’ event uit.</a:t>
            </a:r>
          </a:p>
          <a:p>
            <a:endParaRPr lang="nl-BE" dirty="0">
              <a:sym typeface="Wingdings" panose="05000000000000000000" pitchFamily="2" charset="2"/>
            </a:endParaRPr>
          </a:p>
          <a:p>
            <a:pPr marL="109728" indent="0">
              <a:buNone/>
            </a:pPr>
            <a:r>
              <a:rPr lang="nl-BE" dirty="0" smtClean="0">
                <a:sym typeface="Wingdings" panose="05000000000000000000" pitchFamily="2" charset="2"/>
              </a:rPr>
              <a:t> </a:t>
            </a:r>
          </a:p>
          <a:p>
            <a:r>
              <a:rPr lang="nl-BE" dirty="0" smtClean="0">
                <a:sym typeface="Wingdings" panose="05000000000000000000" pitchFamily="2" charset="2"/>
              </a:rPr>
              <a:t>Als je geen aanraakscherm hebt op je laptop : </a:t>
            </a:r>
            <a:br>
              <a:rPr lang="nl-BE" dirty="0" smtClean="0">
                <a:sym typeface="Wingdings" panose="05000000000000000000" pitchFamily="2" charset="2"/>
              </a:rPr>
            </a:br>
            <a:r>
              <a:rPr lang="nl-BE" dirty="0" smtClean="0">
                <a:sym typeface="Wingdings" panose="05000000000000000000" pitchFamily="2" charset="2"/>
              </a:rPr>
              <a:t>- test </a:t>
            </a:r>
            <a:r>
              <a:rPr lang="nl-BE" dirty="0" smtClean="0">
                <a:sym typeface="Wingdings" panose="05000000000000000000" pitchFamily="2" charset="2"/>
              </a:rPr>
              <a:t>op een mobiel </a:t>
            </a:r>
            <a:r>
              <a:rPr lang="nl-BE" dirty="0" smtClean="0">
                <a:sym typeface="Wingdings" panose="05000000000000000000" pitchFamily="2" charset="2"/>
              </a:rPr>
              <a:t>toestel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smtClean="0">
                <a:sym typeface="Wingdings" panose="05000000000000000000" pitchFamily="2" charset="2"/>
              </a:rPr>
              <a:t>;</a:t>
            </a:r>
          </a:p>
          <a:p>
            <a:r>
              <a:rPr lang="nl-BE" dirty="0" smtClean="0">
                <a:sym typeface="Wingdings" panose="05000000000000000000" pitchFamily="2" charset="2"/>
              </a:rPr>
              <a:t>- test met de </a:t>
            </a:r>
            <a:r>
              <a:rPr lang="nl-BE" dirty="0" err="1" smtClean="0">
                <a:sym typeface="Wingdings" panose="05000000000000000000" pitchFamily="2" charset="2"/>
              </a:rPr>
              <a:t>inspector</a:t>
            </a:r>
            <a:r>
              <a:rPr lang="nl-BE" dirty="0" smtClean="0">
                <a:sym typeface="Wingdings" panose="05000000000000000000" pitchFamily="2" charset="2"/>
              </a:rPr>
              <a:t> en simuleer dan een mobiel toestel.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0323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events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dirty="0" err="1"/>
              <a:t>een</a:t>
            </a:r>
            <a:r>
              <a:rPr dirty="0"/>
              <a:t> event </a:t>
            </a:r>
            <a:r>
              <a:rPr lang="nl-BE" dirty="0" smtClean="0"/>
              <a:t>=</a:t>
            </a:r>
            <a:r>
              <a:rPr dirty="0" smtClean="0"/>
              <a:t> </a:t>
            </a:r>
            <a:r>
              <a:rPr dirty="0" err="1"/>
              <a:t>een</a:t>
            </a:r>
            <a:r>
              <a:rPr dirty="0"/>
              <a:t> </a:t>
            </a:r>
            <a:r>
              <a:rPr dirty="0" err="1" smtClean="0"/>
              <a:t>gebeurtenis</a:t>
            </a:r>
            <a:r>
              <a:rPr lang="nl-BE" dirty="0" smtClean="0"/>
              <a:t>;</a:t>
            </a:r>
            <a:r>
              <a:rPr dirty="0" smtClean="0"/>
              <a:t> </a:t>
            </a:r>
            <a:r>
              <a:rPr dirty="0" err="1"/>
              <a:t>vb</a:t>
            </a:r>
            <a:endParaRPr dirty="0"/>
          </a:p>
          <a:p>
            <a:pPr marL="742950" lvl="1"/>
            <a:r>
              <a:rPr dirty="0" err="1"/>
              <a:t>gevolg</a:t>
            </a:r>
            <a:r>
              <a:rPr dirty="0"/>
              <a:t> van </a:t>
            </a:r>
            <a:r>
              <a:rPr dirty="0" err="1"/>
              <a:t>handeling</a:t>
            </a:r>
            <a:r>
              <a:rPr dirty="0"/>
              <a:t> van de </a:t>
            </a:r>
            <a:r>
              <a:rPr dirty="0" err="1" smtClean="0"/>
              <a:t>gebruiker</a:t>
            </a:r>
            <a:r>
              <a:rPr lang="nl-BE" dirty="0" smtClean="0"/>
              <a:t> (click, …)</a:t>
            </a:r>
            <a:endParaRPr dirty="0"/>
          </a:p>
          <a:p>
            <a:pPr marL="742950" lvl="1"/>
            <a:r>
              <a:rPr dirty="0"/>
              <a:t>laden van </a:t>
            </a:r>
            <a:r>
              <a:rPr dirty="0" err="1"/>
              <a:t>een</a:t>
            </a:r>
            <a:r>
              <a:rPr dirty="0"/>
              <a:t> </a:t>
            </a:r>
            <a:r>
              <a:rPr dirty="0" err="1" smtClean="0"/>
              <a:t>pagina</a:t>
            </a:r>
            <a:endParaRPr lang="nl-BE" dirty="0"/>
          </a:p>
          <a:p>
            <a:pPr marL="0" lvl="1" indent="0">
              <a:buNone/>
            </a:pPr>
            <a:r>
              <a:rPr sz="3000" b="1" dirty="0" err="1"/>
              <a:t>aan</a:t>
            </a:r>
            <a:r>
              <a:rPr sz="3000" b="1" dirty="0"/>
              <a:t> </a:t>
            </a:r>
            <a:r>
              <a:rPr sz="3000" b="1" dirty="0" err="1"/>
              <a:t>een</a:t>
            </a:r>
            <a:r>
              <a:rPr sz="3000" b="1" dirty="0"/>
              <a:t> event </a:t>
            </a:r>
            <a:r>
              <a:rPr sz="3000" b="1" dirty="0" err="1"/>
              <a:t>kan</a:t>
            </a:r>
            <a:r>
              <a:rPr sz="3000" b="1" dirty="0"/>
              <a:t> </a:t>
            </a:r>
            <a:r>
              <a:rPr sz="3000" b="1" dirty="0" err="1"/>
              <a:t>een</a:t>
            </a:r>
            <a:r>
              <a:rPr sz="3000" b="1" dirty="0"/>
              <a:t> </a:t>
            </a:r>
            <a:r>
              <a:rPr sz="3000" b="1" dirty="0" err="1"/>
              <a:t>functie</a:t>
            </a:r>
            <a:r>
              <a:rPr sz="3000" b="1" dirty="0"/>
              <a:t> </a:t>
            </a:r>
            <a:r>
              <a:rPr sz="3000" b="1" dirty="0" err="1"/>
              <a:t>verbonden</a:t>
            </a:r>
            <a:r>
              <a:rPr sz="3000" b="1" dirty="0"/>
              <a:t> </a:t>
            </a:r>
            <a:r>
              <a:rPr sz="3000" b="1" dirty="0" err="1"/>
              <a:t>worden</a:t>
            </a:r>
            <a:r>
              <a:rPr sz="3000" b="1" dirty="0"/>
              <a:t> die </a:t>
            </a:r>
            <a:r>
              <a:rPr sz="3000" b="1" dirty="0" err="1"/>
              <a:t>automatisch</a:t>
            </a:r>
            <a:r>
              <a:rPr sz="3000" b="1" dirty="0"/>
              <a:t> </a:t>
            </a:r>
            <a:r>
              <a:rPr sz="3000" b="1" dirty="0" err="1"/>
              <a:t>wordt</a:t>
            </a:r>
            <a:r>
              <a:rPr sz="3000" b="1" dirty="0"/>
              <a:t> </a:t>
            </a:r>
            <a:r>
              <a:rPr sz="3000" b="1" dirty="0" err="1"/>
              <a:t>uitgevoerd</a:t>
            </a:r>
            <a:r>
              <a:rPr sz="3000" b="1" dirty="0"/>
              <a:t> </a:t>
            </a:r>
            <a:r>
              <a:rPr sz="3000" b="1" dirty="0" err="1"/>
              <a:t>wanneer</a:t>
            </a:r>
            <a:r>
              <a:rPr sz="3000" b="1" dirty="0"/>
              <a:t> </a:t>
            </a:r>
            <a:r>
              <a:rPr sz="3000" b="1" dirty="0" err="1"/>
              <a:t>dat</a:t>
            </a:r>
            <a:r>
              <a:rPr sz="3000" b="1" dirty="0"/>
              <a:t> event fired</a:t>
            </a:r>
            <a:r>
              <a:rPr lang="nl-BE" dirty="0" smtClean="0"/>
              <a:t>. </a:t>
            </a:r>
            <a:r>
              <a:rPr dirty="0" smtClean="0"/>
              <a:t>vb</a:t>
            </a:r>
            <a:r>
              <a:rPr dirty="0"/>
              <a:t>. 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sz="24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sz="2400" dirty="0">
                <a:latin typeface="Courier New" pitchFamily="49" charset="0"/>
                <a:cs typeface="Courier New" pitchFamily="49" charset="0"/>
              </a:rPr>
              <a:t>body </a:t>
            </a:r>
            <a:r>
              <a:rPr sz="2400" b="1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onload</a:t>
            </a:r>
            <a:r>
              <a:rPr sz="2400" dirty="0">
                <a:latin typeface="Courier New" pitchFamily="49" charset="0"/>
                <a:cs typeface="Courier New" pitchFamily="49" charset="0"/>
              </a:rPr>
              <a:t>="</a:t>
            </a:r>
            <a:r>
              <a:rPr sz="2400" dirty="0" err="1">
                <a:latin typeface="Courier New" pitchFamily="49" charset="0"/>
                <a:cs typeface="Courier New" pitchFamily="49" charset="0"/>
              </a:rPr>
              <a:t>window.resize</a:t>
            </a:r>
            <a:r>
              <a:rPr sz="2400" dirty="0">
                <a:latin typeface="Courier New" pitchFamily="49" charset="0"/>
                <a:cs typeface="Courier New" pitchFamily="49" charset="0"/>
              </a:rPr>
              <a:t>(400,480</a:t>
            </a:r>
            <a:r>
              <a:rPr sz="2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;</a:t>
            </a:r>
            <a:r>
              <a:rPr sz="2400" dirty="0" smtClean="0">
                <a:latin typeface="Courier New" pitchFamily="49" charset="0"/>
                <a:cs typeface="Courier New" pitchFamily="49" charset="0"/>
              </a:rPr>
              <a:t>"&gt;</a:t>
            </a:r>
            <a:endParaRPr lang="nl-BE" sz="2400" dirty="0" smtClean="0">
              <a:latin typeface="Courier New" pitchFamily="49" charset="0"/>
              <a:cs typeface="Courier New" pitchFamily="49" charset="0"/>
            </a:endParaRPr>
          </a:p>
          <a:p>
            <a:pPr marL="742950" lvl="1"/>
            <a:r>
              <a:rPr dirty="0" err="1" smtClean="0"/>
              <a:t>nadeel</a:t>
            </a:r>
            <a:r>
              <a:rPr dirty="0" smtClean="0"/>
              <a:t> </a:t>
            </a:r>
            <a:r>
              <a:rPr dirty="0"/>
              <a:t>van </a:t>
            </a:r>
            <a:r>
              <a:rPr dirty="0" err="1"/>
              <a:t>deze</a:t>
            </a:r>
            <a:r>
              <a:rPr dirty="0"/>
              <a:t> </a:t>
            </a:r>
            <a:r>
              <a:rPr lang="nl-BE" dirty="0" smtClean="0"/>
              <a:t>methode</a:t>
            </a:r>
            <a:r>
              <a:rPr dirty="0" smtClean="0"/>
              <a:t>: </a:t>
            </a:r>
            <a:r>
              <a:rPr dirty="0"/>
              <a:t>je code </a:t>
            </a:r>
            <a:r>
              <a:rPr dirty="0" err="1"/>
              <a:t>staat</a:t>
            </a:r>
            <a:r>
              <a:rPr dirty="0"/>
              <a:t> in je </a:t>
            </a:r>
            <a:r>
              <a:rPr dirty="0" smtClean="0"/>
              <a:t>HTML</a:t>
            </a:r>
            <a:r>
              <a:rPr lang="nl-BE" dirty="0" smtClean="0"/>
              <a:t>... </a:t>
            </a:r>
            <a:r>
              <a:rPr lang="nl-BE" dirty="0" smtClean="0">
                <a:sym typeface="Wingdings" pitchFamily="2" charset="2"/>
              </a:rPr>
              <a:t> heel snel onoverzichtelijke </a:t>
            </a:r>
            <a:r>
              <a:rPr lang="nl-BE" dirty="0" smtClean="0">
                <a:sym typeface="Wingdings" pitchFamily="2" charset="2"/>
              </a:rPr>
              <a:t>code</a:t>
            </a:r>
            <a:br>
              <a:rPr lang="nl-BE" dirty="0" smtClean="0">
                <a:sym typeface="Wingdings" pitchFamily="2" charset="2"/>
              </a:rPr>
            </a:br>
            <a:r>
              <a:rPr lang="nl-BE" dirty="0" smtClean="0">
                <a:solidFill>
                  <a:srgbClr val="FF0000"/>
                </a:solidFill>
                <a:sym typeface="Wingdings" pitchFamily="2" charset="2"/>
              </a:rPr>
              <a:t>DOE DIT NIET IN JE PROJECT!</a:t>
            </a:r>
            <a:endParaRPr dirty="0">
              <a:solidFill>
                <a:srgbClr val="FF0000"/>
              </a:solidFill>
            </a:endParaRPr>
          </a:p>
          <a:p>
            <a:pPr marL="1600200" lvl="3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5264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document- en window events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457200" indent="-457200"/>
            <a:r>
              <a:rPr dirty="0"/>
              <a:t>window events</a:t>
            </a:r>
          </a:p>
          <a:p>
            <a:pPr marL="713232" lvl="1" indent="-457200"/>
            <a:r>
              <a:rPr dirty="0"/>
              <a:t>resize()</a:t>
            </a:r>
          </a:p>
          <a:p>
            <a:pPr marL="713232" lvl="1" indent="-457200"/>
            <a:r>
              <a:rPr dirty="0"/>
              <a:t>scroll()</a:t>
            </a:r>
          </a:p>
          <a:p>
            <a:pPr marL="713232" lvl="1" indent="-457200"/>
            <a:r>
              <a:rPr dirty="0"/>
              <a:t>error()</a:t>
            </a:r>
          </a:p>
          <a:p>
            <a:pPr marL="457200" indent="-457200"/>
            <a:r>
              <a:rPr dirty="0"/>
              <a:t>DOM - events</a:t>
            </a:r>
          </a:p>
          <a:p>
            <a:pPr marL="713232" lvl="1" indent="-457200"/>
            <a:r>
              <a:rPr dirty="0"/>
              <a:t>load()	</a:t>
            </a:r>
          </a:p>
          <a:p>
            <a:pPr marL="713232" lvl="1" indent="-457200"/>
            <a:r>
              <a:rPr lang="nl-BE" dirty="0" smtClean="0"/>
              <a:t>u</a:t>
            </a:r>
            <a:r>
              <a:rPr dirty="0" err="1" smtClean="0"/>
              <a:t>nload</a:t>
            </a:r>
            <a:r>
              <a:rPr dirty="0"/>
              <a:t>()</a:t>
            </a:r>
          </a:p>
          <a:p>
            <a:pPr marL="713232" lvl="1" indent="-457200"/>
            <a:r>
              <a:rPr dirty="0" smtClean="0"/>
              <a:t>ready</a:t>
            </a:r>
            <a:r>
              <a:rPr dirty="0"/>
              <a:t>()	 : </a:t>
            </a:r>
            <a:r>
              <a:rPr dirty="0" err="1"/>
              <a:t>zie</a:t>
            </a:r>
            <a:r>
              <a:rPr dirty="0"/>
              <a:t> </a:t>
            </a:r>
            <a:r>
              <a:rPr dirty="0" err="1"/>
              <a:t>vorige</a:t>
            </a:r>
            <a:r>
              <a:rPr dirty="0"/>
              <a:t>  </a:t>
            </a:r>
            <a:r>
              <a:rPr dirty="0" err="1" smtClean="0"/>
              <a:t>voorbeelden</a:t>
            </a:r>
            <a:endParaRPr lang="nl-BE" dirty="0"/>
          </a:p>
          <a:p>
            <a:pPr marL="457200" indent="-457200"/>
            <a:r>
              <a:rPr lang="nl-BE" dirty="0" smtClean="0"/>
              <a:t>Toepassen :</a:t>
            </a:r>
          </a:p>
          <a:p>
            <a:r>
              <a:rPr lang="nl-BE" sz="2300" strike="sngStrike" dirty="0" smtClean="0">
                <a:latin typeface="Courier New" pitchFamily="49" charset="0"/>
                <a:cs typeface="Courier New" pitchFamily="49" charset="0"/>
              </a:rPr>
              <a:t>$(selector).</a:t>
            </a:r>
            <a:r>
              <a:rPr lang="nl-BE" sz="2300" strike="sngStrike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eventnaam</a:t>
            </a:r>
            <a:r>
              <a:rPr lang="nl-BE" sz="2300" strike="sngStrike" dirty="0" smtClean="0">
                <a:latin typeface="Courier New" pitchFamily="49" charset="0"/>
                <a:cs typeface="Courier New" pitchFamily="49" charset="0"/>
              </a:rPr>
              <a:t>(functie);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/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$(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selector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).</a:t>
            </a:r>
            <a:r>
              <a:rPr lang="nl-BE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on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nl-BE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eventnaam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", functie);</a:t>
            </a:r>
          </a:p>
          <a:p>
            <a:r>
              <a:rPr lang="nl-BE" b="0" dirty="0" smtClean="0">
                <a:latin typeface="Calibri" panose="020F0502020204030204" pitchFamily="34" charset="0"/>
                <a:cs typeface="Courier New" pitchFamily="49" charset="0"/>
              </a:rPr>
              <a:t>Voor heel wat events is de on syntax aangeraden en de andere </a:t>
            </a:r>
            <a:r>
              <a:rPr lang="nl-BE" b="0" dirty="0" err="1" smtClean="0">
                <a:latin typeface="Calibri" panose="020F0502020204030204" pitchFamily="34" charset="0"/>
                <a:cs typeface="Courier New" pitchFamily="49" charset="0"/>
              </a:rPr>
              <a:t>deprecated</a:t>
            </a:r>
            <a:r>
              <a:rPr lang="nl-BE" b="0" dirty="0" smtClean="0">
                <a:latin typeface="Calibri" panose="020F0502020204030204" pitchFamily="34" charset="0"/>
                <a:cs typeface="Courier New" pitchFamily="49" charset="0"/>
              </a:rPr>
              <a:t>.</a:t>
            </a:r>
          </a:p>
          <a:p>
            <a:pPr marL="713232" lvl="1" indent="-457200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4201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Anonieme functies</a:t>
            </a:r>
            <a:endParaRPr lang="nl-B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dirty="0" smtClean="0"/>
              <a:t>Wanneer je een reeks instructies maar 1 keer moet uitvoeren (of maar aan 1 event wilt binden)</a:t>
            </a:r>
          </a:p>
          <a:p>
            <a:r>
              <a:rPr lang="nl-BE" dirty="0" smtClean="0"/>
              <a:t>Anonieme functie = functie zonder naam</a:t>
            </a:r>
          </a:p>
          <a:p>
            <a:r>
              <a:rPr lang="nl-BE" dirty="0" smtClean="0"/>
              <a:t>vb.</a:t>
            </a:r>
          </a:p>
          <a:p>
            <a:pPr marL="109728" indent="0">
              <a:buNone/>
            </a:pP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$("#knop").on("</a:t>
            </a:r>
            <a:r>
              <a:rPr lang="nl-BE" sz="24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click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",</a:t>
            </a:r>
            <a:endParaRPr lang="nl-BE" sz="2400" dirty="0" smtClean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function(){</a:t>
            </a:r>
          </a:p>
          <a:p>
            <a:pPr marL="109728" indent="0">
              <a:buNone/>
            </a:pP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$('p</a:t>
            </a:r>
            <a:r>
              <a:rPr lang="nl-BE" sz="240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).css('border',</a:t>
            </a:r>
            <a:r>
              <a:rPr lang="nl-BE" sz="2400" dirty="0">
                <a:latin typeface="Courier New" pitchFamily="49" charset="0"/>
                <a:cs typeface="Courier New" pitchFamily="49" charset="0"/>
              </a:rPr>
              <a:t> '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1px solid #444</a:t>
            </a:r>
            <a:r>
              <a:rPr lang="nl-BE" sz="240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109728" indent="0">
              <a:buNone/>
            </a:pP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kstvak 3"/>
          <p:cNvSpPr txBox="1"/>
          <p:nvPr/>
        </p:nvSpPr>
        <p:spPr>
          <a:xfrm>
            <a:off x="6579394" y="3164681"/>
            <a:ext cx="2228850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bg1"/>
                </a:solidFill>
              </a:rPr>
              <a:t>eventnaam</a:t>
            </a:r>
            <a:endParaRPr lang="nl-BE" dirty="0">
              <a:solidFill>
                <a:schemeClr val="bg1"/>
              </a:solidFill>
            </a:endParaRPr>
          </a:p>
        </p:txBody>
      </p:sp>
      <p:cxnSp>
        <p:nvCxnSpPr>
          <p:cNvPr id="6" name="Rechte verbindingslijn met pijl 5"/>
          <p:cNvCxnSpPr/>
          <p:nvPr/>
        </p:nvCxnSpPr>
        <p:spPr>
          <a:xfrm flipH="1">
            <a:off x="4197531" y="3279321"/>
            <a:ext cx="2381864" cy="4500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328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Afbeeldingen &amp; load()</a:t>
            </a:r>
            <a:endParaRPr lang="nl-B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Laden afbeeldingen kan na $(document).ready() gebeuren</a:t>
            </a:r>
          </a:p>
          <a:p>
            <a:pPr lvl="1"/>
            <a:r>
              <a:rPr lang="nl-BE" dirty="0" smtClean="0"/>
              <a:t>$(</a:t>
            </a:r>
            <a:r>
              <a:rPr lang="nl-BE" dirty="0" err="1" smtClean="0"/>
              <a:t>window</a:t>
            </a:r>
            <a:r>
              <a:rPr lang="nl-BE" dirty="0" smtClean="0"/>
              <a:t>).on("load", </a:t>
            </a:r>
            <a:r>
              <a:rPr lang="nl-BE" dirty="0" err="1" smtClean="0"/>
              <a:t>function</a:t>
            </a:r>
            <a:r>
              <a:rPr lang="nl-BE" dirty="0" smtClean="0"/>
              <a:t>(){}) </a:t>
            </a:r>
            <a:r>
              <a:rPr lang="nl-BE" dirty="0" smtClean="0">
                <a:sym typeface="Wingdings" pitchFamily="2" charset="2"/>
              </a:rPr>
              <a:t> volledige pagina, inclusief afbeeldingen is geladen</a:t>
            </a:r>
          </a:p>
          <a:p>
            <a:pPr lvl="1"/>
            <a:r>
              <a:rPr lang="nl-BE" dirty="0" smtClean="0">
                <a:sym typeface="Wingdings" pitchFamily="2" charset="2"/>
              </a:rPr>
              <a:t>Zie </a:t>
            </a:r>
            <a:r>
              <a:rPr lang="nl-BE" dirty="0" err="1" smtClean="0">
                <a:sym typeface="Wingdings" pitchFamily="2" charset="2"/>
              </a:rPr>
              <a:t>vb</a:t>
            </a:r>
            <a:r>
              <a:rPr lang="nl-BE" dirty="0" smtClean="0">
                <a:sym typeface="Wingdings" pitchFamily="2" charset="2"/>
              </a:rPr>
              <a:t> 1 &amp; 2</a:t>
            </a:r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21301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.unload()</a:t>
            </a:r>
            <a:endParaRPr lang="nl-B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BE" dirty="0" smtClean="0"/>
              <a:t>Bij het verlaten van een pagina</a:t>
            </a:r>
          </a:p>
          <a:p>
            <a:r>
              <a:rPr lang="nl-BE" dirty="0" smtClean="0"/>
              <a:t>Het verlaten of het navigeren kan je niet tegenhouden</a:t>
            </a:r>
          </a:p>
          <a:p>
            <a:r>
              <a:rPr lang="nl-BE" dirty="0" smtClean="0"/>
              <a:t>Niet ondersteund door alle </a:t>
            </a:r>
            <a:r>
              <a:rPr lang="nl-BE" dirty="0" err="1" smtClean="0"/>
              <a:t>browers</a:t>
            </a:r>
            <a:r>
              <a:rPr lang="nl-BE" dirty="0" smtClean="0"/>
              <a:t>!</a:t>
            </a:r>
          </a:p>
          <a:p>
            <a:r>
              <a:rPr lang="nl-BE" b="0" dirty="0" smtClean="0"/>
              <a:t>(bouw geen vervelende websites die de gebruiker vragen of ze echt wel je site willen verlaten. Ze hebben er voor gekozen, respecteer dat. Je kan wel een clean-up doen, vb. data wegschrijven )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7317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.error()</a:t>
            </a:r>
            <a:endParaRPr lang="nl-B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BE" dirty="0" smtClean="0"/>
              <a:t>Wanneer bvb een onderdeel van een pagina niet geladen kan worden </a:t>
            </a:r>
          </a:p>
          <a:p>
            <a:pPr lvl="1"/>
            <a:r>
              <a:rPr lang="nl-BE" dirty="0" smtClean="0"/>
              <a:t>Zie vb. 3</a:t>
            </a:r>
          </a:p>
          <a:p>
            <a:r>
              <a:rPr lang="nl-BE" dirty="0" smtClean="0"/>
              <a:t>Opgelet : </a:t>
            </a:r>
            <a:r>
              <a:rPr lang="nl-BE" dirty="0" err="1" smtClean="0"/>
              <a:t>deprecated</a:t>
            </a:r>
            <a:r>
              <a:rPr lang="nl-BE" dirty="0" smtClean="0"/>
              <a:t> vanaf 1.8 </a:t>
            </a:r>
            <a:br>
              <a:rPr lang="nl-BE" dirty="0" smtClean="0"/>
            </a:br>
            <a:r>
              <a:rPr lang="nl-BE" dirty="0">
                <a:sym typeface="Wingdings" panose="05000000000000000000" pitchFamily="2" charset="2"/>
              </a:rPr>
              <a:t> gebruik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/>
            </a:r>
            <a:b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</a:b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nl-BE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nl-BE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nl-BE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handler</a:t>
            </a:r>
            <a:r>
              <a:rPr lang="nl-BE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/>
              <a:t>Hierbij is </a:t>
            </a:r>
            <a:r>
              <a:rPr lang="nl-BE" dirty="0" err="1">
                <a:solidFill>
                  <a:schemeClr val="accent2"/>
                </a:solidFill>
              </a:rPr>
              <a:t>handler</a:t>
            </a:r>
            <a:r>
              <a:rPr lang="nl-BE" dirty="0">
                <a:solidFill>
                  <a:schemeClr val="accent2"/>
                </a:solidFill>
              </a:rPr>
              <a:t> </a:t>
            </a:r>
            <a:r>
              <a:rPr lang="nl-BE" dirty="0"/>
              <a:t>de functie die het event '</a:t>
            </a:r>
            <a:r>
              <a:rPr lang="nl-BE" dirty="0">
                <a:solidFill>
                  <a:schemeClr val="accent1"/>
                </a:solidFill>
              </a:rPr>
              <a:t>error</a:t>
            </a:r>
            <a:r>
              <a:rPr lang="nl-BE" dirty="0"/>
              <a:t>' zal afhandelen.</a:t>
            </a:r>
          </a:p>
        </p:txBody>
      </p:sp>
    </p:spTree>
    <p:extLst>
      <p:ext uri="{BB962C8B-B14F-4D97-AF65-F5344CB8AC3E}">
        <p14:creationId xmlns:p14="http://schemas.microsoft.com/office/powerpoint/2010/main" val="347131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Events van elementen</a:t>
            </a:r>
            <a:endParaRPr lang="nl-BE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12" name="Text Placeholder 11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l-BE" dirty="0" smtClean="0"/>
              <a:t>.blur()</a:t>
            </a:r>
          </a:p>
          <a:p>
            <a:r>
              <a:rPr lang="nl-BE" dirty="0" smtClean="0"/>
              <a:t>.change()</a:t>
            </a:r>
          </a:p>
          <a:p>
            <a:r>
              <a:rPr lang="nl-BE" dirty="0" smtClean="0"/>
              <a:t>.click()</a:t>
            </a:r>
          </a:p>
          <a:p>
            <a:r>
              <a:rPr lang="nl-BE" dirty="0" smtClean="0"/>
              <a:t>.dblclick()</a:t>
            </a:r>
          </a:p>
          <a:p>
            <a:r>
              <a:rPr lang="nl-BE" dirty="0" smtClean="0"/>
              <a:t>.error()</a:t>
            </a:r>
          </a:p>
          <a:p>
            <a:r>
              <a:rPr lang="nl-BE" dirty="0" smtClean="0"/>
              <a:t>.focus()</a:t>
            </a:r>
          </a:p>
          <a:p>
            <a:r>
              <a:rPr lang="nl-BE" dirty="0" smtClean="0"/>
              <a:t>.keydown()</a:t>
            </a:r>
          </a:p>
          <a:p>
            <a:r>
              <a:rPr lang="nl-BE" dirty="0" smtClean="0"/>
              <a:t>.keypress()</a:t>
            </a:r>
          </a:p>
          <a:p>
            <a:r>
              <a:rPr lang="nl-BE" dirty="0" smtClean="0"/>
              <a:t>.keyup()</a:t>
            </a:r>
          </a:p>
          <a:p>
            <a:r>
              <a:rPr lang="nl-BE" dirty="0"/>
              <a:t>.load()</a:t>
            </a:r>
          </a:p>
          <a:p>
            <a:endParaRPr lang="nl-BE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BE" dirty="0" smtClean="0"/>
              <a:t>.mousedown()</a:t>
            </a:r>
          </a:p>
          <a:p>
            <a:r>
              <a:rPr lang="nl-BE" dirty="0" smtClean="0"/>
              <a:t>.mousemove()</a:t>
            </a:r>
          </a:p>
          <a:p>
            <a:r>
              <a:rPr lang="nl-BE" dirty="0" smtClean="0"/>
              <a:t>.mouseout()</a:t>
            </a:r>
          </a:p>
          <a:p>
            <a:r>
              <a:rPr lang="nl-BE" dirty="0" smtClean="0"/>
              <a:t>.mouseover()</a:t>
            </a:r>
          </a:p>
          <a:p>
            <a:r>
              <a:rPr lang="nl-BE" dirty="0" smtClean="0"/>
              <a:t>.mouseup()</a:t>
            </a:r>
          </a:p>
          <a:p>
            <a:r>
              <a:rPr lang="nl-BE" dirty="0" smtClean="0"/>
              <a:t>.ready()</a:t>
            </a:r>
          </a:p>
          <a:p>
            <a:r>
              <a:rPr lang="nl-BE" dirty="0" smtClean="0"/>
              <a:t>.resize()</a:t>
            </a:r>
          </a:p>
          <a:p>
            <a:r>
              <a:rPr lang="nl-BE" dirty="0" smtClean="0"/>
              <a:t>.scroll()</a:t>
            </a:r>
          </a:p>
          <a:p>
            <a:r>
              <a:rPr lang="nl-BE" dirty="0" smtClean="0"/>
              <a:t>.select()</a:t>
            </a:r>
          </a:p>
          <a:p>
            <a:r>
              <a:rPr lang="nl-BE" dirty="0" smtClean="0"/>
              <a:t>.submit()</a:t>
            </a:r>
          </a:p>
          <a:p>
            <a:r>
              <a:rPr lang="nl-BE" dirty="0" smtClean="0"/>
              <a:t>.unload()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7688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disee">
  <a:themeElements>
    <a:clrScheme name="Odisee">
      <a:dk1>
        <a:srgbClr val="000000"/>
      </a:dk1>
      <a:lt1>
        <a:sysClr val="window" lastClr="FFFFFF"/>
      </a:lt1>
      <a:dk2>
        <a:srgbClr val="E6E6E6"/>
      </a:dk2>
      <a:lt2>
        <a:srgbClr val="E6E6E6"/>
      </a:lt2>
      <a:accent1>
        <a:srgbClr val="89B368"/>
      </a:accent1>
      <a:accent2>
        <a:srgbClr val="4E8DCC"/>
      </a:accent2>
      <a:accent3>
        <a:srgbClr val="447E90"/>
      </a:accent3>
      <a:accent4>
        <a:srgbClr val="3F9A79"/>
      </a:accent4>
      <a:accent5>
        <a:srgbClr val="6B4189"/>
      </a:accent5>
      <a:accent6>
        <a:srgbClr val="DCA655"/>
      </a:accent6>
      <a:hlink>
        <a:srgbClr val="000000"/>
      </a:hlink>
      <a:folHlink>
        <a:srgbClr val="6B4189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disee" id="{AEB4D86C-A4C5-4820-ABD1-11A79AE49391}" vid="{AB0DCB06-50D4-4DE4-A2CC-6BA398E406AE}"/>
    </a:ext>
  </a:extLst>
</a:theme>
</file>

<file path=ppt/theme/theme2.xml><?xml version="1.0" encoding="utf-8"?>
<a:theme xmlns:a="http://schemas.openxmlformats.org/drawingml/2006/main" name="2_Odisee">
  <a:themeElements>
    <a:clrScheme name="Odisee">
      <a:dk1>
        <a:srgbClr val="000000"/>
      </a:dk1>
      <a:lt1>
        <a:sysClr val="window" lastClr="FFFFFF"/>
      </a:lt1>
      <a:dk2>
        <a:srgbClr val="E6E6E6"/>
      </a:dk2>
      <a:lt2>
        <a:srgbClr val="E6E6E6"/>
      </a:lt2>
      <a:accent1>
        <a:srgbClr val="89B368"/>
      </a:accent1>
      <a:accent2>
        <a:srgbClr val="4E8DCC"/>
      </a:accent2>
      <a:accent3>
        <a:srgbClr val="447E90"/>
      </a:accent3>
      <a:accent4>
        <a:srgbClr val="3F9A79"/>
      </a:accent4>
      <a:accent5>
        <a:srgbClr val="6B4189"/>
      </a:accent5>
      <a:accent6>
        <a:srgbClr val="DCA655"/>
      </a:accent6>
      <a:hlink>
        <a:srgbClr val="000000"/>
      </a:hlink>
      <a:folHlink>
        <a:srgbClr val="6B418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3_Odisee">
  <a:themeElements>
    <a:clrScheme name="Odisee">
      <a:dk1>
        <a:srgbClr val="000000"/>
      </a:dk1>
      <a:lt1>
        <a:sysClr val="window" lastClr="FFFFFF"/>
      </a:lt1>
      <a:dk2>
        <a:srgbClr val="E6E6E6"/>
      </a:dk2>
      <a:lt2>
        <a:srgbClr val="E6E6E6"/>
      </a:lt2>
      <a:accent1>
        <a:srgbClr val="89B368"/>
      </a:accent1>
      <a:accent2>
        <a:srgbClr val="4E8DCC"/>
      </a:accent2>
      <a:accent3>
        <a:srgbClr val="447E90"/>
      </a:accent3>
      <a:accent4>
        <a:srgbClr val="3F9A79"/>
      </a:accent4>
      <a:accent5>
        <a:srgbClr val="6B4189"/>
      </a:accent5>
      <a:accent6>
        <a:srgbClr val="DCA655"/>
      </a:accent6>
      <a:hlink>
        <a:srgbClr val="000000"/>
      </a:hlink>
      <a:folHlink>
        <a:srgbClr val="6B418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7_Odisee">
  <a:themeElements>
    <a:clrScheme name="Odisee">
      <a:dk1>
        <a:srgbClr val="000000"/>
      </a:dk1>
      <a:lt1>
        <a:sysClr val="window" lastClr="FFFFFF"/>
      </a:lt1>
      <a:dk2>
        <a:srgbClr val="E6E6E6"/>
      </a:dk2>
      <a:lt2>
        <a:srgbClr val="E6E6E6"/>
      </a:lt2>
      <a:accent1>
        <a:srgbClr val="89B368"/>
      </a:accent1>
      <a:accent2>
        <a:srgbClr val="4E8DCC"/>
      </a:accent2>
      <a:accent3>
        <a:srgbClr val="447E90"/>
      </a:accent3>
      <a:accent4>
        <a:srgbClr val="3F9A79"/>
      </a:accent4>
      <a:accent5>
        <a:srgbClr val="6B4189"/>
      </a:accent5>
      <a:accent6>
        <a:srgbClr val="DCA655"/>
      </a:accent6>
      <a:hlink>
        <a:srgbClr val="000000"/>
      </a:hlink>
      <a:folHlink>
        <a:srgbClr val="6B418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4_Odisee">
  <a:themeElements>
    <a:clrScheme name="Odisee">
      <a:dk1>
        <a:srgbClr val="000000"/>
      </a:dk1>
      <a:lt1>
        <a:sysClr val="window" lastClr="FFFFFF"/>
      </a:lt1>
      <a:dk2>
        <a:srgbClr val="E6E6E6"/>
      </a:dk2>
      <a:lt2>
        <a:srgbClr val="E6E6E6"/>
      </a:lt2>
      <a:accent1>
        <a:srgbClr val="89B368"/>
      </a:accent1>
      <a:accent2>
        <a:srgbClr val="4E8DCC"/>
      </a:accent2>
      <a:accent3>
        <a:srgbClr val="447E90"/>
      </a:accent3>
      <a:accent4>
        <a:srgbClr val="3F9A79"/>
      </a:accent4>
      <a:accent5>
        <a:srgbClr val="6B4189"/>
      </a:accent5>
      <a:accent6>
        <a:srgbClr val="DCA655"/>
      </a:accent6>
      <a:hlink>
        <a:srgbClr val="000000"/>
      </a:hlink>
      <a:folHlink>
        <a:srgbClr val="6B418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5_Odisee">
  <a:themeElements>
    <a:clrScheme name="Odisee">
      <a:dk1>
        <a:srgbClr val="000000"/>
      </a:dk1>
      <a:lt1>
        <a:sysClr val="window" lastClr="FFFFFF"/>
      </a:lt1>
      <a:dk2>
        <a:srgbClr val="E6E6E6"/>
      </a:dk2>
      <a:lt2>
        <a:srgbClr val="E6E6E6"/>
      </a:lt2>
      <a:accent1>
        <a:srgbClr val="89B368"/>
      </a:accent1>
      <a:accent2>
        <a:srgbClr val="4E8DCC"/>
      </a:accent2>
      <a:accent3>
        <a:srgbClr val="447E90"/>
      </a:accent3>
      <a:accent4>
        <a:srgbClr val="3F9A79"/>
      </a:accent4>
      <a:accent5>
        <a:srgbClr val="6B4189"/>
      </a:accent5>
      <a:accent6>
        <a:srgbClr val="DCA655"/>
      </a:accent6>
      <a:hlink>
        <a:srgbClr val="000000"/>
      </a:hlink>
      <a:folHlink>
        <a:srgbClr val="6B418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6_Odisee">
  <a:themeElements>
    <a:clrScheme name="Odisee">
      <a:dk1>
        <a:srgbClr val="000000"/>
      </a:dk1>
      <a:lt1>
        <a:sysClr val="window" lastClr="FFFFFF"/>
      </a:lt1>
      <a:dk2>
        <a:srgbClr val="E6E6E6"/>
      </a:dk2>
      <a:lt2>
        <a:srgbClr val="E6E6E6"/>
      </a:lt2>
      <a:accent1>
        <a:srgbClr val="89B368"/>
      </a:accent1>
      <a:accent2>
        <a:srgbClr val="4E8DCC"/>
      </a:accent2>
      <a:accent3>
        <a:srgbClr val="447E90"/>
      </a:accent3>
      <a:accent4>
        <a:srgbClr val="3F9A79"/>
      </a:accent4>
      <a:accent5>
        <a:srgbClr val="6B4189"/>
      </a:accent5>
      <a:accent6>
        <a:srgbClr val="DCA655"/>
      </a:accent6>
      <a:hlink>
        <a:srgbClr val="000000"/>
      </a:hlink>
      <a:folHlink>
        <a:srgbClr val="6B418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7907</TotalTime>
  <Words>1244</Words>
  <Application>Microsoft Office PowerPoint</Application>
  <PresentationFormat>Diavoorstelling (4:3)</PresentationFormat>
  <Paragraphs>170</Paragraphs>
  <Slides>21</Slides>
  <Notes>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7</vt:i4>
      </vt:variant>
      <vt:variant>
        <vt:lpstr>Diatitels</vt:lpstr>
      </vt:variant>
      <vt:variant>
        <vt:i4>21</vt:i4>
      </vt:variant>
    </vt:vector>
  </HeadingPairs>
  <TitlesOfParts>
    <vt:vector size="33" baseType="lpstr">
      <vt:lpstr>Arial</vt:lpstr>
      <vt:lpstr>Calibri</vt:lpstr>
      <vt:lpstr>Corbel</vt:lpstr>
      <vt:lpstr>Courier New</vt:lpstr>
      <vt:lpstr>Wingdings</vt:lpstr>
      <vt:lpstr>Odisee</vt:lpstr>
      <vt:lpstr>2_Odisee</vt:lpstr>
      <vt:lpstr>3_Odisee</vt:lpstr>
      <vt:lpstr>7_Odisee</vt:lpstr>
      <vt:lpstr>4_Odisee</vt:lpstr>
      <vt:lpstr>5_Odisee</vt:lpstr>
      <vt:lpstr>6_Odisee</vt:lpstr>
      <vt:lpstr>Mobiel en internet 2</vt:lpstr>
      <vt:lpstr>Events</vt:lpstr>
      <vt:lpstr>events</vt:lpstr>
      <vt:lpstr>document- en window events</vt:lpstr>
      <vt:lpstr>Anonieme functies</vt:lpstr>
      <vt:lpstr>Afbeeldingen &amp; load()</vt:lpstr>
      <vt:lpstr>.unload()</vt:lpstr>
      <vt:lpstr>.error()</vt:lpstr>
      <vt:lpstr>Events van elementen</vt:lpstr>
      <vt:lpstr>PowerPoint-presentatie</vt:lpstr>
      <vt:lpstr>Verloop v/e event</vt:lpstr>
      <vt:lpstr>jQuery gebruikt event bubbling</vt:lpstr>
      <vt:lpstr>Event object</vt:lpstr>
      <vt:lpstr>.stopPropagation()</vt:lpstr>
      <vt:lpstr>.preventDefault()</vt:lpstr>
      <vt:lpstr>Functies loskoppelen van events</vt:lpstr>
      <vt:lpstr>PowerPoint-presentatie</vt:lpstr>
      <vt:lpstr>Interactie met het toetsenbord</vt:lpstr>
      <vt:lpstr>PowerPoint-presentatie</vt:lpstr>
      <vt:lpstr>Oefening</vt:lpstr>
      <vt:lpstr>Oefening 2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</dc:creator>
  <cp:lastModifiedBy>Steven Ophalvens</cp:lastModifiedBy>
  <cp:revision>140</cp:revision>
  <dcterms:created xsi:type="dcterms:W3CDTF">2012-04-11T11:10:54Z</dcterms:created>
  <dcterms:modified xsi:type="dcterms:W3CDTF">2017-03-19T18:26:40Z</dcterms:modified>
</cp:coreProperties>
</file>