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0" r:id="rId2"/>
    <p:sldMasterId id="2147483686" r:id="rId3"/>
    <p:sldMasterId id="2147483692" r:id="rId4"/>
    <p:sldMasterId id="2147483698" r:id="rId5"/>
    <p:sldMasterId id="2147483704" r:id="rId6"/>
    <p:sldMasterId id="2147483710" r:id="rId7"/>
  </p:sldMasterIdLst>
  <p:sldIdLst>
    <p:sldId id="256" r:id="rId8"/>
    <p:sldId id="265" r:id="rId9"/>
    <p:sldId id="257" r:id="rId10"/>
    <p:sldId id="279" r:id="rId11"/>
    <p:sldId id="258" r:id="rId12"/>
    <p:sldId id="259" r:id="rId13"/>
    <p:sldId id="260" r:id="rId14"/>
    <p:sldId id="261" r:id="rId15"/>
    <p:sldId id="262" r:id="rId16"/>
    <p:sldId id="280" r:id="rId17"/>
    <p:sldId id="263" r:id="rId18"/>
    <p:sldId id="284" r:id="rId19"/>
    <p:sldId id="264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81" r:id="rId31"/>
    <p:sldId id="282" r:id="rId32"/>
    <p:sldId id="276" r:id="rId33"/>
    <p:sldId id="277" r:id="rId34"/>
    <p:sldId id="283" r:id="rId35"/>
    <p:sldId id="278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72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0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t>22/02/2017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3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t>22/02/2017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05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t>22/02/2017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60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407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22/02/2017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19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22/02/2017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26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22/02/2017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72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22/02/2017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47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19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22/02/2017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85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22/02/2017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26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22/02/2017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61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22/02/2017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612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253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t>22/02/2017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7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t>22/02/2017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393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t>22/02/2017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22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t>22/02/2017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726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29205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t>22/02/2017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0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56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t>22/02/2017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17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t>22/02/2017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70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t>22/02/2017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121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8051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t>22/02/2017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777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t>22/02/2017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414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t>22/02/2017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527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t>22/02/2017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2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DB32FF-34E7-9545-86A2-0DF334BA82C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2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5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18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t>22/02/2017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7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58DB32FF-34E7-9545-86A2-0DF334BA82C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t>22/02/2017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5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22/02/2017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0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22/02/2017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4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t>22/02/2017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4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t>22/02/2017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7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t>22/02/2017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9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jax.googleapis.com/ajax/jQuery/libs/jQuery/2.1.1/jquery.min.js" TargetMode="External"/><Relationship Id="rId2" Type="http://schemas.openxmlformats.org/officeDocument/2006/relationships/hyperlink" Target="http://ajax.aspnetcdn.com/ajax/jQuery/jQuery-3.1.1.j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solidFill>
                  <a:schemeClr val="accent1"/>
                </a:solidFill>
              </a:rPr>
              <a:t>Mobiel en internet 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>
                <a:solidFill>
                  <a:schemeClr val="accent1"/>
                </a:solidFill>
              </a:rPr>
              <a:t>Javascript</a:t>
            </a:r>
            <a:r>
              <a:rPr lang="en-GB" dirty="0">
                <a:solidFill>
                  <a:schemeClr val="accent1"/>
                </a:solidFill>
              </a:rPr>
              <a:t> &amp; </a:t>
            </a:r>
            <a:r>
              <a:rPr lang="en-GB" dirty="0" err="1">
                <a:solidFill>
                  <a:schemeClr val="accent1"/>
                </a:solidFill>
              </a:rPr>
              <a:t>jQuery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Les 3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7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CSS &amp; script voor oef 2.3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8" y="1061769"/>
            <a:ext cx="3277741" cy="1872321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51448" y="3915578"/>
            <a:ext cx="2749707" cy="95410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chemeClr val="bg1"/>
                </a:solidFill>
              </a:rPr>
              <a:t>Maak een div aan met als </a:t>
            </a:r>
            <a:r>
              <a:rPr lang="nl-BE" sz="1400" dirty="0" err="1">
                <a:solidFill>
                  <a:schemeClr val="bg1"/>
                </a:solidFill>
              </a:rPr>
              <a:t>id</a:t>
            </a:r>
            <a:r>
              <a:rPr lang="nl-BE" sz="1400" dirty="0">
                <a:solidFill>
                  <a:schemeClr val="bg1"/>
                </a:solidFill>
              </a:rPr>
              <a:t> "inhoud", anders vindt </a:t>
            </a:r>
            <a:r>
              <a:rPr lang="nl-BE" sz="1400" dirty="0" err="1">
                <a:solidFill>
                  <a:schemeClr val="bg1"/>
                </a:solidFill>
              </a:rPr>
              <a:t>jQuery</a:t>
            </a:r>
            <a:r>
              <a:rPr lang="nl-BE" sz="1400" dirty="0">
                <a:solidFill>
                  <a:schemeClr val="bg1"/>
                </a:solidFill>
              </a:rPr>
              <a:t> geen element om deze bewerkingen op uit te voeren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034440"/>
            <a:ext cx="6248400" cy="3305175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3393584" y="1540172"/>
            <a:ext cx="5344732" cy="73866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chemeClr val="bg1"/>
                </a:solidFill>
              </a:rPr>
              <a:t>Opgelet : in mijn structuur staan de oplossingen in de map NAAST de map JS. Daarom verwijs ik eerst naar een hogere map (</a:t>
            </a:r>
            <a:r>
              <a:rPr lang="nl-BE" sz="1400" b="1" dirty="0">
                <a:solidFill>
                  <a:srgbClr val="FF0000"/>
                </a:solidFill>
              </a:rPr>
              <a:t>../</a:t>
            </a:r>
            <a:r>
              <a:rPr lang="nl-BE" sz="1400" dirty="0">
                <a:solidFill>
                  <a:schemeClr val="bg1"/>
                </a:solidFill>
              </a:rPr>
              <a:t>) voor ik naar de map </a:t>
            </a:r>
            <a:r>
              <a:rPr lang="nl-BE" sz="1400" dirty="0" err="1">
                <a:solidFill>
                  <a:srgbClr val="FF0000"/>
                </a:solidFill>
              </a:rPr>
              <a:t>js</a:t>
            </a:r>
            <a:r>
              <a:rPr lang="nl-BE" sz="1400" dirty="0">
                <a:solidFill>
                  <a:schemeClr val="bg1"/>
                </a:solidFill>
              </a:rPr>
              <a:t> verwijs. Jullie moeten dit NIET zo doen.</a:t>
            </a:r>
          </a:p>
        </p:txBody>
      </p:sp>
      <p:cxnSp>
        <p:nvCxnSpPr>
          <p:cNvPr id="12" name="Rechte verbindingslijn met pijl 11"/>
          <p:cNvCxnSpPr>
            <a:stCxn id="10" idx="2"/>
          </p:cNvCxnSpPr>
          <p:nvPr/>
        </p:nvCxnSpPr>
        <p:spPr>
          <a:xfrm flipH="1">
            <a:off x="4829577" y="2278836"/>
            <a:ext cx="1236373" cy="824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84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gebeurde er in oef 2.3?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/>
              <a:t>Voordat javascript (en jQuery) elementen in een pagina kunnen gebruiken, moeten deze elementen eerst geladen zijn. De volgende code test daarop :</a:t>
            </a:r>
          </a:p>
          <a:p>
            <a:pPr marL="109728" indent="0">
              <a:buNone/>
            </a:pPr>
            <a:r>
              <a:rPr lang="nl-BE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nl-BE" sz="22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BE" sz="22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109728" indent="0">
              <a:buNone/>
            </a:pPr>
            <a:r>
              <a:rPr lang="nl-BE" sz="2200" dirty="0">
                <a:latin typeface="Courier New" pitchFamily="49" charset="0"/>
                <a:cs typeface="Courier New" pitchFamily="49" charset="0"/>
              </a:rPr>
              <a:t>	// hier komt de uit te voeren code</a:t>
            </a:r>
          </a:p>
          <a:p>
            <a:pPr marL="109728" indent="0">
              <a:buNone/>
            </a:pPr>
            <a:r>
              <a:rPr lang="nl-BE" sz="22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l-BE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l-BE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l-BE" dirty="0"/>
              <a:t>Met jQuery voeren we acties uit op het DOM (</a:t>
            </a:r>
            <a:r>
              <a:rPr lang="nl-BE" dirty="0">
                <a:solidFill>
                  <a:schemeClr val="accent1"/>
                </a:solidFill>
              </a:rPr>
              <a:t>D</a:t>
            </a:r>
            <a:r>
              <a:rPr lang="nl-BE" dirty="0"/>
              <a:t>ocument </a:t>
            </a:r>
            <a:r>
              <a:rPr lang="nl-BE" dirty="0">
                <a:solidFill>
                  <a:schemeClr val="accent1"/>
                </a:solidFill>
              </a:rPr>
              <a:t>O</a:t>
            </a:r>
            <a:r>
              <a:rPr lang="nl-BE" dirty="0"/>
              <a:t>bject </a:t>
            </a:r>
            <a:r>
              <a:rPr lang="nl-BE" dirty="0">
                <a:solidFill>
                  <a:schemeClr val="accent1"/>
                </a:solidFill>
              </a:rPr>
              <a:t>M</a:t>
            </a:r>
            <a:r>
              <a:rPr lang="nl-BE" dirty="0"/>
              <a:t>odel). Selectie methodes komen later in meer detail aan bod.</a:t>
            </a:r>
          </a:p>
          <a:p>
            <a:r>
              <a:rPr lang="nl-BE" dirty="0"/>
              <a:t>jQuery zal je veel moeten aanroepen, daarom wordt ‘jQuery’ vervangen door “</a:t>
            </a:r>
            <a:r>
              <a:rPr lang="nl-BE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BE" dirty="0"/>
              <a:t>”, wat de code korter maakt :</a:t>
            </a:r>
          </a:p>
          <a:p>
            <a:pPr marL="109728" indent="0">
              <a:buNone/>
            </a:pPr>
            <a:r>
              <a:rPr lang="nl-BE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BE" sz="22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5937093" y="2382592"/>
            <a:ext cx="2749707" cy="1200329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Het DOM is een soort boomstructuur waarin alle elementen van het huidige document zitten.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1562569" y="5533622"/>
            <a:ext cx="7459082" cy="95410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chemeClr val="bg1"/>
                </a:solidFill>
              </a:rPr>
              <a:t>Als je met </a:t>
            </a:r>
            <a:r>
              <a:rPr lang="nl-BE" sz="1400" dirty="0" err="1">
                <a:solidFill>
                  <a:schemeClr val="bg1"/>
                </a:solidFill>
              </a:rPr>
              <a:t>JSLint</a:t>
            </a:r>
            <a:r>
              <a:rPr lang="nl-BE" sz="1400" dirty="0">
                <a:solidFill>
                  <a:schemeClr val="bg1"/>
                </a:solidFill>
              </a:rPr>
              <a:t> werkt, zal deze de variabele $ niet herkennen. Deze is immers in een ander bestand gedefinieerd : het </a:t>
            </a:r>
            <a:r>
              <a:rPr lang="nl-BE" sz="1400" dirty="0" err="1">
                <a:solidFill>
                  <a:schemeClr val="bg1"/>
                </a:solidFill>
              </a:rPr>
              <a:t>jquery</a:t>
            </a:r>
            <a:r>
              <a:rPr lang="nl-BE" sz="1400" dirty="0">
                <a:solidFill>
                  <a:schemeClr val="bg1"/>
                </a:solidFill>
              </a:rPr>
              <a:t> bestand dat je linkte. Om de foutmeldingen daarover te vermijden, kan je de code /*</a:t>
            </a:r>
            <a:r>
              <a:rPr lang="nl-BE" sz="1400" dirty="0" err="1">
                <a:solidFill>
                  <a:schemeClr val="bg1"/>
                </a:solidFill>
              </a:rPr>
              <a:t>global</a:t>
            </a:r>
            <a:r>
              <a:rPr lang="nl-BE" sz="1400" dirty="0">
                <a:solidFill>
                  <a:schemeClr val="bg1"/>
                </a:solidFill>
              </a:rPr>
              <a:t> $ */ op de eerste lijn onder je "</a:t>
            </a:r>
            <a:r>
              <a:rPr lang="nl-BE" sz="1400" dirty="0" err="1">
                <a:solidFill>
                  <a:schemeClr val="bg1"/>
                </a:solidFill>
              </a:rPr>
              <a:t>use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strict</a:t>
            </a:r>
            <a:r>
              <a:rPr lang="nl-BE" sz="1400" dirty="0">
                <a:solidFill>
                  <a:schemeClr val="bg1"/>
                </a:solidFill>
              </a:rPr>
              <a:t>"; plaatsen. Meer info in het voorbeeldbestand</a:t>
            </a:r>
          </a:p>
        </p:txBody>
      </p:sp>
    </p:spTree>
    <p:extLst>
      <p:ext uri="{BB962C8B-B14F-4D97-AF65-F5344CB8AC3E}">
        <p14:creationId xmlns:p14="http://schemas.microsoft.com/office/powerpoint/2010/main" val="97820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het boek wordt nog de syntax</a:t>
            </a:r>
          </a:p>
          <a:p>
            <a:r>
              <a:rPr lang="nl-BE" dirty="0">
                <a:solidFill>
                  <a:schemeClr val="accent2"/>
                </a:solidFill>
              </a:rPr>
              <a:t>$(document).ready(</a:t>
            </a:r>
            <a:r>
              <a:rPr lang="nl-BE" dirty="0" err="1"/>
              <a:t>function</a:t>
            </a:r>
            <a:r>
              <a:rPr lang="nl-BE" dirty="0"/>
              <a:t>(){}</a:t>
            </a:r>
            <a:r>
              <a:rPr lang="nl-BE" dirty="0">
                <a:solidFill>
                  <a:schemeClr val="accent2"/>
                </a:solidFill>
              </a:rPr>
              <a:t>)</a:t>
            </a:r>
            <a:r>
              <a:rPr lang="nl-BE" dirty="0"/>
              <a:t>; </a:t>
            </a:r>
          </a:p>
          <a:p>
            <a:r>
              <a:rPr lang="nl-BE" dirty="0"/>
              <a:t>gebruikt. Op dit moment wordt echter de volgende syntax aangeraden :</a:t>
            </a:r>
          </a:p>
          <a:p>
            <a:r>
              <a:rPr lang="nl-BE" dirty="0">
                <a:solidFill>
                  <a:schemeClr val="accent2"/>
                </a:solidFill>
              </a:rPr>
              <a:t>$(</a:t>
            </a:r>
            <a:r>
              <a:rPr lang="nl-BE" dirty="0" err="1"/>
              <a:t>function</a:t>
            </a:r>
            <a:r>
              <a:rPr lang="nl-BE" dirty="0"/>
              <a:t> () {} </a:t>
            </a:r>
            <a:r>
              <a:rPr lang="nl-BE" dirty="0">
                <a:solidFill>
                  <a:schemeClr val="accent2"/>
                </a:solidFill>
              </a:rPr>
              <a:t>)</a:t>
            </a:r>
            <a:r>
              <a:rPr lang="nl-BE" dirty="0"/>
              <a:t>;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776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 2.4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Werk oefening 2.4 op p.47 uit :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3658"/>
            <a:ext cx="9144044" cy="40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4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Selecteren en filteren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Where the fun starts </a:t>
            </a:r>
            <a:r>
              <a:rPr lang="nl-BE" dirty="0">
                <a:sym typeface="Wingdings" pitchFamily="2" charset="2"/>
              </a:rPr>
              <a:t>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780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Selectors &amp; filters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>
                <a:solidFill>
                  <a:schemeClr val="accent1"/>
                </a:solidFill>
              </a:rPr>
              <a:t>Selectors</a:t>
            </a:r>
            <a:r>
              <a:rPr lang="nl-BE" dirty="0"/>
              <a:t> = basiselementen van jQuery</a:t>
            </a:r>
          </a:p>
          <a:p>
            <a:r>
              <a:rPr lang="nl-BE" dirty="0"/>
              <a:t>Alles wat je met het DOM doet met jQuery, begint met het gebruik van een </a:t>
            </a:r>
            <a:r>
              <a:rPr lang="nl-BE" dirty="0" err="1"/>
              <a:t>selector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/>
              <a:t>(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“waarop” wil je iets toepassen)</a:t>
            </a:r>
          </a:p>
          <a:p>
            <a:r>
              <a:rPr lang="nl-BE" dirty="0"/>
              <a:t>Werkt met css selectors </a:t>
            </a:r>
            <a:br>
              <a:rPr lang="nl-BE" dirty="0"/>
            </a:br>
            <a:r>
              <a:rPr lang="nl-BE" dirty="0">
                <a:sym typeface="Wingdings" pitchFamily="2" charset="2"/>
              </a:rPr>
              <a:t> kennen jullie al ! </a:t>
            </a:r>
            <a:br>
              <a:rPr lang="nl-BE" dirty="0">
                <a:sym typeface="Wingdings" pitchFamily="2" charset="2"/>
              </a:rPr>
            </a:br>
            <a:r>
              <a:rPr lang="nl-BE" dirty="0">
                <a:sym typeface="Wingdings" pitchFamily="2" charset="2"/>
              </a:rPr>
              <a:t>(zie les 6 vorige semester)</a:t>
            </a:r>
          </a:p>
          <a:p>
            <a:r>
              <a:rPr lang="nl-BE" dirty="0">
                <a:solidFill>
                  <a:schemeClr val="accent1"/>
                </a:solidFill>
              </a:rPr>
              <a:t>Filters</a:t>
            </a:r>
            <a:r>
              <a:rPr lang="nl-BE" dirty="0"/>
              <a:t> </a:t>
            </a:r>
            <a:r>
              <a:rPr lang="nl-BE" dirty="0">
                <a:sym typeface="Wingdings" pitchFamily="2" charset="2"/>
              </a:rPr>
              <a:t> meer flexibiliteit bij de selectie van elementen waar je niet toekomt met css-selectors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3182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selector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/>
              <a:t>Definieer je vlak na het aanroepen van de jQuery alias $:</a:t>
            </a:r>
          </a:p>
          <a:p>
            <a:pPr marL="109728" indent="0">
              <a:buNone/>
            </a:pPr>
            <a:r>
              <a:rPr lang="nl-BE" dirty="0">
                <a:latin typeface="Courier New" pitchFamily="49" charset="0"/>
                <a:cs typeface="Courier New" pitchFamily="49" charset="0"/>
              </a:rPr>
              <a:t>$(</a:t>
            </a:r>
            <a:r>
              <a:rPr lang="nl-BE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selector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).methode()</a:t>
            </a:r>
          </a:p>
          <a:p>
            <a:r>
              <a:rPr lang="nl-BE" dirty="0"/>
              <a:t>Meest eenvoudige vorm van selector : de syntax in css. Vb:</a:t>
            </a:r>
          </a:p>
          <a:p>
            <a:pPr lvl="1"/>
            <a:r>
              <a:rPr lang="nl-BE" dirty="0">
                <a:latin typeface="Courier New" pitchFamily="49" charset="0"/>
                <a:cs typeface="Courier New" pitchFamily="49" charset="0"/>
              </a:rPr>
              <a:t>$(</a:t>
            </a:r>
            <a:r>
              <a:rPr lang="nl-BE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"*"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nl-BE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("color", "#F00"); // alle elementen</a:t>
            </a:r>
          </a:p>
          <a:p>
            <a:pPr lvl="1"/>
            <a:r>
              <a:rPr lang="nl-BE" dirty="0">
                <a:latin typeface="Courier New" pitchFamily="49" charset="0"/>
                <a:cs typeface="Courier New" pitchFamily="49" charset="0"/>
              </a:rPr>
              <a:t>$(</a:t>
            </a:r>
            <a:r>
              <a:rPr lang="nl-BE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"p"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nl-BE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("color", "#F00"); // alle elementen met als tagnaam p</a:t>
            </a:r>
          </a:p>
          <a:p>
            <a:pPr lvl="1"/>
            <a:r>
              <a:rPr lang="nl-BE" dirty="0">
                <a:latin typeface="Courier New" pitchFamily="49" charset="0"/>
                <a:cs typeface="Courier New" pitchFamily="49" charset="0"/>
              </a:rPr>
              <a:t>$(</a:t>
            </a:r>
            <a:r>
              <a:rPr lang="nl-BE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".class"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nl-BE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("color", "#F00"); 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// alle elementen met als class ".class"</a:t>
            </a:r>
          </a:p>
          <a:p>
            <a:pPr lvl="1"/>
            <a:r>
              <a:rPr lang="nl-BE" dirty="0">
                <a:latin typeface="Courier New" pitchFamily="49" charset="0"/>
                <a:cs typeface="Courier New" pitchFamily="49" charset="0"/>
              </a:rPr>
              <a:t>$(</a:t>
            </a:r>
            <a:r>
              <a:rPr lang="nl-BE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"#id"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nl-BE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("color", "#F00"); 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// het element met als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"#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/>
            <a:r>
              <a:rPr lang="nl-BE" dirty="0">
                <a:latin typeface="Courier New" pitchFamily="49" charset="0"/>
                <a:cs typeface="Courier New" pitchFamily="49" charset="0"/>
              </a:rPr>
              <a:t>$(</a:t>
            </a:r>
            <a:r>
              <a:rPr lang="nl-BE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".parent ul li"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nl-BE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("color", "#F00"); 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// alle li binnen ul binnen een element met de klasse ".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parent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63" y="5738614"/>
            <a:ext cx="256289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selector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64569" y="5738597"/>
            <a:ext cx="256289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methode</a:t>
            </a:r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2279563" y="4990572"/>
            <a:ext cx="1281448" cy="74804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</p:cNvCxnSpPr>
          <p:nvPr/>
        </p:nvCxnSpPr>
        <p:spPr>
          <a:xfrm flipH="1" flipV="1">
            <a:off x="4147009" y="4990555"/>
            <a:ext cx="2799008" cy="74804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73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Met de methode .css kan je de css-eigenschappen van elementen </a:t>
            </a:r>
            <a:r>
              <a:rPr lang="nl-BE" dirty="0">
                <a:solidFill>
                  <a:schemeClr val="accent1"/>
                </a:solidFill>
              </a:rPr>
              <a:t>opvragen </a:t>
            </a:r>
            <a:r>
              <a:rPr lang="nl-BE" dirty="0"/>
              <a:t>en/of </a:t>
            </a:r>
            <a:r>
              <a:rPr lang="nl-BE" dirty="0">
                <a:solidFill>
                  <a:schemeClr val="accent2"/>
                </a:solidFill>
              </a:rPr>
              <a:t>aanpassen </a:t>
            </a:r>
            <a:r>
              <a:rPr lang="nl-BE" dirty="0"/>
              <a:t>naar de gewenste waarde.</a:t>
            </a:r>
          </a:p>
          <a:p>
            <a:r>
              <a:rPr lang="nl-BE" dirty="0"/>
              <a:t>Geef je de methode </a:t>
            </a:r>
            <a:r>
              <a:rPr lang="nl-BE" dirty="0">
                <a:solidFill>
                  <a:schemeClr val="accent1"/>
                </a:solidFill>
              </a:rPr>
              <a:t>1 parameter </a:t>
            </a:r>
            <a:r>
              <a:rPr lang="nl-BE" dirty="0"/>
              <a:t>mee, dan vraag je de waarde van het attribuut op. </a:t>
            </a:r>
            <a:br>
              <a:rPr lang="nl-BE" dirty="0"/>
            </a:br>
            <a:r>
              <a:rPr lang="nl-BE" dirty="0"/>
              <a:t>Geef je </a:t>
            </a:r>
            <a:r>
              <a:rPr lang="nl-BE" dirty="0">
                <a:solidFill>
                  <a:schemeClr val="accent2"/>
                </a:solidFill>
              </a:rPr>
              <a:t>2 parameters </a:t>
            </a:r>
            <a:r>
              <a:rPr lang="nl-BE" dirty="0"/>
              <a:t>mee, dan zet je de waarde van het CSS attribuut in de eerste parameter gelijk aan de 2</a:t>
            </a:r>
            <a:r>
              <a:rPr lang="nl-BE" baseline="30000" dirty="0"/>
              <a:t>e</a:t>
            </a:r>
            <a:r>
              <a:rPr lang="nl-BE" dirty="0"/>
              <a:t> parameter.</a:t>
            </a:r>
          </a:p>
          <a:p>
            <a:r>
              <a:rPr lang="nl-BE" dirty="0"/>
              <a:t>Vb. geef ieder p-element een rand :</a:t>
            </a:r>
          </a:p>
          <a:p>
            <a:pPr marL="109728" indent="0">
              <a:buNone/>
            </a:pPr>
            <a:r>
              <a:rPr lang="nl-BE" sz="2400" dirty="0">
                <a:latin typeface="Courier New" pitchFamily="49" charset="0"/>
                <a:cs typeface="Courier New" pitchFamily="49" charset="0"/>
              </a:rPr>
              <a:t>$("p").css("border", "1px solid #555");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08896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Parent–</a:t>
            </a:r>
            <a:r>
              <a:rPr lang="nl-BE" dirty="0" err="1"/>
              <a:t>child</a:t>
            </a:r>
            <a:r>
              <a:rPr lang="nl-BE" dirty="0"/>
              <a:t> selectors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nl-BE" dirty="0">
                <a:latin typeface="Courier New" pitchFamily="49" charset="0"/>
                <a:cs typeface="Courier New" pitchFamily="49" charset="0"/>
              </a:rPr>
              <a:t>$("div </a:t>
            </a:r>
            <a:r>
              <a:rPr lang="nl-B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p").hide();</a:t>
            </a:r>
          </a:p>
          <a:p>
            <a:r>
              <a:rPr lang="nl-BE" dirty="0"/>
              <a:t>Verberg alle p elementen die </a:t>
            </a:r>
            <a:r>
              <a:rPr lang="nl-BE" dirty="0">
                <a:solidFill>
                  <a:srgbClr val="FF0000"/>
                </a:solidFill>
              </a:rPr>
              <a:t>direct onder</a:t>
            </a:r>
            <a:r>
              <a:rPr lang="nl-BE" dirty="0"/>
              <a:t> een div element staan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0008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Decendent selectors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Zie css :</a:t>
            </a:r>
          </a:p>
          <a:p>
            <a:r>
              <a:rPr lang="nl-BE" dirty="0"/>
              <a:t>Div ul li </a:t>
            </a:r>
            <a:r>
              <a:rPr lang="nl-BE" dirty="0">
                <a:sym typeface="Wingdings" pitchFamily="2" charset="2"/>
              </a:rPr>
              <a:t> alle li binnen ul binnen een div</a:t>
            </a:r>
          </a:p>
          <a:p>
            <a:r>
              <a:rPr lang="nl-BE" dirty="0">
                <a:sym typeface="Wingdings" pitchFamily="2" charset="2"/>
              </a:rPr>
              <a:t>Zie vb 2</a:t>
            </a:r>
          </a:p>
        </p:txBody>
      </p:sp>
    </p:spTree>
    <p:extLst>
      <p:ext uri="{BB962C8B-B14F-4D97-AF65-F5344CB8AC3E}">
        <p14:creationId xmlns:p14="http://schemas.microsoft.com/office/powerpoint/2010/main" val="89693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Starten met jQuery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Het begin ...</a:t>
            </a:r>
          </a:p>
        </p:txBody>
      </p:sp>
    </p:spTree>
    <p:extLst>
      <p:ext uri="{BB962C8B-B14F-4D97-AF65-F5344CB8AC3E}">
        <p14:creationId xmlns:p14="http://schemas.microsoft.com/office/powerpoint/2010/main" val="2300352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9933" y="2833351"/>
            <a:ext cx="3348507" cy="321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Dmv komma’s</a:t>
            </a:r>
          </a:p>
          <a:p>
            <a:r>
              <a:rPr lang="nl-BE" dirty="0"/>
              <a:t>Vb.</a:t>
            </a:r>
          </a:p>
          <a:p>
            <a:pPr marL="109728" indent="0">
              <a:buNone/>
            </a:pPr>
            <a:r>
              <a:rPr lang="nl-BE" sz="1800" dirty="0">
                <a:latin typeface="Courier New" pitchFamily="49" charset="0"/>
                <a:cs typeface="Courier New" pitchFamily="49" charset="0"/>
              </a:rPr>
              <a:t>$("div</a:t>
            </a:r>
            <a:r>
              <a:rPr lang="nl-BE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 p</a:t>
            </a:r>
            <a:r>
              <a:rPr lang="nl-BE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 .actief</a:t>
            </a:r>
            <a:r>
              <a:rPr lang="nl-BE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 #footer").css("display", "block");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Meerdere typen elementen selecteren</a:t>
            </a:r>
          </a:p>
        </p:txBody>
      </p:sp>
    </p:spTree>
    <p:extLst>
      <p:ext uri="{BB962C8B-B14F-4D97-AF65-F5344CB8AC3E}">
        <p14:creationId xmlns:p14="http://schemas.microsoft.com/office/powerpoint/2010/main" val="2596189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Selecteren via attributen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/>
              <a:t>Zie css</a:t>
            </a:r>
          </a:p>
          <a:p>
            <a:r>
              <a:rPr lang="nl-BE" dirty="0"/>
              <a:t>Zie tabel p 62 :</a:t>
            </a:r>
          </a:p>
          <a:p>
            <a:pPr marL="109728" indent="0">
              <a:buNone/>
            </a:pPr>
            <a:r>
              <a:rPr lang="nl-BE" sz="1600" i="1" dirty="0">
                <a:latin typeface="Courier New" pitchFamily="49" charset="0"/>
                <a:cs typeface="Courier New" pitchFamily="49" charset="0"/>
              </a:rPr>
              <a:t>//waarde moet precies overeenkomen</a:t>
            </a:r>
            <a:endParaRPr lang="nl-BE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nl-BE" sz="1600" dirty="0">
                <a:latin typeface="Courier New" pitchFamily="49" charset="0"/>
                <a:cs typeface="Courier New" pitchFamily="49" charset="0"/>
              </a:rPr>
              <a:t>$("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nl-BE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waarde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109728" indent="0">
              <a:buNone/>
            </a:pPr>
            <a:r>
              <a:rPr lang="nl-BE" sz="1600" i="1" dirty="0">
                <a:latin typeface="Courier New" pitchFamily="49" charset="0"/>
                <a:cs typeface="Courier New" pitchFamily="49" charset="0"/>
              </a:rPr>
              <a:t>//waarde mag niet overeenkomen</a:t>
            </a:r>
          </a:p>
          <a:p>
            <a:pPr marL="109728" indent="0">
              <a:buNone/>
            </a:pPr>
            <a:r>
              <a:rPr lang="nl-BE" sz="1600" dirty="0">
                <a:latin typeface="Courier New" pitchFamily="49" charset="0"/>
                <a:cs typeface="Courier New" pitchFamily="49" charset="0"/>
              </a:rPr>
              <a:t>$("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nl-BE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waarde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marL="109728" indent="0">
              <a:buNone/>
            </a:pPr>
            <a:r>
              <a:rPr lang="nl-BE" sz="1600" i="1" dirty="0">
                <a:latin typeface="Courier New" pitchFamily="49" charset="0"/>
                <a:cs typeface="Courier New" pitchFamily="49" charset="0"/>
              </a:rPr>
              <a:t>//waarde moet precies overeenkomen, of het attribuut moet er met beginnen, gevolgd door een minusteken</a:t>
            </a:r>
          </a:p>
          <a:p>
            <a:pPr marL="109728" indent="0">
              <a:buNone/>
            </a:pPr>
            <a:r>
              <a:rPr lang="nl-BE" sz="1600" dirty="0">
                <a:latin typeface="Courier New" pitchFamily="49" charset="0"/>
                <a:cs typeface="Courier New" pitchFamily="49" charset="0"/>
              </a:rPr>
              <a:t>$("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|=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'waarde'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marL="109728" indent="0">
              <a:buNone/>
            </a:pPr>
            <a:r>
              <a:rPr lang="nl-BE" sz="1600" i="1" dirty="0">
                <a:latin typeface="Courier New" pitchFamily="49" charset="0"/>
                <a:cs typeface="Courier New" pitchFamily="49" charset="0"/>
              </a:rPr>
              <a:t>//moet de opgegeven waarde bevatten </a:t>
            </a:r>
          </a:p>
          <a:p>
            <a:pPr marL="109728" indent="0">
              <a:buNone/>
            </a:pPr>
            <a:r>
              <a:rPr lang="nl-BE" sz="1600" dirty="0">
                <a:latin typeface="Courier New" pitchFamily="49" charset="0"/>
                <a:cs typeface="Courier New" pitchFamily="49" charset="0"/>
              </a:rPr>
              <a:t>$("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*=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'waarde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109728" indent="0">
              <a:buNone/>
            </a:pPr>
            <a:r>
              <a:rPr lang="nl-BE" sz="1600" i="1" dirty="0">
                <a:latin typeface="Courier New" pitchFamily="49" charset="0"/>
                <a:cs typeface="Courier New" pitchFamily="49" charset="0"/>
              </a:rPr>
              <a:t>//moet eindigen met de opgegeven waarde </a:t>
            </a:r>
            <a:br>
              <a:rPr lang="nl-BE" sz="1600" i="1" dirty="0">
                <a:latin typeface="Courier New" pitchFamily="49" charset="0"/>
                <a:cs typeface="Courier New" pitchFamily="49" charset="0"/>
              </a:rPr>
            </a:br>
            <a:r>
              <a:rPr lang="nl-BE" sz="1600" dirty="0">
                <a:latin typeface="Courier New" pitchFamily="49" charset="0"/>
                <a:cs typeface="Courier New" pitchFamily="49" charset="0"/>
              </a:rPr>
              <a:t>$("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$=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'waarde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109728" indent="0">
              <a:buNone/>
            </a:pPr>
            <a:r>
              <a:rPr lang="nl-BE" sz="1600" i="1" dirty="0">
                <a:latin typeface="Courier New" pitchFamily="49" charset="0"/>
                <a:cs typeface="Courier New" pitchFamily="49" charset="0"/>
              </a:rPr>
              <a:t>//moet beginnen met de opgegeven waarde</a:t>
            </a:r>
            <a:endParaRPr lang="nl-BE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nl-BE" sz="1600" dirty="0">
                <a:latin typeface="Courier New" pitchFamily="49" charset="0"/>
                <a:cs typeface="Courier New" pitchFamily="49" charset="0"/>
              </a:rPr>
              <a:t>$("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^=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'waarde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nl-BE" dirty="0"/>
              <a:t>Zie vb 3</a:t>
            </a:r>
          </a:p>
        </p:txBody>
      </p:sp>
    </p:spTree>
    <p:extLst>
      <p:ext uri="{BB962C8B-B14F-4D97-AF65-F5344CB8AC3E}">
        <p14:creationId xmlns:p14="http://schemas.microsoft.com/office/powerpoint/2010/main" val="3432882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Filters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84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Als een pagina meerdere elementen van hetzelfde type bevat en je moet slechts 1 enkel element selecteren</a:t>
            </a:r>
          </a:p>
          <a:p>
            <a:r>
              <a:rPr lang="nl-BE" dirty="0"/>
              <a:t>Zie </a:t>
            </a:r>
            <a:r>
              <a:rPr lang="nl-BE" dirty="0" err="1"/>
              <a:t>css</a:t>
            </a:r>
            <a:r>
              <a:rPr lang="nl-BE" dirty="0"/>
              <a:t> &amp; tabel 3.3 + 3.4 p. 64 (&amp; volgende 2 slides)</a:t>
            </a:r>
          </a:p>
          <a:p>
            <a:r>
              <a:rPr lang="nl-BE" dirty="0"/>
              <a:t>vb. arceren rijen tabel :</a:t>
            </a:r>
          </a:p>
          <a:p>
            <a:pPr marL="109728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$('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tbody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:odd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').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("background-color", "#ccc");</a:t>
            </a:r>
          </a:p>
          <a:p>
            <a:pPr marL="109728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$('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tbody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:even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').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("background-color", "#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eee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");</a:t>
            </a:r>
            <a:endParaRPr lang="nl-BE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99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687651"/>
              </p:ext>
            </p:extLst>
          </p:nvPr>
        </p:nvGraphicFramePr>
        <p:xfrm>
          <a:off x="657225" y="1524000"/>
          <a:ext cx="802957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2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</a:t>
                      </a: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Selectiefunctie</a:t>
                      </a:r>
                    </a:p>
                  </a:txBody>
                  <a:tcPr marL="89218" marR="892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:</a:t>
                      </a:r>
                      <a:r>
                        <a:rPr lang="nl-BE" dirty="0" err="1"/>
                        <a:t>animated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Selecteert elementen die in een status van animatie zijn</a:t>
                      </a:r>
                    </a:p>
                  </a:txBody>
                  <a:tcPr marL="89218" marR="892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:</a:t>
                      </a:r>
                      <a:r>
                        <a:rPr lang="nl-BE" dirty="0" err="1"/>
                        <a:t>eq</a:t>
                      </a:r>
                      <a:r>
                        <a:rPr lang="nl-BE" dirty="0"/>
                        <a:t>()</a:t>
                      </a: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Het element</a:t>
                      </a:r>
                      <a:r>
                        <a:rPr lang="nl-BE" baseline="0" dirty="0"/>
                        <a:t> op een positie in een lijst</a:t>
                      </a:r>
                      <a:endParaRPr lang="nl-BE" dirty="0"/>
                    </a:p>
                  </a:txBody>
                  <a:tcPr marL="89218" marR="892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:even</a:t>
                      </a: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De elementen op basis van hun ‘even’ positie in een lijst</a:t>
                      </a:r>
                    </a:p>
                  </a:txBody>
                  <a:tcPr marL="89218" marR="892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:first</a:t>
                      </a: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Het eerste overeenkomende</a:t>
                      </a:r>
                      <a:r>
                        <a:rPr lang="nl-BE" baseline="0" dirty="0"/>
                        <a:t> element</a:t>
                      </a:r>
                      <a:endParaRPr lang="nl-BE" dirty="0"/>
                    </a:p>
                  </a:txBody>
                  <a:tcPr marL="89218" marR="892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:focus</a:t>
                      </a: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Het element</a:t>
                      </a:r>
                      <a:r>
                        <a:rPr lang="nl-BE" baseline="0" dirty="0"/>
                        <a:t> dat de focus heeft</a:t>
                      </a:r>
                      <a:endParaRPr lang="nl-BE" dirty="0"/>
                    </a:p>
                  </a:txBody>
                  <a:tcPr marL="89218" marR="892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:</a:t>
                      </a:r>
                      <a:r>
                        <a:rPr lang="nl-BE" dirty="0" err="1"/>
                        <a:t>gt</a:t>
                      </a:r>
                      <a:r>
                        <a:rPr lang="nl-BE" dirty="0"/>
                        <a:t>()</a:t>
                      </a: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Elementen vanaf een positie</a:t>
                      </a:r>
                    </a:p>
                  </a:txBody>
                  <a:tcPr marL="89218" marR="892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:header</a:t>
                      </a: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Alle </a:t>
                      </a:r>
                      <a:r>
                        <a:rPr lang="nl-BE" i="1" dirty="0"/>
                        <a:t>header</a:t>
                      </a:r>
                      <a:r>
                        <a:rPr lang="nl-BE" dirty="0"/>
                        <a:t>-elementen, zoals </a:t>
                      </a:r>
                      <a:r>
                        <a:rPr lang="nl-BE" i="1" dirty="0"/>
                        <a:t>&lt;h1&gt;</a:t>
                      </a:r>
                      <a:r>
                        <a:rPr lang="nl-BE" dirty="0"/>
                        <a:t>, </a:t>
                      </a:r>
                      <a:r>
                        <a:rPr lang="nl-BE" i="1" dirty="0"/>
                        <a:t>&lt;h2&gt;</a:t>
                      </a:r>
                      <a:r>
                        <a:rPr lang="nl-BE" baseline="0" dirty="0"/>
                        <a:t> en </a:t>
                      </a:r>
                      <a:r>
                        <a:rPr lang="nl-BE" i="1" baseline="0" dirty="0"/>
                        <a:t>&lt;h3&gt;</a:t>
                      </a:r>
                      <a:endParaRPr lang="nl-BE" i="1" dirty="0"/>
                    </a:p>
                  </a:txBody>
                  <a:tcPr marL="89218" marR="892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:last</a:t>
                      </a: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Het laatst element in een lijst</a:t>
                      </a:r>
                    </a:p>
                  </a:txBody>
                  <a:tcPr marL="89218" marR="892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:</a:t>
                      </a:r>
                      <a:r>
                        <a:rPr lang="nl-BE" dirty="0" err="1"/>
                        <a:t>lt</a:t>
                      </a:r>
                      <a:r>
                        <a:rPr lang="nl-BE" dirty="0"/>
                        <a:t>()</a:t>
                      </a: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Elementen tot een bepaalde positie</a:t>
                      </a:r>
                    </a:p>
                  </a:txBody>
                  <a:tcPr marL="89218" marR="8921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:</a:t>
                      </a:r>
                      <a:r>
                        <a:rPr lang="nl-BE" dirty="0" err="1"/>
                        <a:t>not</a:t>
                      </a:r>
                      <a:r>
                        <a:rPr lang="nl-BE" dirty="0"/>
                        <a:t>()</a:t>
                      </a: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Elementen</a:t>
                      </a:r>
                      <a:r>
                        <a:rPr lang="nl-BE" baseline="0" dirty="0"/>
                        <a:t> die niet overeenkomen met een </a:t>
                      </a:r>
                      <a:r>
                        <a:rPr lang="nl-BE" baseline="0" dirty="0" err="1"/>
                        <a:t>selector</a:t>
                      </a:r>
                      <a:endParaRPr lang="nl-BE" dirty="0"/>
                    </a:p>
                  </a:txBody>
                  <a:tcPr marL="89218" marR="8921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:</a:t>
                      </a:r>
                      <a:r>
                        <a:rPr lang="nl-BE" dirty="0" err="1"/>
                        <a:t>odd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De elementen op</a:t>
                      </a:r>
                      <a:r>
                        <a:rPr lang="nl-BE" baseline="0" dirty="0"/>
                        <a:t> basis van hun ‘oneven positie in een lijst.</a:t>
                      </a:r>
                      <a:endParaRPr lang="nl-BE" dirty="0"/>
                    </a:p>
                  </a:txBody>
                  <a:tcPr marL="89218" marR="8921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691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881951"/>
              </p:ext>
            </p:extLst>
          </p:nvPr>
        </p:nvGraphicFramePr>
        <p:xfrm>
          <a:off x="657225" y="1524000"/>
          <a:ext cx="802957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5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</a:t>
                      </a: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Selectiefunctie voor elementen</a:t>
                      </a:r>
                    </a:p>
                  </a:txBody>
                  <a:tcPr marL="89218" marR="892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:first-</a:t>
                      </a:r>
                      <a:r>
                        <a:rPr lang="nl-BE" dirty="0" err="1"/>
                        <a:t>child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Die het eerste </a:t>
                      </a:r>
                      <a:r>
                        <a:rPr lang="nl-BE" dirty="0" err="1"/>
                        <a:t>subelement</a:t>
                      </a:r>
                      <a:r>
                        <a:rPr lang="nl-BE" dirty="0"/>
                        <a:t> onder een hoofdelement zijn</a:t>
                      </a:r>
                    </a:p>
                  </a:txBody>
                  <a:tcPr marL="89218" marR="892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:last-element</a:t>
                      </a: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Die het laatste </a:t>
                      </a:r>
                      <a:r>
                        <a:rPr lang="nl-BE" dirty="0" err="1"/>
                        <a:t>subelement</a:t>
                      </a:r>
                      <a:r>
                        <a:rPr lang="nl-BE" dirty="0"/>
                        <a:t> onder een hoofdelement zijn</a:t>
                      </a:r>
                    </a:p>
                  </a:txBody>
                  <a:tcPr marL="89218" marR="892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:</a:t>
                      </a:r>
                      <a:r>
                        <a:rPr lang="nl-BE" dirty="0" err="1"/>
                        <a:t>nth-child</a:t>
                      </a:r>
                      <a:r>
                        <a:rPr lang="nl-BE" dirty="0"/>
                        <a:t>()</a:t>
                      </a: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Op  hun positie onder een hoofdelement</a:t>
                      </a:r>
                    </a:p>
                  </a:txBody>
                  <a:tcPr marL="89218" marR="892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:</a:t>
                      </a:r>
                      <a:r>
                        <a:rPr lang="nl-BE" dirty="0" err="1"/>
                        <a:t>only-child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Die het enige </a:t>
                      </a:r>
                      <a:r>
                        <a:rPr lang="nl-BE" dirty="0" err="1"/>
                        <a:t>subelement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onde</a:t>
                      </a:r>
                      <a:r>
                        <a:rPr lang="nl-BE" dirty="0"/>
                        <a:t> een hoofdelement zijn</a:t>
                      </a:r>
                    </a:p>
                  </a:txBody>
                  <a:tcPr marL="89218" marR="892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:</a:t>
                      </a:r>
                      <a:r>
                        <a:rPr lang="nl-BE" dirty="0" err="1"/>
                        <a:t>contains</a:t>
                      </a:r>
                      <a:r>
                        <a:rPr lang="nl-BE" dirty="0"/>
                        <a:t>()</a:t>
                      </a: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Die de opgegeven tekst</a:t>
                      </a:r>
                      <a:r>
                        <a:rPr lang="nl-BE" baseline="0" dirty="0"/>
                        <a:t> bevatten</a:t>
                      </a:r>
                      <a:endParaRPr lang="nl-BE" dirty="0"/>
                    </a:p>
                  </a:txBody>
                  <a:tcPr marL="89218" marR="892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:empty</a:t>
                      </a: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Die geen </a:t>
                      </a:r>
                      <a:r>
                        <a:rPr lang="nl-BE" dirty="0" err="1"/>
                        <a:t>subelementen</a:t>
                      </a:r>
                      <a:r>
                        <a:rPr lang="nl-BE" dirty="0"/>
                        <a:t> en ook geen tekst hebben</a:t>
                      </a:r>
                    </a:p>
                  </a:txBody>
                  <a:tcPr marL="89218" marR="892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:has()</a:t>
                      </a: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Die minstens één overeenkomst in de </a:t>
                      </a:r>
                      <a:r>
                        <a:rPr lang="nl-BE" dirty="0" err="1"/>
                        <a:t>selector</a:t>
                      </a:r>
                      <a:r>
                        <a:rPr lang="nl-BE" dirty="0"/>
                        <a:t> hebben</a:t>
                      </a:r>
                    </a:p>
                  </a:txBody>
                  <a:tcPr marL="89218" marR="892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:</a:t>
                      </a:r>
                      <a:r>
                        <a:rPr lang="nl-BE" dirty="0" err="1"/>
                        <a:t>parent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Die het hoofdelement van een </a:t>
                      </a:r>
                      <a:r>
                        <a:rPr lang="nl-BE" dirty="0" err="1"/>
                        <a:t>subelement</a:t>
                      </a:r>
                      <a:r>
                        <a:rPr lang="nl-BE" dirty="0"/>
                        <a:t> zijn</a:t>
                      </a:r>
                    </a:p>
                  </a:txBody>
                  <a:tcPr marL="89218" marR="892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:</a:t>
                      </a:r>
                      <a:r>
                        <a:rPr lang="nl-BE" dirty="0" err="1"/>
                        <a:t>hidden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Die</a:t>
                      </a:r>
                      <a:r>
                        <a:rPr lang="nl-BE" baseline="0" dirty="0"/>
                        <a:t> onzichtbaar zijn</a:t>
                      </a:r>
                      <a:endParaRPr lang="nl-BE" dirty="0"/>
                    </a:p>
                  </a:txBody>
                  <a:tcPr marL="89218" marR="8921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:</a:t>
                      </a:r>
                      <a:r>
                        <a:rPr lang="nl-BE" dirty="0" err="1"/>
                        <a:t>visible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Die zichtbaar</a:t>
                      </a:r>
                      <a:r>
                        <a:rPr lang="nl-BE" baseline="0" dirty="0"/>
                        <a:t> zijn</a:t>
                      </a:r>
                      <a:endParaRPr lang="nl-BE" dirty="0"/>
                    </a:p>
                  </a:txBody>
                  <a:tcPr marL="89218" marR="8921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023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 : p 65-66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8270"/>
            <a:ext cx="4831642" cy="4991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659" y="1113686"/>
            <a:ext cx="5705341" cy="2751988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84194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Navigeren door het DOM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Omdat je soms net andere elementen nodig hebt : zie tabel p 68 :</a:t>
            </a:r>
          </a:p>
          <a:p>
            <a:r>
              <a:rPr lang="nl-BE" dirty="0" err="1"/>
              <a:t>children</a:t>
            </a:r>
            <a:r>
              <a:rPr lang="nl-BE" dirty="0"/>
              <a:t>(), closest(), find(), next(), nextAll(), nextUntil(), offsetParent(), parent(), parents(), parentsUntil(), prev(), prevAll(), prevUntil(), siblings()</a:t>
            </a:r>
          </a:p>
          <a:p>
            <a:r>
              <a:rPr lang="nl-BE" dirty="0"/>
              <a:t>Zie vb p. 68-70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417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Vb</a:t>
            </a:r>
            <a:r>
              <a:rPr lang="nl-BE" dirty="0"/>
              <a:t> p 68-70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1836"/>
            <a:ext cx="4981977" cy="407616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281" y="315532"/>
            <a:ext cx="5711719" cy="32261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92906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Manipuleren html &amp; css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Met jQuery</a:t>
            </a:r>
          </a:p>
          <a:p>
            <a:r>
              <a:rPr lang="nl-BE"/>
              <a:t>Volgende les ;-)</a:t>
            </a:r>
          </a:p>
        </p:txBody>
      </p:sp>
    </p:spTree>
    <p:extLst>
      <p:ext uri="{BB962C8B-B14F-4D97-AF65-F5344CB8AC3E}">
        <p14:creationId xmlns:p14="http://schemas.microsoft.com/office/powerpoint/2010/main" val="56757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Waarom jQuery? Problemen met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nl-BE" dirty="0">
                <a:solidFill>
                  <a:srgbClr val="FF0000"/>
                </a:solidFill>
              </a:rPr>
              <a:t>≠</a:t>
            </a:r>
            <a:r>
              <a:rPr lang="nl-BE" dirty="0"/>
              <a:t>browsers </a:t>
            </a:r>
            <a:r>
              <a:rPr lang="nl-BE" dirty="0">
                <a:sym typeface="Wingdings" pitchFamily="2" charset="2"/>
              </a:rPr>
              <a:t> </a:t>
            </a:r>
            <a:r>
              <a:rPr lang="nl-BE" dirty="0">
                <a:solidFill>
                  <a:srgbClr val="FF0000"/>
                </a:solidFill>
              </a:rPr>
              <a:t>≠</a:t>
            </a:r>
            <a:r>
              <a:rPr lang="nl-BE" dirty="0"/>
              <a:t> implementaties van javascript</a:t>
            </a:r>
          </a:p>
          <a:p>
            <a:pPr lvl="1"/>
            <a:r>
              <a:rPr lang="nl-BE" dirty="0">
                <a:latin typeface="Courier New" pitchFamily="49" charset="0"/>
                <a:cs typeface="Courier New" pitchFamily="49" charset="0"/>
              </a:rPr>
              <a:t>Vb opvragen achtergrondkleur element</a:t>
            </a:r>
          </a:p>
          <a:p>
            <a:pPr lvl="0"/>
            <a:r>
              <a:rPr lang="nl-BE" dirty="0"/>
              <a:t>jQuery = set functies om de ontwikkelaar veel werk een stuk makkelijker te maken</a:t>
            </a:r>
          </a:p>
          <a:p>
            <a:pPr lvl="0"/>
            <a:r>
              <a:rPr lang="nl-BE" dirty="0">
                <a:hlinkClick r:id="rId2"/>
              </a:rPr>
              <a:t>http://jquery.com</a:t>
            </a:r>
            <a:r>
              <a:rPr lang="nl-BE" dirty="0"/>
              <a:t> </a:t>
            </a:r>
            <a:r>
              <a:rPr lang="nl-BE" dirty="0">
                <a:sym typeface="Wingdings" pitchFamily="2" charset="2"/>
              </a:rPr>
              <a:t> download de laatste versie</a:t>
            </a:r>
          </a:p>
          <a:p>
            <a:pPr lvl="1"/>
            <a:r>
              <a:rPr lang="nl-BE" dirty="0">
                <a:sym typeface="Wingdings" pitchFamily="2" charset="2"/>
              </a:rPr>
              <a:t>Uncompressed  geschikt bij ontwikkeling : als je wil kan je nakijken in de code hoe jQuery geschreven is</a:t>
            </a:r>
          </a:p>
          <a:p>
            <a:pPr lvl="1"/>
            <a:r>
              <a:rPr lang="nl-BE" dirty="0">
                <a:sym typeface="Wingdings" pitchFamily="2" charset="2"/>
              </a:rPr>
              <a:t>Minimized  geschikt voor productie : kleiner bestand  pagina zal sneller openen/verwerkt zijn</a:t>
            </a:r>
            <a:endParaRPr lang="nl-BE" dirty="0"/>
          </a:p>
          <a:p>
            <a:pPr lvl="0"/>
            <a:endParaRPr lang="nl-BE" dirty="0"/>
          </a:p>
          <a:p>
            <a:pPr lvl="0"/>
            <a:endParaRPr dirty="0">
              <a:latin typeface="Courier New" pitchFamily="49" charset="0"/>
              <a:cs typeface="Courier New" pitchFamily="49" charset="0"/>
            </a:endParaRPr>
          </a:p>
          <a:p>
            <a:pPr marL="0" lvl="3" indent="0">
              <a:buNone/>
            </a:pPr>
            <a:endParaRPr dirty="0"/>
          </a:p>
          <a:p>
            <a:pPr marL="0" lvl="2"/>
            <a:endParaRPr dirty="0"/>
          </a:p>
          <a:p>
            <a:pPr marL="0" lvl="2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1.X </a:t>
            </a:r>
            <a:r>
              <a:rPr lang="nl-BE" dirty="0" err="1"/>
              <a:t>vs</a:t>
            </a:r>
            <a:r>
              <a:rPr lang="nl-BE" dirty="0"/>
              <a:t> 3.X </a:t>
            </a:r>
            <a:br>
              <a:rPr lang="nl-BE" dirty="0"/>
            </a:br>
            <a:r>
              <a:rPr lang="nl-BE" dirty="0">
                <a:sym typeface="Wingdings" panose="05000000000000000000" pitchFamily="2" charset="2"/>
              </a:rPr>
              <a:t> 3.X ondersteunt geen IE 6/7/8  meer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> 3.X ondersteunt ook andere omgevingen zoals node.js en browser </a:t>
            </a:r>
            <a:r>
              <a:rPr lang="nl-BE" dirty="0" err="1">
                <a:sym typeface="Wingdings" panose="05000000000000000000" pitchFamily="2" charset="2"/>
              </a:rPr>
              <a:t>plugins</a:t>
            </a:r>
            <a:r>
              <a:rPr lang="nl-BE" dirty="0">
                <a:sym typeface="Wingdings" panose="05000000000000000000" pitchFamily="2" charset="2"/>
              </a:rPr>
              <a:t> voor Chrome en Firefox</a:t>
            </a:r>
          </a:p>
          <a:p>
            <a:r>
              <a:rPr lang="nl-BE" dirty="0">
                <a:sym typeface="Wingdings" panose="05000000000000000000" pitchFamily="2" charset="2"/>
              </a:rPr>
              <a:t>TL;DR oude browsers (&lt;IE9) :  1.12 , anders gebruik je de laatste versie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922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jQuery gebruiken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nl-BE" sz="1600" dirty="0">
                <a:latin typeface="Courier New" pitchFamily="49" charset="0"/>
                <a:cs typeface="Courier New" pitchFamily="49" charset="0"/>
              </a:rPr>
              <a:t>&lt;script src="http://code.jquery.com/jquery-latest.js"&gt;&lt;/script&gt;</a:t>
            </a:r>
          </a:p>
          <a:p>
            <a:r>
              <a:rPr lang="nl-BE" sz="1800" dirty="0"/>
              <a:t>+ : </a:t>
            </a:r>
          </a:p>
          <a:p>
            <a:pPr lvl="1"/>
            <a:r>
              <a:rPr lang="nl-BE" sz="1600" dirty="0"/>
              <a:t>altijd de laatste versie van jQuery</a:t>
            </a:r>
          </a:p>
          <a:p>
            <a:pPr lvl="1"/>
            <a:r>
              <a:rPr lang="nl-BE" sz="1600" dirty="0"/>
              <a:t>Script moet niet op jouw website staan</a:t>
            </a:r>
          </a:p>
          <a:p>
            <a:r>
              <a:rPr lang="nl-BE" sz="1800" dirty="0"/>
              <a:t>- : </a:t>
            </a:r>
          </a:p>
          <a:p>
            <a:pPr lvl="1"/>
            <a:r>
              <a:rPr lang="nl-BE" sz="1600" dirty="0"/>
              <a:t>Altijd de laatste versie </a:t>
            </a:r>
            <a:r>
              <a:rPr lang="nl-BE" sz="1600" dirty="0">
                <a:sym typeface="Wingdings" pitchFamily="2" charset="2"/>
              </a:rPr>
              <a:t> als veranderingen invloed hebben op jouw werk, dan is dat onmiddelijk live te zien</a:t>
            </a:r>
          </a:p>
          <a:p>
            <a:pPr lvl="1"/>
            <a:r>
              <a:rPr lang="nl-BE" sz="1600" dirty="0">
                <a:sym typeface="Wingdings" pitchFamily="2" charset="2"/>
              </a:rPr>
              <a:t>Werkt niet offline : script wordt dan niet gevonden</a:t>
            </a:r>
          </a:p>
          <a:p>
            <a:pPr marL="109728" indent="0">
              <a:buNone/>
            </a:pPr>
            <a:r>
              <a:rPr lang="nl-BE" sz="13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&lt;script src=</a:t>
            </a:r>
            <a:r>
              <a:rPr lang="nl-BE" sz="1300" dirty="0">
                <a:latin typeface="Courier New" pitchFamily="49" charset="0"/>
                <a:cs typeface="Courier New" pitchFamily="49" charset="0"/>
                <a:sym typeface="Wingdings" pitchFamily="2" charset="2"/>
                <a:hlinkClick r:id="rId2"/>
              </a:rPr>
              <a:t>http://ajax.aspnetcdn.com/ajax/jQuery/jQuery-3.1.1.js</a:t>
            </a:r>
            <a:r>
              <a:rPr lang="nl-BE" sz="13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&gt;&lt;/script&gt;</a:t>
            </a:r>
          </a:p>
          <a:p>
            <a:r>
              <a:rPr lang="nl-BE" sz="2000" dirty="0"/>
              <a:t>Script op CDN van Microsoft</a:t>
            </a:r>
          </a:p>
          <a:p>
            <a:pPr marL="109728" indent="0">
              <a:buNone/>
            </a:pPr>
            <a:r>
              <a:rPr lang="nl-BE" sz="13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&lt;script src=</a:t>
            </a:r>
            <a:r>
              <a:rPr lang="nl-BE" sz="1300" dirty="0">
                <a:latin typeface="Courier New" pitchFamily="49" charset="0"/>
                <a:cs typeface="Courier New" pitchFamily="49" charset="0"/>
                <a:sym typeface="Wingdings" pitchFamily="2" charset="2"/>
                <a:hlinkClick r:id="rId3"/>
              </a:rPr>
              <a:t>http://ajax.googleapis.com/ajax/jQuery/libs/jQuery/3.1.1/jquery.min.js</a:t>
            </a:r>
            <a:r>
              <a:rPr lang="nl-BE" sz="13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&gt;&lt;/script&gt;</a:t>
            </a:r>
          </a:p>
          <a:p>
            <a:r>
              <a:rPr lang="nl-BE" sz="2000" dirty="0"/>
              <a:t>Minimized script op CDN van Google</a:t>
            </a:r>
          </a:p>
        </p:txBody>
      </p:sp>
      <p:sp>
        <p:nvSpPr>
          <p:cNvPr id="4" name="Rechthoek 3"/>
          <p:cNvSpPr/>
          <p:nvPr/>
        </p:nvSpPr>
        <p:spPr>
          <a:xfrm>
            <a:off x="5254580" y="3548142"/>
            <a:ext cx="3825025" cy="476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/>
              <a:t>Opgelet : dit komt </a:t>
            </a:r>
            <a:r>
              <a:rPr lang="nl-BE" sz="1000" dirty="0" err="1"/>
              <a:t>bvb</a:t>
            </a:r>
            <a:r>
              <a:rPr lang="nl-BE" sz="1000" dirty="0"/>
              <a:t> voor bij hybride mobiele </a:t>
            </a:r>
            <a:r>
              <a:rPr lang="nl-BE" sz="1000" dirty="0" err="1"/>
              <a:t>apps</a:t>
            </a:r>
            <a:r>
              <a:rPr lang="nl-BE" sz="1000" dirty="0"/>
              <a:t> waar je geen internetverbinding hebt op het moment dat je jouw </a:t>
            </a:r>
            <a:r>
              <a:rPr lang="nl-BE" sz="1000" dirty="0" err="1"/>
              <a:t>app</a:t>
            </a:r>
            <a:r>
              <a:rPr lang="nl-BE" sz="1000" dirty="0"/>
              <a:t> wilt uitvoeren.</a:t>
            </a:r>
          </a:p>
        </p:txBody>
      </p:sp>
    </p:spTree>
    <p:extLst>
      <p:ext uri="{BB962C8B-B14F-4D97-AF65-F5344CB8AC3E}">
        <p14:creationId xmlns:p14="http://schemas.microsoft.com/office/powerpoint/2010/main" val="90530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Scripts testen :</a:t>
            </a:r>
            <a:r>
              <a:rPr lang="nl-BE" dirty="0" err="1"/>
              <a:t>dev</a:t>
            </a:r>
            <a:r>
              <a:rPr lang="nl-BE" dirty="0"/>
              <a:t> tools (F-12)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Zie les 1 :</a:t>
            </a:r>
          </a:p>
          <a:p>
            <a:r>
              <a:rPr lang="nl-BE" dirty="0"/>
              <a:t>Firefox &amp; Chrome : RMK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 err="1">
                <a:sym typeface="Wingdings" panose="05000000000000000000" pitchFamily="2" charset="2"/>
              </a:rPr>
              <a:t>inspect</a:t>
            </a:r>
            <a:r>
              <a:rPr lang="nl-BE" dirty="0">
                <a:sym typeface="Wingdings" panose="05000000000000000000" pitchFamily="2" charset="2"/>
              </a:rPr>
              <a:t> element / F-12</a:t>
            </a:r>
          </a:p>
          <a:p>
            <a:r>
              <a:rPr lang="nl-BE" dirty="0">
                <a:sym typeface="Wingdings" panose="05000000000000000000" pitchFamily="2" charset="2"/>
              </a:rPr>
              <a:t>FF: Debugger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>Chrome: </a:t>
            </a:r>
            <a:r>
              <a:rPr lang="nl-BE" dirty="0"/>
              <a:t> Sources</a:t>
            </a:r>
            <a:endParaRPr lang="nl-BE" dirty="0">
              <a:sym typeface="Wingdings" pitchFamily="2" charset="2"/>
            </a:endParaRPr>
          </a:p>
          <a:p>
            <a:endParaRPr lang="nl-BE" dirty="0">
              <a:sym typeface="Wingdings" pitchFamily="2" charset="2"/>
            </a:endParaRPr>
          </a:p>
          <a:p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115" y="3561394"/>
            <a:ext cx="52387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424" y="1597656"/>
            <a:ext cx="6690576" cy="5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Console</a:t>
            </a:r>
            <a:br>
              <a:rPr lang="nl-BE" dirty="0"/>
            </a:b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Zie les 1 : live opdrachten geven</a:t>
            </a:r>
          </a:p>
          <a:p>
            <a:pPr lvl="1"/>
            <a:r>
              <a:rPr lang="nl-BE" dirty="0"/>
              <a:t>alert("test")</a:t>
            </a:r>
          </a:p>
          <a:p>
            <a:pPr lvl="2"/>
            <a:endParaRPr lang="nl-BE" dirty="0"/>
          </a:p>
          <a:p>
            <a:pPr lvl="2"/>
            <a:endParaRPr lang="nl-BE" dirty="0"/>
          </a:p>
          <a:p>
            <a:pPr lvl="2"/>
            <a:endParaRPr lang="nl-BE" dirty="0"/>
          </a:p>
          <a:p>
            <a:pPr lvl="2"/>
            <a:endParaRPr lang="nl-BE" dirty="0"/>
          </a:p>
          <a:p>
            <a:pPr lvl="2"/>
            <a:endParaRPr lang="nl-BE" dirty="0"/>
          </a:p>
          <a:p>
            <a:pPr lvl="2"/>
            <a:endParaRPr lang="nl-BE" dirty="0"/>
          </a:p>
          <a:p>
            <a:pPr lvl="2"/>
            <a:endParaRPr lang="nl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37" y="1926669"/>
            <a:ext cx="14668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24" y="2753732"/>
            <a:ext cx="46005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40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Console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nl-BE" dirty="0"/>
              <a:t>Resultaten tonen (testen in javascript) </a:t>
            </a:r>
          </a:p>
          <a:p>
            <a:endParaRPr lang="nl-B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380" y="1928812"/>
            <a:ext cx="6277143" cy="16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380" y="3871779"/>
            <a:ext cx="6553895" cy="192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4"/>
          <p:cNvCxnSpPr/>
          <p:nvPr/>
        </p:nvCxnSpPr>
        <p:spPr>
          <a:xfrm>
            <a:off x="2079938" y="3374264"/>
            <a:ext cx="4752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/>
          <p:nvPr/>
        </p:nvCxnSpPr>
        <p:spPr>
          <a:xfrm flipH="1">
            <a:off x="3251916" y="3374264"/>
            <a:ext cx="6439" cy="510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08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jQuery eerste test ...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Oefening 2.3</a:t>
            </a:r>
          </a:p>
          <a:p>
            <a:pPr lvl="1"/>
            <a:r>
              <a:rPr lang="nl-BE" dirty="0"/>
              <a:t>Maak een nieuw html bestand aan (html5)</a:t>
            </a:r>
          </a:p>
          <a:p>
            <a:pPr lvl="1"/>
            <a:r>
              <a:rPr lang="nl-BE" dirty="0"/>
              <a:t>Zorg dat je de div waarin de inhoud moet komen de </a:t>
            </a:r>
            <a:r>
              <a:rPr lang="nl-BE" dirty="0" err="1"/>
              <a:t>id</a:t>
            </a:r>
            <a:r>
              <a:rPr lang="nl-BE" dirty="0"/>
              <a:t> "inhoud" geeft</a:t>
            </a:r>
          </a:p>
          <a:p>
            <a:pPr lvl="1"/>
            <a:r>
              <a:rPr lang="nl-BE" dirty="0"/>
              <a:t>Maak de gepaste stijlen aan (zie p.44 of de volgende slide)</a:t>
            </a:r>
          </a:p>
          <a:p>
            <a:pPr lvl="1"/>
            <a:r>
              <a:rPr lang="nl-BE" dirty="0"/>
              <a:t>Voeg een referentie naar jQuery toe (lokaal/online, maar kies </a:t>
            </a:r>
            <a:r>
              <a:rPr lang="nl-BE" dirty="0">
                <a:solidFill>
                  <a:schemeClr val="accent2"/>
                </a:solidFill>
              </a:rPr>
              <a:t>versie 3.1.1</a:t>
            </a:r>
            <a:r>
              <a:rPr lang="nl-BE" dirty="0"/>
              <a:t>) </a:t>
            </a:r>
            <a:r>
              <a:rPr lang="nl-BE" sz="1800" dirty="0"/>
              <a:t>(zie </a:t>
            </a:r>
            <a:r>
              <a:rPr lang="nl-BE" sz="1800" dirty="0">
                <a:hlinkClick r:id="rId2"/>
              </a:rPr>
              <a:t>http://jquery.com/download/</a:t>
            </a:r>
            <a:r>
              <a:rPr lang="nl-BE" sz="1800" dirty="0"/>
              <a:t>)</a:t>
            </a:r>
          </a:p>
          <a:p>
            <a:pPr lvl="1"/>
            <a:r>
              <a:rPr lang="nl-BE" dirty="0"/>
              <a:t>Voer script in op p.45 (na de referentie naar </a:t>
            </a:r>
            <a:r>
              <a:rPr lang="nl-BE" dirty="0" err="1"/>
              <a:t>jQuery</a:t>
            </a:r>
            <a:r>
              <a:rPr lang="nl-BE" dirty="0"/>
              <a:t>! :  zie volgende slide)</a:t>
            </a:r>
          </a:p>
          <a:p>
            <a:pPr lvl="1"/>
            <a:r>
              <a:rPr lang="nl-BE" dirty="0"/>
              <a:t>Test in browser(s) naar keuze</a:t>
            </a:r>
          </a:p>
        </p:txBody>
      </p:sp>
    </p:spTree>
    <p:extLst>
      <p:ext uri="{BB962C8B-B14F-4D97-AF65-F5344CB8AC3E}">
        <p14:creationId xmlns:p14="http://schemas.microsoft.com/office/powerpoint/2010/main" val="3823216204"/>
      </p:ext>
    </p:extLst>
  </p:cSld>
  <p:clrMapOvr>
    <a:masterClrMapping/>
  </p:clrMapOvr>
</p:sld>
</file>

<file path=ppt/theme/theme1.xml><?xml version="1.0" encoding="utf-8"?>
<a:theme xmlns:a="http://schemas.openxmlformats.org/drawingml/2006/main" name="Odisee">
  <a:themeElements>
    <a:clrScheme name="Aangepast 13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4E8DCC"/>
      </a:hlink>
      <a:folHlink>
        <a:srgbClr val="447E9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disee" id="{AEB4D86C-A4C5-4820-ABD1-11A79AE49391}" vid="{AB0DCB06-50D4-4DE4-A2CC-6BA398E406AE}"/>
    </a:ext>
  </a:extLst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6018</TotalTime>
  <Words>1232</Words>
  <Application>Microsoft Office PowerPoint</Application>
  <PresentationFormat>On-screen Show (4:3)</PresentationFormat>
  <Paragraphs>180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Calibri</vt:lpstr>
      <vt:lpstr>Corbel</vt:lpstr>
      <vt:lpstr>Courier New</vt:lpstr>
      <vt:lpstr>Wingdings</vt:lpstr>
      <vt:lpstr>Wingdings 3</vt:lpstr>
      <vt:lpstr>Odisee</vt:lpstr>
      <vt:lpstr>2_Odisee</vt:lpstr>
      <vt:lpstr>3_Odisee</vt:lpstr>
      <vt:lpstr>7_Odisee</vt:lpstr>
      <vt:lpstr>4_Odisee</vt:lpstr>
      <vt:lpstr>5_Odisee</vt:lpstr>
      <vt:lpstr>6_Odisee</vt:lpstr>
      <vt:lpstr>Mobiel en internet 2</vt:lpstr>
      <vt:lpstr>Starten met jQuery</vt:lpstr>
      <vt:lpstr>Waarom jQuery? Problemen met javascript</vt:lpstr>
      <vt:lpstr>PowerPoint Presentation</vt:lpstr>
      <vt:lpstr>jQuery gebruiken</vt:lpstr>
      <vt:lpstr>Scripts testen :dev tools (F-12)</vt:lpstr>
      <vt:lpstr>Console </vt:lpstr>
      <vt:lpstr>Console</vt:lpstr>
      <vt:lpstr>jQuery eerste test ...</vt:lpstr>
      <vt:lpstr>CSS &amp; script voor oef 2.3</vt:lpstr>
      <vt:lpstr>Wat gebeurde er in oef 2.3?</vt:lpstr>
      <vt:lpstr>PowerPoint Presentation</vt:lpstr>
      <vt:lpstr>Oefening 2.4</vt:lpstr>
      <vt:lpstr>Selecteren en filteren</vt:lpstr>
      <vt:lpstr>Selectors &amp; filters</vt:lpstr>
      <vt:lpstr>selector</vt:lpstr>
      <vt:lpstr>PowerPoint Presentation</vt:lpstr>
      <vt:lpstr>Parent–child selectors</vt:lpstr>
      <vt:lpstr>Decendent selectors</vt:lpstr>
      <vt:lpstr>Meerdere typen elementen selecteren</vt:lpstr>
      <vt:lpstr>Selecteren via attributen</vt:lpstr>
      <vt:lpstr>Filters</vt:lpstr>
      <vt:lpstr>PowerPoint Presentation</vt:lpstr>
      <vt:lpstr>PowerPoint Presentation</vt:lpstr>
      <vt:lpstr>PowerPoint Presentation</vt:lpstr>
      <vt:lpstr>Oefening : p 65-66</vt:lpstr>
      <vt:lpstr>Navigeren door het DOM</vt:lpstr>
      <vt:lpstr>Vb p 68-70</vt:lpstr>
      <vt:lpstr>Manipuleren html &amp;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diego borghgraef</cp:lastModifiedBy>
  <cp:revision>111</cp:revision>
  <dcterms:created xsi:type="dcterms:W3CDTF">2012-04-11T11:10:54Z</dcterms:created>
  <dcterms:modified xsi:type="dcterms:W3CDTF">2017-02-22T10:56:10Z</dcterms:modified>
</cp:coreProperties>
</file>