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F38064-5BAA-4BB9-817E-88EE3DF688DB}" type="datetimeFigureOut">
              <a:rPr lang="pt-BR" smtClean="0"/>
              <a:pPr/>
              <a:t>12/11/2016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DD566F-CD45-424C-B649-8F8D42892B1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1538" y="2428868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Gerenciando Projetos de Software com RUP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57620" y="428625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Lucas Nicacio do Nascimento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4282" y="357166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Instituto Federal de Educação Ciência e Tecnologia do Estado </a:t>
            </a:r>
            <a:r>
              <a:rPr lang="pt-BR" dirty="0" smtClean="0"/>
              <a:t>d</a:t>
            </a:r>
            <a:r>
              <a:rPr lang="pt-BR" dirty="0" smtClean="0"/>
              <a:t>a Bahia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Uma das atividades descritas no RUP, que deve ser realizada na fase de concepção, é a elaboração do Plano de Projeto. Segundo o RUP, o plano de projeto contém todas as informações necessárias para gerenciar efetivamente o projeto de software. “No ambiente moderno de desenvolvimento de software, é crucial ter uma visão compartilhada e dinâmica do projeto disponível para o time. Isto é o plano de projeto.”[2]. 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Integração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plano de projeto de software pode ser desenvolvido através da realização das seguintes atividades: definição dos objetivos do projeto, definição das fases ou </a:t>
            </a:r>
            <a:r>
              <a:rPr lang="pt-BR" dirty="0" err="1" smtClean="0"/>
              <a:t>ciclo-de-vida</a:t>
            </a:r>
            <a:r>
              <a:rPr lang="pt-BR" dirty="0" smtClean="0"/>
              <a:t>, organizar o esforço necessário para cada fase, definir níveis de prioridades entre os riscos do projeto, definir os marcos (</a:t>
            </a:r>
            <a:r>
              <a:rPr lang="pt-BR" dirty="0" err="1" smtClean="0"/>
              <a:t>milestones</a:t>
            </a:r>
            <a:r>
              <a:rPr lang="pt-BR" dirty="0" smtClean="0"/>
              <a:t>) entre as fases , definir as iterações e organizar o cronograma das iterações.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</a:t>
            </a:r>
            <a:r>
              <a:rPr lang="pt-BR" dirty="0" err="1" smtClean="0"/>
              <a:t>milestones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do plano de projeto o RUP também especifica a utilização de um plano de iteração. “...plano de iteração é um plano detalhado para um iteração específica. Ele contém os detalhes omitidos no plano global do projeto: artefatos, atividades, descrições, datas e esforço alocado.”[7].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iteração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esta área de conhecimento o RUP define a disciplina de requisitos (</a:t>
            </a:r>
            <a:r>
              <a:rPr lang="pt-BR" dirty="0" err="1" smtClean="0"/>
              <a:t>requirements</a:t>
            </a:r>
            <a:r>
              <a:rPr lang="pt-BR" dirty="0" smtClean="0"/>
              <a:t> workflow) que tem como função principal desenvolver uma visão do produto final do projeto.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 Gerência de Escopo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Gerência de tempo, o RUP não estabelece atividades específicas, se limitando a citar algumas formas de otimização e organização do tempo para as iterações e fases que compõem o projeto. gerência de tempo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tempo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 visão abrangente dos custos do projeto é também chamada de “ciclo de vida do custo” (</a:t>
            </a:r>
            <a:r>
              <a:rPr lang="pt-BR" dirty="0" err="1" smtClean="0"/>
              <a:t>life-cycle</a:t>
            </a:r>
            <a:r>
              <a:rPr lang="pt-BR" dirty="0" smtClean="0"/>
              <a:t> </a:t>
            </a:r>
            <a:r>
              <a:rPr lang="pt-BR" dirty="0" err="1" smtClean="0"/>
              <a:t>costing</a:t>
            </a:r>
            <a:r>
              <a:rPr lang="pt-BR" dirty="0" smtClean="0"/>
              <a:t>). O RUP não aborda de forma conceitos ou técnicas </a:t>
            </a:r>
            <a:r>
              <a:rPr lang="pt-BR" dirty="0" err="1" smtClean="0"/>
              <a:t>especifcamente</a:t>
            </a:r>
            <a:r>
              <a:rPr lang="pt-BR" dirty="0" smtClean="0"/>
              <a:t> relacionados à gerência de custos de um projeto de software.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Custo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O RUP não estabelece atividades ou papéis específicos relacionados a qualidade, cada membro da equipe que compõem o projeto é responsável pela qualidade. Porém o RUP determina que a verificação da qualidade deve ser um processo contínuo aplicado durante todo o projeto e que deve ser abordado de duas formas: qualidade do produto, relacionado à qualidade do sistema de software final e de todos os seus componentes; e qualidade do processo, relacionado com o grau de aceitação dos processos utilizados e com a qualidade dos artefatos produzidos pelos processos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4.5. Gerência da Qualidade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Segundo o RUP, gerência de risco é uma dos aspectos mais importantes para o sucesso de um projeto de software. Riscos são identificados e “atacados” já nas primeiras fases do projeto. Segundo </a:t>
            </a:r>
            <a:r>
              <a:rPr lang="pt-BR" sz="2400" dirty="0" err="1" smtClean="0"/>
              <a:t>Kroll</a:t>
            </a:r>
            <a:r>
              <a:rPr lang="pt-BR" sz="2400" dirty="0" smtClean="0"/>
              <a:t>, “O gerente de projeto de sucesso é aquele que se faz presente e curioso, conversa com os membros do time, investiga sobre a tecnologia, quer conhecer o porquê, o como e o porquê novamente, tudo para identificar novos e inesperados riscos.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Risco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[1] Project Management </a:t>
            </a:r>
            <a:r>
              <a:rPr lang="pt-BR" sz="2400" dirty="0" err="1" smtClean="0"/>
              <a:t>Insitute</a:t>
            </a:r>
            <a:r>
              <a:rPr lang="pt-BR" sz="2400" dirty="0" smtClean="0"/>
              <a:t> (PMI). A </a:t>
            </a:r>
            <a:r>
              <a:rPr lang="pt-BR" sz="2400" dirty="0" err="1" smtClean="0"/>
              <a:t>Guide</a:t>
            </a:r>
            <a:r>
              <a:rPr lang="pt-BR" sz="2400" dirty="0" smtClean="0"/>
              <a:t> to </a:t>
            </a:r>
            <a:r>
              <a:rPr lang="pt-BR" sz="2400" dirty="0" err="1" smtClean="0"/>
              <a:t>the</a:t>
            </a:r>
            <a:r>
              <a:rPr lang="pt-BR" sz="2400" dirty="0" smtClean="0"/>
              <a:t> Project Management </a:t>
            </a:r>
            <a:r>
              <a:rPr lang="pt-BR" sz="2400" dirty="0" err="1" smtClean="0"/>
              <a:t>Body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Knowledge</a:t>
            </a:r>
            <a:r>
              <a:rPr lang="pt-BR" sz="2400" dirty="0" smtClean="0"/>
              <a:t> (PMBOK </a:t>
            </a:r>
            <a:r>
              <a:rPr lang="pt-BR" sz="2400" dirty="0" err="1" smtClean="0"/>
              <a:t>Guide</a:t>
            </a:r>
            <a:r>
              <a:rPr lang="pt-BR" sz="2400" dirty="0" smtClean="0"/>
              <a:t>). 2000 ed., EUA: </a:t>
            </a:r>
            <a:r>
              <a:rPr lang="pt-BR" sz="2400" dirty="0" err="1" smtClean="0"/>
              <a:t>Published</a:t>
            </a:r>
            <a:r>
              <a:rPr lang="pt-BR" sz="2400" dirty="0" smtClean="0"/>
              <a:t> </a:t>
            </a:r>
            <a:r>
              <a:rPr lang="pt-BR" sz="2400" dirty="0" err="1" smtClean="0"/>
              <a:t>by</a:t>
            </a:r>
            <a:r>
              <a:rPr lang="pt-BR" sz="2400" dirty="0" smtClean="0"/>
              <a:t> Project Management </a:t>
            </a:r>
            <a:r>
              <a:rPr lang="pt-BR" sz="2400" dirty="0" err="1" smtClean="0"/>
              <a:t>Institue</a:t>
            </a:r>
            <a:r>
              <a:rPr lang="pt-BR" sz="2400" dirty="0" smtClean="0"/>
              <a:t> Inc., 2000. 216 p. [2] WEST, David. </a:t>
            </a:r>
            <a:r>
              <a:rPr lang="pt-BR" sz="2400" dirty="0" err="1" smtClean="0"/>
              <a:t>Planning</a:t>
            </a:r>
            <a:r>
              <a:rPr lang="pt-BR" sz="2400" dirty="0" smtClean="0"/>
              <a:t> a Project </a:t>
            </a:r>
            <a:r>
              <a:rPr lang="pt-BR" sz="2400" dirty="0" err="1" smtClean="0"/>
              <a:t>with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Rational</a:t>
            </a:r>
            <a:r>
              <a:rPr lang="pt-BR" sz="2400" dirty="0" smtClean="0"/>
              <a:t> </a:t>
            </a:r>
            <a:r>
              <a:rPr lang="pt-BR" sz="2400" dirty="0" err="1" smtClean="0"/>
              <a:t>Unified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Process</a:t>
            </a:r>
            <a:r>
              <a:rPr lang="pt-BR" sz="2400" dirty="0" smtClean="0"/>
              <a:t>. </a:t>
            </a:r>
            <a:r>
              <a:rPr lang="pt-BR" sz="2400" dirty="0" err="1" smtClean="0"/>
              <a:t>Rational</a:t>
            </a:r>
            <a:r>
              <a:rPr lang="pt-BR" sz="2400" dirty="0" smtClean="0"/>
              <a:t> Software White </a:t>
            </a:r>
            <a:r>
              <a:rPr lang="pt-BR" sz="2400" dirty="0" err="1" smtClean="0"/>
              <a:t>Paper</a:t>
            </a:r>
            <a:r>
              <a:rPr lang="pt-BR" sz="2400" dirty="0" smtClean="0"/>
              <a:t>, 2002.11p. [3] FISHMAN, Charles - Johnson </a:t>
            </a:r>
            <a:r>
              <a:rPr lang="pt-BR" sz="2400" dirty="0" err="1" smtClean="0"/>
              <a:t>Space</a:t>
            </a:r>
            <a:r>
              <a:rPr lang="pt-BR" sz="2400" dirty="0" smtClean="0"/>
              <a:t> Center </a:t>
            </a:r>
            <a:r>
              <a:rPr lang="pt-BR" sz="2400" dirty="0" err="1" smtClean="0"/>
              <a:t>Shuttle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Group</a:t>
            </a:r>
            <a:r>
              <a:rPr lang="pt-BR" sz="2400" dirty="0" smtClean="0"/>
              <a:t>. “</a:t>
            </a:r>
            <a:r>
              <a:rPr lang="pt-BR" sz="2400" dirty="0" err="1" smtClean="0"/>
              <a:t>They</a:t>
            </a:r>
            <a:r>
              <a:rPr lang="pt-BR" sz="2400" dirty="0" smtClean="0"/>
              <a:t> </a:t>
            </a:r>
            <a:r>
              <a:rPr lang="pt-BR" sz="2400" dirty="0" err="1" smtClean="0"/>
              <a:t>Write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Right</a:t>
            </a:r>
            <a:r>
              <a:rPr lang="pt-BR" sz="2400" dirty="0" smtClean="0"/>
              <a:t> </a:t>
            </a:r>
            <a:r>
              <a:rPr lang="pt-BR" sz="2400" dirty="0" err="1" smtClean="0"/>
              <a:t>Stuff</a:t>
            </a:r>
            <a:r>
              <a:rPr lang="pt-BR" sz="2400" dirty="0" smtClean="0"/>
              <a:t>”. </a:t>
            </a:r>
            <a:r>
              <a:rPr lang="pt-BR" sz="2400" dirty="0" err="1" smtClean="0"/>
              <a:t>Fastcompany</a:t>
            </a:r>
            <a:r>
              <a:rPr lang="pt-BR" sz="2400" dirty="0" smtClean="0"/>
              <a:t>, ed. 6, p.95, 1996. [4] ARLOW, Jim; NEUSTADT, </a:t>
            </a:r>
            <a:r>
              <a:rPr lang="pt-BR" sz="2400" dirty="0" err="1" smtClean="0"/>
              <a:t>Ila</a:t>
            </a:r>
            <a:r>
              <a:rPr lang="pt-BR" sz="2400" dirty="0" smtClean="0"/>
              <a:t>. UML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/>
              <a:t>The</a:t>
            </a:r>
            <a:r>
              <a:rPr lang="pt-BR" sz="2400" dirty="0" smtClean="0"/>
              <a:t> </a:t>
            </a:r>
            <a:r>
              <a:rPr lang="pt-BR" sz="2400" dirty="0" err="1" smtClean="0"/>
              <a:t>Unified</a:t>
            </a:r>
            <a:r>
              <a:rPr lang="pt-BR" sz="2400" dirty="0" smtClean="0"/>
              <a:t> </a:t>
            </a:r>
            <a:r>
              <a:rPr lang="pt-BR" sz="2400" dirty="0" err="1" smtClean="0"/>
              <a:t>Process</a:t>
            </a:r>
            <a:r>
              <a:rPr lang="pt-BR" sz="2400" dirty="0" smtClean="0"/>
              <a:t>. Grã Bretanha: Pearson </a:t>
            </a:r>
            <a:r>
              <a:rPr lang="pt-BR" sz="2400" dirty="0" err="1" smtClean="0"/>
              <a:t>Education</a:t>
            </a:r>
            <a:r>
              <a:rPr lang="pt-BR" sz="2400" dirty="0" smtClean="0"/>
              <a:t> </a:t>
            </a:r>
            <a:r>
              <a:rPr lang="pt-BR" sz="2400" dirty="0" err="1" smtClean="0"/>
              <a:t>Limited</a:t>
            </a:r>
            <a:r>
              <a:rPr lang="pt-BR" sz="2400" dirty="0" smtClean="0"/>
              <a:t>, 2002. </a:t>
            </a:r>
            <a:r>
              <a:rPr lang="pt-BR" sz="2400" smtClean="0"/>
              <a:t>395 p</a:t>
            </a:r>
            <a:endParaRPr lang="pt-BR" sz="2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 INTRODUÇÃO Muito se fala em processo de desenvolvimento de software e todos já sabem de seu papel fundamental num projeto de desenvolvimento. Porém apenas a adoção de um bom processo de software não garantirá o sucesso do projeto, acima de tudo se faz necessário planejar e gerenciar todas as atividades envolvidas durante o ciclo de vida do projeto.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Gerenciando Projetos de Software com RUP e PMBOK 1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RUP não cobre todos os aspectos de gerência de projetos de software, como: recursos humanos, custo e orçamento, subcontratação e etc. Porém para os aspectos relacionados ao produto de software, o RUP descreve algumas das atividades e técnicas desempenhadas pelo gerente de projeto</a:t>
            </a:r>
            <a:r>
              <a:rPr lang="pt-BR" dirty="0" smtClean="0"/>
              <a:t>.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RUP – </a:t>
            </a:r>
            <a:r>
              <a:rPr lang="pt-BR" dirty="0" err="1" smtClean="0"/>
              <a:t>Rational</a:t>
            </a:r>
            <a:r>
              <a:rPr lang="pt-BR" dirty="0" smtClean="0"/>
              <a:t> 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. 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:1. Identificar os riscos que ameaçam a qualidade do software final; 2. Analisar e definir prioridades para os riscos, estimando o impacto de cada um deles, caso venham ocorrer.; 3. Elaborar estratégias para evitar os riscos identificados; 4. Elaborar estratégias para diminuir os riscos; 5. Elaborar estratégias de contingência; 6. Revisar os riscos freqüentemente entre as iterações e nas fases subseqüentes. A lista dos riscos identificados servirá como base para a elaboração do plano de projeto e para a organização das iterações do projeto.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O RUP recomenda que os gerentes de projeto adotem os seguintes passos para gerenciar efetivamente os riscos envolvidos no projeto de software:</a:t>
            </a:r>
            <a:endParaRPr lang="pt-BR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Iniciar o novo projeto: Utilizando o documento de visão e o caso de negócio inicial, o gerente de projeto realiza uma estimativa de prazo, custo e retorno para o projeto; 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Segundo o RUP um gerente de projeto de software deve realizar as seguintes atividades </a:t>
            </a:r>
            <a:endParaRPr lang="pt-BR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e evoluir todos os elementos do Plano de Desenvolvimento de Software, que engloba: plano de iterações, plano de gerência de configuração, plano de métricas, plano de gerência de riscos, plano de documentação, plano de teste e etc.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• Iniciar, executar e encerrar o projeto, uma fase ou uma iteração. Planejar com detalhes as atividades e objetivos de cada fase e de cada iteração.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 ao final comparar os resultados obtidos com os resultados que eram esperados e que devem estar no plano de projeto, fase ou iteração.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Monitorar o projeto através de revisões dos resultados, garantindo assim a conformidade com o plano de projeto e a qualidade do produto de software final. 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</TotalTime>
  <Words>1086</Words>
  <Application>Microsoft Office PowerPoint</Application>
  <PresentationFormat>Apresentação na tela (4:3)</PresentationFormat>
  <Paragraphs>40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Concurso</vt:lpstr>
      <vt:lpstr>Gerenciando Projetos de Software com RUP </vt:lpstr>
      <vt:lpstr>Gerenciando Projetos de Software com RUP e PMBOK 1</vt:lpstr>
      <vt:lpstr>RUP – Rational Unified Process.  </vt:lpstr>
      <vt:lpstr>O RUP recomenda que os gerentes de projeto adotem os seguintes passos para gerenciar efetivamente os riscos envolvidos no projeto de software:</vt:lpstr>
      <vt:lpstr>Segundo o RUP um gerente de projeto de software deve realizar as seguintes atividades </vt:lpstr>
      <vt:lpstr>Slide 6</vt:lpstr>
      <vt:lpstr>Slide 7</vt:lpstr>
      <vt:lpstr>Slide 8</vt:lpstr>
      <vt:lpstr>Slide 9</vt:lpstr>
      <vt:lpstr>Gerência de Integração </vt:lpstr>
      <vt:lpstr>(milestones)</vt:lpstr>
      <vt:lpstr>iteração</vt:lpstr>
      <vt:lpstr>. Gerência de Escopo</vt:lpstr>
      <vt:lpstr>Gerência de tempo</vt:lpstr>
      <vt:lpstr>Gerência de Custo</vt:lpstr>
      <vt:lpstr>4.5. Gerência da Qualidade</vt:lpstr>
      <vt:lpstr>Gerência de Risco</vt:lpstr>
      <vt:lpstr>Referências Bibliográficas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Gerenciando Projetos de Software com RUP</dc:title>
  <dc:creator>Luis</dc:creator>
  <cp:lastModifiedBy>Luis</cp:lastModifiedBy>
  <cp:revision>4</cp:revision>
  <dcterms:created xsi:type="dcterms:W3CDTF">2016-11-12T10:44:00Z</dcterms:created>
  <dcterms:modified xsi:type="dcterms:W3CDTF">2016-11-12T11:17:08Z</dcterms:modified>
</cp:coreProperties>
</file>