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70" r:id="rId16"/>
    <p:sldId id="272" r:id="rId17"/>
    <p:sldId id="274" r:id="rId18"/>
    <p:sldId id="275" r:id="rId19"/>
    <p:sldId id="276" r:id="rId20"/>
    <p:sldId id="278" r:id="rId21"/>
    <p:sldId id="277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95" autoAdjust="0"/>
    <p:restoredTop sz="94660"/>
  </p:normalViewPr>
  <p:slideViewPr>
    <p:cSldViewPr>
      <p:cViewPr varScale="1">
        <p:scale>
          <a:sx n="68" d="100"/>
          <a:sy n="68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5F956-3E14-480F-A26F-858C6FEF3710}" type="datetimeFigureOut">
              <a:rPr lang="pt-BR" smtClean="0"/>
              <a:t>15/11/2016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B0EA2-326F-4D86-B320-4DBE1124E79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B0EA2-326F-4D86-B320-4DBE1124E799}" type="slidenum">
              <a:rPr lang="pt-BR" smtClean="0"/>
              <a:t>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15/11/2016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15/11/2016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15/11/2016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15/11/2016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15/11/2016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15/11/2016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15/11/2016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15/11/2016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0118" y="3434756"/>
            <a:ext cx="8229600" cy="113725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MÉTODO ÁGIL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XP</a:t>
            </a:r>
            <a:br>
              <a:rPr lang="pt-BR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(EXTREME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PROGRAMMING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2976" y="1500174"/>
            <a:ext cx="3571900" cy="1143008"/>
          </a:xfrm>
        </p:spPr>
        <p:txBody>
          <a:bodyPr>
            <a:normAutofit/>
          </a:bodyPr>
          <a:lstStyle/>
          <a:p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Aluna: </a:t>
            </a:r>
            <a:r>
              <a:rPr lang="pt-BR" sz="1800" dirty="0" err="1" smtClean="0">
                <a:latin typeface="Times New Roman" pitchFamily="18" charset="0"/>
                <a:cs typeface="Times New Roman" pitchFamily="18" charset="0"/>
              </a:rPr>
              <a:t>Jailda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800" dirty="0" err="1" smtClean="0">
                <a:latin typeface="Times New Roman" pitchFamily="18" charset="0"/>
                <a:cs typeface="Times New Roman" pitchFamily="18" charset="0"/>
              </a:rPr>
              <a:t>Bomfim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 da Cruz</a:t>
            </a:r>
          </a:p>
          <a:p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Professor: </a:t>
            </a:r>
            <a:r>
              <a:rPr lang="pt-BR" sz="1800" dirty="0" err="1" smtClean="0">
                <a:latin typeface="Times New Roman" pitchFamily="18" charset="0"/>
                <a:cs typeface="Times New Roman" pitchFamily="18" charset="0"/>
              </a:rPr>
              <a:t>Diêgo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 Braga</a:t>
            </a:r>
          </a:p>
          <a:p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Disciplina: Gerência de Projetos</a:t>
            </a:r>
            <a:endParaRPr lang="pt-BR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G:\logo ifb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14290"/>
            <a:ext cx="2509428" cy="1042981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14414" y="2071678"/>
            <a:ext cx="7500990" cy="35719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 algn="just">
              <a:spcBef>
                <a:spcPct val="0"/>
              </a:spcBef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	Simplicidade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é um princípio do XP.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Projeto simples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significa dizer que caso o cliente tenha pedido que na primeira versão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apenas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o usuário "teste" possa entrar no sistema com a senha "123" e assim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ter acesso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 todo o sistema, você vai fazer o código exato para que esta funcionalidade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seja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implementada, sem se preocupar com sistemas de autenticação e restrições de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acesso.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lang="pt-BR" sz="24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71538" y="642918"/>
            <a:ext cx="8072462" cy="1357322"/>
          </a:xfrm>
        </p:spPr>
        <p:txBody>
          <a:bodyPr>
            <a:normAutofit/>
          </a:bodyPr>
          <a:lstStyle/>
          <a:p>
            <a:pPr lvl="0"/>
            <a:r>
              <a:rPr lang="pt-BR" sz="4400" dirty="0" err="1" smtClean="0">
                <a:latin typeface="Times New Roman" pitchFamily="18" charset="0"/>
                <a:cs typeface="Times New Roman" pitchFamily="18" charset="0"/>
              </a:rPr>
              <a:t>Projecto</a:t>
            </a:r>
            <a:r>
              <a:rPr lang="pt-BR" sz="4400" dirty="0" smtClean="0">
                <a:latin typeface="Times New Roman" pitchFamily="18" charset="0"/>
                <a:cs typeface="Times New Roman" pitchFamily="18" charset="0"/>
              </a:rPr>
              <a:t> Simples (</a:t>
            </a:r>
            <a:r>
              <a:rPr lang="pt-BR" sz="4400" dirty="0" err="1" smtClean="0"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pt-BR" sz="4400" dirty="0" smtClean="0">
                <a:latin typeface="Times New Roman" pitchFamily="18" charset="0"/>
                <a:cs typeface="Times New Roman" pitchFamily="18" charset="0"/>
              </a:rPr>
              <a:t> Design</a:t>
            </a:r>
            <a:r>
              <a:rPr lang="pt-BR" sz="4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 sz="4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142976" y="4286256"/>
            <a:ext cx="7500990" cy="19288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 algn="just">
              <a:spcBef>
                <a:spcPct val="0"/>
              </a:spcBef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	A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equipe de desenvolvimento é formada pelo cliente e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pela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equipe de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desenvolvimento.</a:t>
            </a:r>
            <a:endParaRPr lang="pt-BR" sz="24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43008" y="500042"/>
            <a:ext cx="8072462" cy="1357322"/>
          </a:xfrm>
        </p:spPr>
        <p:txBody>
          <a:bodyPr>
            <a:normAutofit fontScale="90000"/>
          </a:bodyPr>
          <a:lstStyle/>
          <a:p>
            <a:pPr lvl="0"/>
            <a:r>
              <a:rPr lang="pt-BR" sz="4400" dirty="0" smtClean="0">
                <a:latin typeface="Times New Roman" pitchFamily="18" charset="0"/>
                <a:cs typeface="Times New Roman" pitchFamily="18" charset="0"/>
              </a:rPr>
              <a:t>Testes de Aceitação (</a:t>
            </a:r>
            <a:r>
              <a:rPr lang="pt-BR" sz="4400" dirty="0" err="1" smtClean="0">
                <a:latin typeface="Times New Roman" pitchFamily="18" charset="0"/>
                <a:cs typeface="Times New Roman" pitchFamily="18" charset="0"/>
              </a:rPr>
              <a:t>Customer</a:t>
            </a:r>
            <a:r>
              <a:rPr lang="pt-BR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400" dirty="0" err="1" smtClean="0">
                <a:latin typeface="Times New Roman" pitchFamily="18" charset="0"/>
                <a:cs typeface="Times New Roman" pitchFamily="18" charset="0"/>
              </a:rPr>
              <a:t>Tests</a:t>
            </a:r>
            <a:r>
              <a:rPr lang="pt-BR" sz="4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 sz="4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85752" y="3500438"/>
            <a:ext cx="7429520" cy="135732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pt-BR" sz="4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Time Coeso (</a:t>
            </a:r>
            <a:r>
              <a:rPr lang="pt-BR" sz="44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Whole</a:t>
            </a:r>
            <a:r>
              <a:rPr lang="pt-BR" sz="4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4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Team</a:t>
            </a:r>
            <a:r>
              <a:rPr lang="pt-BR" sz="4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 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14414" y="1428736"/>
            <a:ext cx="7643866" cy="21431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 algn="just">
              <a:spcBef>
                <a:spcPct val="0"/>
              </a:spcBef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	São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testes construídos pelo cliente em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conjunto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com analistas e testadores, para aceitar um determinado requisito do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sistema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285852" y="1000108"/>
            <a:ext cx="5786478" cy="1357322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lvl="0">
              <a:spcBef>
                <a:spcPct val="0"/>
              </a:spcBef>
            </a:pPr>
            <a:r>
              <a:rPr lang="pt-BR" sz="4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Ritmo </a:t>
            </a:r>
            <a:r>
              <a:rPr lang="pt-BR" sz="4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Sustentável (</a:t>
            </a:r>
            <a:r>
              <a:rPr lang="pt-BR" sz="44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SustainablePace</a:t>
            </a:r>
            <a:r>
              <a:rPr lang="pt-BR" sz="4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214414" y="3071810"/>
            <a:ext cx="7500990" cy="192882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 algn="just">
              <a:spcBef>
                <a:spcPct val="0"/>
              </a:spcBef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	Trabalhar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com qualidade, buscando ter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ritmo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de trabalho saudável (40 horas/semana, 8 horas/dia), sem horas extras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142976" y="2714620"/>
            <a:ext cx="7715304" cy="200026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 algn="just">
              <a:spcBef>
                <a:spcPct val="0"/>
              </a:spcBef>
            </a:pPr>
            <a:endParaRPr lang="pt-BR" sz="24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just">
              <a:spcBef>
                <a:spcPct val="0"/>
              </a:spcBef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	Reuniões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em pé para não se perder o foco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nos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assuntos de modo a efetuar reuniões rápidas, apenas abordando tarefas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realizadas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e tarefas a realizar pela equipe. 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357290" y="1000108"/>
            <a:ext cx="6143668" cy="1357322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lvl="0">
              <a:spcBef>
                <a:spcPct val="0"/>
              </a:spcBef>
            </a:pPr>
            <a:r>
              <a:rPr lang="pt-BR" sz="4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Reuniões em pé </a:t>
            </a:r>
            <a:endParaRPr lang="pt-BR" sz="44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lang="pt-BR" sz="4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44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Stand-up</a:t>
            </a:r>
            <a:r>
              <a:rPr lang="pt-BR" sz="4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Meeting):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142976" y="2928934"/>
            <a:ext cx="7500990" cy="200026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 algn="just">
              <a:spcBef>
                <a:spcPct val="0"/>
              </a:spcBef>
            </a:pPr>
            <a:endParaRPr lang="pt-BR" sz="24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O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código fonte não tem dono e ninguém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precisa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ter permissão concedida para poder modificar o mesmo. O objetivo com isto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é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fazer a equipe conhecer todas as partes do sistema. </a:t>
            </a:r>
            <a:endParaRPr lang="pt-BR" sz="24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85852" y="1214422"/>
            <a:ext cx="7215238" cy="107157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just">
              <a:spcBef>
                <a:spcPct val="0"/>
              </a:spcBef>
            </a:pPr>
            <a:r>
              <a:rPr lang="pt-BR" sz="4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Posse Coletiva</a:t>
            </a:r>
          </a:p>
          <a:p>
            <a:pPr lvl="0" algn="just">
              <a:spcBef>
                <a:spcPct val="0"/>
              </a:spcBef>
            </a:pPr>
            <a:r>
              <a:rPr lang="pt-BR" sz="4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44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Collective</a:t>
            </a:r>
            <a:r>
              <a:rPr lang="pt-BR" sz="4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4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Ownership</a:t>
            </a:r>
            <a:r>
              <a:rPr lang="pt-BR" sz="4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 </a:t>
            </a:r>
            <a:endParaRPr lang="pt-BR" sz="44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285852" y="2857496"/>
            <a:ext cx="7500990" cy="200026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just">
              <a:spcBef>
                <a:spcPct val="0"/>
              </a:spcBef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É a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programação em par/dupla num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único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computador. Geralmente a dupla é criada com alguém sendo iniciado na </a:t>
            </a:r>
            <a:r>
              <a:rPr lang="pt-BR" sz="24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liguagem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 a outra pessoa funcionando como um instrutor.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357290" y="928670"/>
            <a:ext cx="7215238" cy="107157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just">
              <a:spcBef>
                <a:spcPct val="0"/>
              </a:spcBef>
            </a:pPr>
            <a:r>
              <a:rPr lang="pt-BR" sz="4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Programação em </a:t>
            </a:r>
            <a:r>
              <a:rPr lang="pt-BR" sz="4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Pares</a:t>
            </a:r>
          </a:p>
          <a:p>
            <a:pPr lvl="0" algn="just">
              <a:spcBef>
                <a:spcPct val="0"/>
              </a:spcBef>
            </a:pPr>
            <a:r>
              <a:rPr lang="pt-BR" sz="4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44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Pair</a:t>
            </a:r>
            <a:r>
              <a:rPr lang="pt-BR" sz="4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pt-BR" sz="4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pt-BR" sz="44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285852" y="3143248"/>
            <a:ext cx="7500990" cy="200026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just">
              <a:spcBef>
                <a:spcPct val="0"/>
              </a:spcBef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equipe de desenvolvimento precisa </a:t>
            </a:r>
            <a:r>
              <a:rPr lang="pt-BR" sz="24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stabelecer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regras para programar e todos devem seguir estas regras. Dessa forma </a:t>
            </a:r>
          </a:p>
          <a:p>
            <a:pPr algn="just">
              <a:spcBef>
                <a:spcPct val="0"/>
              </a:spcBef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parecerá que todo o código fonte foi editado pela mesma pessoa, mesmo quando a </a:t>
            </a:r>
            <a:r>
              <a:rPr lang="pt-BR" sz="24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quipe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possui 10 ou 100 membros. 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357290" y="1071546"/>
            <a:ext cx="5715040" cy="107157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just">
              <a:spcBef>
                <a:spcPct val="0"/>
              </a:spcBef>
            </a:pPr>
            <a:r>
              <a:rPr lang="pt-BR" sz="4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Padrões de Codificação (</a:t>
            </a:r>
            <a:r>
              <a:rPr lang="pt-BR" sz="44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Coding</a:t>
            </a:r>
            <a:r>
              <a:rPr lang="pt-BR" sz="4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Standards</a:t>
            </a:r>
            <a:r>
              <a:rPr lang="pt-BR" sz="4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pt-BR" sz="44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285852" y="2000240"/>
            <a:ext cx="7500990" cy="42862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just">
              <a:spcBef>
                <a:spcPct val="0"/>
              </a:spcBef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Primeiro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crie os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testes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unitários (</a:t>
            </a:r>
            <a:r>
              <a:rPr lang="pt-BR" sz="24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unit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tests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 e depois crie o código para que os testes funcionem. Esta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abordagem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é complexa no início, pois vai contra o processo de desenvolvimento de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muitos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anos. Só que os testes unitários são essenciais para que a qualidade do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projeto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seja mantida. 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85852" y="571480"/>
            <a:ext cx="8643998" cy="200026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just">
              <a:spcBef>
                <a:spcPct val="0"/>
              </a:spcBef>
            </a:pPr>
            <a:r>
              <a:rPr lang="pt-BR" sz="38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Desenvolvimento Orientado a Testes </a:t>
            </a:r>
            <a:endParaRPr lang="pt-BR" sz="38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Bef>
                <a:spcPct val="0"/>
              </a:spcBef>
            </a:pPr>
            <a:r>
              <a:rPr lang="pt-BR" sz="38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38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pt-BR" sz="38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8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Driven</a:t>
            </a:r>
            <a:r>
              <a:rPr lang="pt-BR" sz="38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8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lang="pt-BR" sz="38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):</a:t>
            </a:r>
            <a:endParaRPr lang="pt-BR" sz="38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285852" y="2000240"/>
            <a:ext cx="7643866" cy="42862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just">
              <a:spcBef>
                <a:spcPct val="0"/>
              </a:spcBef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É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um processo que permite a melhoria contínua da </a:t>
            </a:r>
          </a:p>
          <a:p>
            <a:pPr algn="just">
              <a:spcBef>
                <a:spcPct val="0"/>
              </a:spcBef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programação, com o mínimo de introdução de erros e mantendo a compatibilidade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 código já existente. </a:t>
            </a:r>
            <a:r>
              <a:rPr lang="pt-BR" sz="24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Refatorizar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melhora a clareza (leitura) do código,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divide-o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em módulos mais coesos e de maior reaproveitamento, evitando a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duplicação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código-fonte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85852" y="571480"/>
            <a:ext cx="8643998" cy="200026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just">
              <a:spcBef>
                <a:spcPct val="0"/>
              </a:spcBef>
            </a:pPr>
            <a:r>
              <a:rPr lang="pt-BR" sz="44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Refatoração</a:t>
            </a:r>
            <a:r>
              <a:rPr lang="pt-BR" sz="4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44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Refactoring</a:t>
            </a:r>
            <a:r>
              <a:rPr lang="pt-BR" sz="4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pt-BR" sz="44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214414" y="2000240"/>
            <a:ext cx="7643866" cy="42862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just">
              <a:spcBef>
                <a:spcPct val="0"/>
              </a:spcBef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Sempre que realizar uma nova funcionalidade, nunca esperar uma semana para integrar na versão atual do sistema. Isto evita a possibilidade de conflitos e a possibilidade de erros no código fonte. Integrar de forma contínua permite saber o status real da programação.</a:t>
            </a:r>
            <a:endParaRPr lang="pt-BR" sz="24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85852" y="714356"/>
            <a:ext cx="8643998" cy="200026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just">
              <a:spcBef>
                <a:spcPct val="0"/>
              </a:spcBef>
            </a:pPr>
            <a:r>
              <a:rPr lang="pt-BR" sz="4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Integração </a:t>
            </a:r>
            <a:r>
              <a:rPr lang="pt-BR" sz="4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Contínua</a:t>
            </a:r>
          </a:p>
          <a:p>
            <a:pPr lvl="0" algn="just">
              <a:spcBef>
                <a:spcPct val="0"/>
              </a:spcBef>
            </a:pPr>
            <a:r>
              <a:rPr lang="pt-BR" sz="4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44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Continuous</a:t>
            </a:r>
            <a:r>
              <a:rPr lang="pt-BR" sz="4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4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Integration</a:t>
            </a:r>
            <a:r>
              <a:rPr lang="pt-BR" sz="4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pt-BR" sz="44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2976" y="785794"/>
            <a:ext cx="7498080" cy="2571768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 </a:t>
            </a:r>
            <a:r>
              <a:rPr lang="pt-BR" sz="2400" dirty="0" smtClean="0"/>
              <a:t>	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O método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Extreme Programming (XP)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é uma metodologia ágil que visa um rápido desenvolvimento, atendendo as reais necessidades do cliente e que permite modificações à medida que novas necessidades apareçam. </a:t>
            </a:r>
            <a:br>
              <a:rPr lang="pt-BR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286000" y="255183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42976" y="3286124"/>
            <a:ext cx="7498080" cy="2071702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	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 foco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 desenvolvimento ágil que o 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XP traz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é de grande interesse para a indústria, podendo ocasionar inúmeros benefícios ao processo produtivo. Porém, atualmente faltam desenvolvedores capacitados para trabalhar com este método,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gerando uma grande demanda de profissionais com este perfil.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214414" y="1071546"/>
            <a:ext cx="7643866" cy="457203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just">
              <a:spcBef>
                <a:spcPct val="0"/>
              </a:spcBef>
            </a:pP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	Pode-se concluir que o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objetivo principal do XP é levar ao extremo o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conjunto de práticas que são ditas como boas na engenharia de software. Entre elas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pode-se citar o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teste, visto que procurar defeitos é perda de tempo,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deve-se testar constantemente, em vez de perder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tempo com código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sujo, melhorar o código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sempre que uma nova mudança for feita. Portanto, como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pode-se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notar todas as coisas práticas do XP são levadas ao extremo.</a:t>
            </a:r>
            <a:endParaRPr lang="pt-BR" sz="24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214414" y="2000240"/>
            <a:ext cx="7643866" cy="42862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just">
              <a:spcBef>
                <a:spcPct val="0"/>
              </a:spcBef>
            </a:pPr>
            <a:endParaRPr lang="pt-BR" sz="24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85852" y="714356"/>
            <a:ext cx="8643998" cy="200026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just">
              <a:spcBef>
                <a:spcPct val="0"/>
              </a:spcBef>
            </a:pPr>
            <a:r>
              <a:rPr lang="pt-BR" sz="4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Bibliografia</a:t>
            </a:r>
            <a:endParaRPr lang="pt-BR" sz="44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42976" y="2714620"/>
            <a:ext cx="7572428" cy="200026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just">
              <a:spcBef>
                <a:spcPct val="0"/>
              </a:spcBef>
            </a:pPr>
            <a:r>
              <a:rPr lang="pt-BR" sz="20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pt-BR" sz="20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www.devmedia.com.br/praticas-em-xp-extreme-programming/29330 </a:t>
            </a:r>
          </a:p>
          <a:p>
            <a:pPr lvl="0" algn="just">
              <a:spcBef>
                <a:spcPct val="0"/>
              </a:spcBef>
            </a:pPr>
            <a:endParaRPr lang="pt-BR" sz="20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just">
              <a:spcBef>
                <a:spcPct val="0"/>
              </a:spcBef>
            </a:pPr>
            <a:r>
              <a:rPr lang="pt-BR" sz="20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http://intranet.fainam.edu.br/acesso_site/fia/academos/revista3/6.pdf</a:t>
            </a:r>
          </a:p>
          <a:p>
            <a:pPr lvl="0" algn="just">
              <a:spcBef>
                <a:spcPct val="0"/>
              </a:spcBef>
            </a:pPr>
            <a:endParaRPr lang="pt-BR" sz="20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7290" y="714356"/>
            <a:ext cx="7498080" cy="1143000"/>
          </a:xfrm>
        </p:spPr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Aplicabilidade do XP: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14414" y="2428868"/>
            <a:ext cx="7643866" cy="3214710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Criado em 1996, por Kent </a:t>
            </a: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Bech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, no Departamento de Computação da montadora de carros Daimler  </a:t>
            </a: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Crysler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, ele possui muitas diferenças em relação a outros modelos, podendo ser aplicado a projetos de alto risco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e com requisitos dinâmicos;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 XP  é um conjunto bem definido de regras;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Oferece condições para que os desenvolvedores respondam com eficiência a mudanças no projeto.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14414" y="785794"/>
            <a:ext cx="6429420" cy="1357322"/>
          </a:xfrm>
        </p:spPr>
        <p:txBody>
          <a:bodyPr>
            <a:normAutofit/>
          </a:bodyPr>
          <a:lstStyle/>
          <a:p>
            <a:r>
              <a:rPr lang="pt-BR" dirty="0" smtClean="0"/>
              <a:t>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Valores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645920" y="1928802"/>
            <a:ext cx="5997914" cy="364333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Comunicação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Simplicidade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Feedback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Coragem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645920" y="1928802"/>
            <a:ext cx="6212228" cy="407196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FeedBack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rápido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Simplicidade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Mudanças incrementais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Abraçar mudanças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Trabalho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de qualidade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428728" y="785794"/>
            <a:ext cx="6429420" cy="1357322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Princípios Básicos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28728" y="785794"/>
            <a:ext cx="6429420" cy="1357322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Práticas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357290" y="2428868"/>
            <a:ext cx="7286676" cy="228601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	Para aplicar os valores e princípios durante o desenvolvimento de software, o XP propõe uma série de práticas. Há uma confiança muito grande na sinergia entre elas, os pontos fracos de cada uma são superados pelos pontos fortes de outras.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85852" y="1571612"/>
            <a:ext cx="7500990" cy="442915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 algn="just">
              <a:spcBef>
                <a:spcPct val="0"/>
              </a:spcBef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No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início da semana, desenvolvedores e cliente reúnem-se para priorizar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as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funcionalidades. Essa reunião recebe o nome de Jogo do </a:t>
            </a:r>
            <a:r>
              <a:rPr lang="pt-BR" sz="24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Planeamento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.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Como o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escopo é reavaliado semanalmente, o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projeto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é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regido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por um contrato de escopo negociável, que difere significativamente das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formas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tradicionais de contratação de projetos de software. Ao final de cada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semana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, o cliente recebe novas funcionalidades, completamente testadas e prontas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para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serem colocadas em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produção.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500166" y="214290"/>
            <a:ext cx="6429420" cy="1357322"/>
          </a:xfrm>
        </p:spPr>
        <p:txBody>
          <a:bodyPr>
            <a:normAutofit/>
          </a:bodyPr>
          <a:lstStyle/>
          <a:p>
            <a:pPr lvl="0"/>
            <a:r>
              <a:rPr lang="pt-BR" sz="4400" dirty="0" smtClean="0">
                <a:latin typeface="Times New Roman" pitchFamily="18" charset="0"/>
                <a:cs typeface="Times New Roman" pitchFamily="18" charset="0"/>
              </a:rPr>
              <a:t>Jogo de </a:t>
            </a:r>
            <a:r>
              <a:rPr lang="pt-BR" sz="4400" dirty="0" err="1" smtClean="0">
                <a:latin typeface="Times New Roman" pitchFamily="18" charset="0"/>
                <a:cs typeface="Times New Roman" pitchFamily="18" charset="0"/>
              </a:rPr>
              <a:t>Planeamento</a:t>
            </a:r>
            <a:endParaRPr lang="pt-BR" sz="4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357290" y="1928802"/>
            <a:ext cx="7500990" cy="35719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 algn="just">
              <a:spcBef>
                <a:spcPct val="0"/>
              </a:spcBef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	A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liberação de pequenas versões funcionais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do projeto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auxilia muito no processo de aceitação por parte do cliente, que já pode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testar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uma parte do sistema que está comprando. As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versões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chegam a ser ainda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menores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que as produzidas por outras metodologias incrementais, como o RUP. </a:t>
            </a:r>
            <a:endParaRPr lang="pt-BR" sz="24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14414" y="714356"/>
            <a:ext cx="7643834" cy="1357322"/>
          </a:xfrm>
        </p:spPr>
        <p:txBody>
          <a:bodyPr>
            <a:normAutofit fontScale="90000"/>
          </a:bodyPr>
          <a:lstStyle/>
          <a:p>
            <a:pPr lvl="0"/>
            <a:r>
              <a:rPr lang="pt-BR" sz="4400" dirty="0" smtClean="0">
                <a:latin typeface="Times New Roman" pitchFamily="18" charset="0"/>
                <a:cs typeface="Times New Roman" pitchFamily="18" charset="0"/>
              </a:rPr>
              <a:t>Pequenas Versões (Small Releases):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14414" y="1928802"/>
            <a:ext cx="7500990" cy="35719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 algn="just">
              <a:spcBef>
                <a:spcPct val="0"/>
              </a:spcBef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	Procurar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facilitar a comunicação com o cliente, entendendo a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realidade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dele. O conceito de rápido para um cliente de um sistema jurídico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é diferente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para um programador experiente em controlar comunicação em sistemas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de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tempo real, como controle de tráfego aéreo. É preciso traduzir as palavras do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cliente 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para o significado que ele espera dentro do projeto. </a:t>
            </a:r>
            <a:endParaRPr lang="pt-BR" sz="24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428760" y="642918"/>
            <a:ext cx="7143768" cy="1357322"/>
          </a:xfrm>
        </p:spPr>
        <p:txBody>
          <a:bodyPr>
            <a:normAutofit/>
          </a:bodyPr>
          <a:lstStyle/>
          <a:p>
            <a:pPr lvl="0"/>
            <a:r>
              <a:rPr lang="pt-BR" sz="4400" dirty="0" smtClean="0">
                <a:latin typeface="Times New Roman" pitchFamily="18" charset="0"/>
                <a:cs typeface="Times New Roman" pitchFamily="18" charset="0"/>
              </a:rPr>
              <a:t>Metáfora (</a:t>
            </a:r>
            <a:r>
              <a:rPr lang="pt-BR" sz="4400" dirty="0" err="1" smtClean="0">
                <a:latin typeface="Times New Roman" pitchFamily="18" charset="0"/>
                <a:cs typeface="Times New Roman" pitchFamily="18" charset="0"/>
              </a:rPr>
              <a:t>Metaphor</a:t>
            </a:r>
            <a:r>
              <a:rPr lang="pt-BR" sz="4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 sz="4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238</TotalTime>
  <Words>196</Words>
  <PresentationFormat>Apresentação na tela (4:3)</PresentationFormat>
  <Paragraphs>67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Solstício</vt:lpstr>
      <vt:lpstr> MÉTODO ÁGIL XP (EXTREME PROGRAMMING</vt:lpstr>
      <vt:lpstr>  O método Extreme Programming (XP) é uma metodologia ágil que visa um rápido desenvolvimento, atendendo as reais necessidades do cliente e que permite modificações à medida que novas necessidades apareçam.   </vt:lpstr>
      <vt:lpstr>Aplicabilidade do XP:</vt:lpstr>
      <vt:lpstr> Valores</vt:lpstr>
      <vt:lpstr>Princípios Básicos</vt:lpstr>
      <vt:lpstr>Práticas</vt:lpstr>
      <vt:lpstr>Jogo de Planeamento</vt:lpstr>
      <vt:lpstr>Pequenas Versões (Small Releases):</vt:lpstr>
      <vt:lpstr>Metáfora (Metaphor)</vt:lpstr>
      <vt:lpstr>Projecto Simples (Simple Design)</vt:lpstr>
      <vt:lpstr>Testes de Aceitação (Customer Tests)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MÉTODO ÁGIL XP (EXTREME PROGRAMMING</dc:title>
  <dc:creator>User-PC</dc:creator>
  <cp:lastModifiedBy>User-PC</cp:lastModifiedBy>
  <cp:revision>29</cp:revision>
  <dcterms:created xsi:type="dcterms:W3CDTF">2016-11-15T19:30:44Z</dcterms:created>
  <dcterms:modified xsi:type="dcterms:W3CDTF">2016-11-15T23:51:09Z</dcterms:modified>
</cp:coreProperties>
</file>