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6.xml.rels" ContentType="application/vnd.openxmlformats-package.relationships+xml"/>
  <Override PartName="/ppt/notesSlides/notesSlide36.xml" ContentType="application/vnd.openxmlformats-officedocument.presentationml.notesSlide+xml"/>
  <Override PartName="/ppt/media/image12.wmf" ContentType="image/x-wmf"/>
  <Override PartName="/ppt/media/image1.png" ContentType="image/png"/>
  <Override PartName="/ppt/media/image13.wmf" ContentType="image/x-wmf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1.wmf" ContentType="image/x-wmf"/>
  <Override PartName="/ppt/media/image14.png" ContentType="image/png"/>
  <Override PartName="/ppt/media/image15.jpeg" ContentType="image/jpeg"/>
  <Override PartName="/ppt/media/image39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4600" spc="-1" strike="noStrike">
                <a:solidFill>
                  <a:srgbClr val="ffffff"/>
                </a:solidFill>
                <a:latin typeface="Arial"/>
              </a:rPr>
              <a:t>Pulse para desplazar la diapositiva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271C6D3B-7391-4408-B06A-1A418893923F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i="1" lang="pt-PT" sz="2000" spc="-1" strike="noStrike">
                <a:latin typeface="Arial"/>
                <a:ea typeface="Lucida Sans Unicode"/>
              </a:rPr>
              <a:t>c1</a:t>
            </a:r>
            <a:r>
              <a:rPr b="0" lang="pt-PT" sz="2000" spc="-1" strike="noStrike">
                <a:latin typeface="Arial"/>
                <a:ea typeface="Lucida Sans Unicode"/>
              </a:rPr>
              <a:t>, </a:t>
            </a:r>
            <a:r>
              <a:rPr b="0" i="1" lang="pt-PT" sz="2000" spc="-1" strike="noStrike">
                <a:latin typeface="Arial"/>
                <a:ea typeface="Lucida Sans Unicode"/>
              </a:rPr>
              <a:t>c2 </a:t>
            </a:r>
            <a:r>
              <a:rPr b="0" lang="pt-PT" sz="2000" spc="-1" strike="noStrike">
                <a:latin typeface="Arial"/>
                <a:ea typeface="Lucida Sans Unicode"/>
              </a:rPr>
              <a:t>: The balance factors between the effect of  self-knowledge and social knowledge in  moving the particle towards the target. Usually  the value 2 is suggested for both factors in the  literature)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pt-PT" sz="2000" spc="-1" strike="noStrike">
                <a:latin typeface="Arial"/>
                <a:ea typeface="Lucida Sans Unicode"/>
              </a:rPr>
              <a:t>rand </a:t>
            </a:r>
            <a:r>
              <a:rPr b="0" lang="pt-PT" sz="2000" spc="-1" strike="noStrike">
                <a:latin typeface="Arial"/>
                <a:ea typeface="Lucida Sans Unicode"/>
              </a:rPr>
              <a:t>:A random number between 0 and 1, and  different at each iteration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pt-PT" sz="2000" spc="-1" strike="noStrike">
                <a:latin typeface="Arial"/>
                <a:ea typeface="Lucida Sans Unicode"/>
              </a:rPr>
              <a:t>w </a:t>
            </a:r>
            <a:r>
              <a:rPr b="0" lang="pt-PT" sz="2000" spc="-1" strike="noStrike">
                <a:latin typeface="Arial"/>
                <a:ea typeface="Lucida Sans Unicode"/>
              </a:rPr>
              <a:t>: Inertia weight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pt-PT" sz="2000" spc="-1" strike="noStrike">
                <a:latin typeface="Arial"/>
                <a:ea typeface="Lucida Sans Unicode"/>
              </a:rPr>
              <a:t>pbest </a:t>
            </a:r>
            <a:r>
              <a:rPr b="0" lang="pt-PT" sz="2000" spc="-1" strike="noStrike">
                <a:latin typeface="Arial"/>
                <a:ea typeface="Lucida Sans Unicode"/>
              </a:rPr>
              <a:t>: The best position of a particle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pt-PT" sz="2000" spc="-1" strike="noStrike">
                <a:latin typeface="Arial"/>
                <a:ea typeface="Lucida Sans Unicode"/>
              </a:rPr>
              <a:t>gbest</a:t>
            </a:r>
            <a:r>
              <a:rPr b="0" lang="pt-PT" sz="2000" spc="-1" strike="noStrike">
                <a:latin typeface="Arial"/>
                <a:ea typeface="Lucida Sans Unicode"/>
              </a:rPr>
              <a:t> : The best position within the swarm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pt-PT" sz="2000" spc="-1" strike="noStrike">
                <a:latin typeface="Arial"/>
                <a:ea typeface="Lucida Sans Unicode"/>
              </a:rPr>
              <a:t>prtvel </a:t>
            </a:r>
            <a:r>
              <a:rPr b="0" lang="pt-PT" sz="2000" spc="-1" strike="noStrike">
                <a:latin typeface="Arial"/>
                <a:ea typeface="Lucida Sans Unicode"/>
              </a:rPr>
              <a:t>: The velocity of jth particle in ith iteration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pt-PT" sz="2000" spc="-1" strike="noStrike">
                <a:latin typeface="Arial"/>
                <a:ea typeface="Lucida Sans Unicode"/>
              </a:rPr>
              <a:t>prtpos </a:t>
            </a:r>
            <a:r>
              <a:rPr b="0" lang="pt-PT" sz="2000" spc="-1" strike="noStrike">
                <a:latin typeface="Arial"/>
                <a:ea typeface="Lucida Sans Unicode"/>
              </a:rPr>
              <a:t>: The position of jth particle in ith iteration</a:t>
            </a:r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930780CD-0640-44AA-8FAA-A5DAC531CF7F}" type="slidenum">
              <a:rPr b="0" lang="pt-PT" sz="1200" spc="-1" strike="noStrike">
                <a:latin typeface="+mn-lt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38654FD6-0A1E-479A-AA8F-D4D5E1A1D969}" type="slidenum">
              <a:rPr b="0" lang="pt-PT" sz="1200" spc="-1" strike="noStrike">
                <a:latin typeface="+mn-lt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CE06E2D-B2FD-4C00-8D4F-07DF66625739}" type="slidenum">
              <a:rPr b="0" lang="pt-PT" sz="1200" spc="-1" strike="noStrike">
                <a:latin typeface="+mn-lt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75686BF1-8F6B-4E22-A496-B60705E84EF2}" type="slidenum">
              <a:rPr b="0" lang="pt-PT" sz="1200" spc="-1" strike="noStrike">
                <a:latin typeface="+mn-lt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5F3ADCC7-BADE-4C85-B84F-D305FF09591F}" type="slidenum">
              <a:rPr b="0" lang="pt-PT" sz="1200" spc="-1" strike="noStrike">
                <a:latin typeface="+mn-lt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CA2F35D5-0209-4833-9D5B-5B25BE3FA452}" type="slidenum">
              <a:rPr b="0" lang="pt-PT" sz="1200" spc="-1" strike="noStrike">
                <a:latin typeface="+mn-lt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r">
              <a:lnSpc>
                <a:spcPct val="100000"/>
              </a:lnSpc>
            </a:pPr>
            <a:fld id="{D7EDADD0-27BE-40BF-988C-B7A827360C4C}" type="slidenum">
              <a:rPr b="0" lang="pt-PT" sz="1200" spc="-1" strike="noStrike">
                <a:latin typeface="+mn-lt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64400" y="380880"/>
            <a:ext cx="8229240" cy="102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64400" y="380880"/>
            <a:ext cx="8229240" cy="102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Arredondar Rectângulo de Canto Diagonal 6" hidden="1"/>
          <p:cNvSpPr/>
          <p:nvPr/>
        </p:nvSpPr>
        <p:spPr>
          <a:xfrm>
            <a:off x="164520" y="147240"/>
            <a:ext cx="8810640" cy="6564960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cap="rnd" w="11000">
            <a:solidFill>
              <a:srgbClr val="676a55">
                <a:tint val="78000"/>
                <a:satMod val="180000"/>
                <a:alpha val="88000"/>
              </a:srgbClr>
            </a:solidFill>
            <a:round/>
          </a:ln>
          <a:effectLst>
            <a:innerShdw blurRad="114300">
              <a:srgbClr val="000000"/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Arredondar Rectângulo de Canto Diagonal 6"/>
          <p:cNvSpPr/>
          <p:nvPr/>
        </p:nvSpPr>
        <p:spPr>
          <a:xfrm>
            <a:off x="164520" y="146160"/>
            <a:ext cx="8814600" cy="2505240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cap="rnd" w="11000">
            <a:solidFill>
              <a:srgbClr val="676a55">
                <a:tint val="78000"/>
                <a:satMod val="180000"/>
                <a:alpha val="88000"/>
              </a:srgbClr>
            </a:solidFill>
            <a:round/>
          </a:ln>
          <a:effectLst>
            <a:innerShdw blurRad="114300">
              <a:srgbClr val="000000"/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 w="0">
            <a:noFill/>
          </a:ln>
        </p:spPr>
        <p:txBody>
          <a:bodyPr lIns="45720" rIns="2286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PT" sz="4800" spc="-1" strike="noStrike">
                <a:solidFill>
                  <a:srgbClr val="e7eacb"/>
                </a:solidFill>
                <a:latin typeface="Rockwell"/>
              </a:rPr>
              <a:t>Clique para editar o estilo</a:t>
            </a:r>
            <a:endParaRPr b="0" lang="pt-PT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5562720" y="6508800"/>
            <a:ext cx="30016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FCE44FE-69A5-42BF-B5C1-B0974DF3DA04}" type="datetime">
              <a:rPr b="0" lang="pt-PT" sz="1300" spc="-1" strike="noStrike">
                <a:solidFill>
                  <a:srgbClr val="b9bbb1"/>
                </a:solidFill>
                <a:latin typeface="Rockwell"/>
              </a:rPr>
              <a:t>09-04-2022</a:t>
            </a:fld>
            <a:endParaRPr b="0" lang="es-AR" sz="13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8639280" y="6508800"/>
            <a:ext cx="46332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EE8979-F1CC-4615-B9FA-3D5196BE0FA4}" type="slidenum">
              <a:rPr b="0" lang="pt-PT" sz="1600" spc="-1" strike="noStrike">
                <a:solidFill>
                  <a:srgbClr val="d5d6ca"/>
                </a:solidFill>
                <a:latin typeface="Rockwell"/>
              </a:rPr>
              <a:t>&lt;número&gt;</a:t>
            </a:fld>
            <a:endParaRPr b="0" lang="es-AR" sz="16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1600200" y="6508800"/>
            <a:ext cx="390636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ffffff"/>
                </a:solidFill>
                <a:latin typeface="Rockwell"/>
              </a:rPr>
              <a:t>Pulse para editar el formato de texto del esquema</a:t>
            </a:r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300" spc="-1" strike="noStrike">
                <a:solidFill>
                  <a:srgbClr val="ffffff"/>
                </a:solidFill>
                <a:latin typeface="Rockwell"/>
              </a:rPr>
              <a:t>Segundo nivel del esquema</a:t>
            </a:r>
            <a:endParaRPr b="0" lang="pt-PT" sz="2300" spc="-1" strike="noStrike">
              <a:solidFill>
                <a:srgbClr val="ffffff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Rockwell"/>
              </a:rPr>
              <a:t>Tercer nivel del esquema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900" spc="-1" strike="noStrike">
                <a:solidFill>
                  <a:srgbClr val="ffffff"/>
                </a:solidFill>
                <a:latin typeface="Rockwell"/>
              </a:rPr>
              <a:t>Cuarto nivel del esquema</a:t>
            </a:r>
            <a:endParaRPr b="0" lang="pt-PT" sz="1900" spc="-1" strike="noStrike">
              <a:solidFill>
                <a:srgbClr val="ffffff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Rockwell"/>
              </a:rPr>
              <a:t>Quinto nivel del esquema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Rockwell"/>
              </a:rPr>
              <a:t>Sexto nivel del esquema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Rockwell"/>
              </a:rPr>
              <a:t>Séptimo nivel del esquema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edondar Rectângulo de Canto Diagonal 6"/>
          <p:cNvSpPr/>
          <p:nvPr/>
        </p:nvSpPr>
        <p:spPr>
          <a:xfrm>
            <a:off x="164520" y="147240"/>
            <a:ext cx="8810640" cy="6564960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cap="rnd" w="11000">
            <a:solidFill>
              <a:srgbClr val="676a55">
                <a:tint val="78000"/>
                <a:satMod val="180000"/>
                <a:alpha val="88000"/>
              </a:srgbClr>
            </a:solidFill>
            <a:round/>
          </a:ln>
          <a:effectLst>
            <a:innerShdw blurRad="114300">
              <a:srgbClr val="000000"/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Rectângulo 6"/>
          <p:cNvSpPr/>
          <p:nvPr/>
        </p:nvSpPr>
        <p:spPr>
          <a:xfrm>
            <a:off x="588960" y="1424160"/>
            <a:ext cx="8000640" cy="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l" blurRad="12600" dir="5400000" dist="1296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541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Autofit/>
          </a:bodyPr>
          <a:p>
            <a:pPr marL="54000" indent="-5400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7eacb"/>
                </a:solidFill>
                <a:latin typeface="Rockwell"/>
              </a:rPr>
              <a:t>Clique para editar o estilo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pt-PT" sz="3200" spc="-1" strike="noStrike">
                <a:solidFill>
                  <a:srgbClr val="ffffff"/>
                </a:solidFill>
                <a:latin typeface="Rockwell"/>
              </a:rPr>
              <a:t>Clique para editar os estilos</a:t>
            </a:r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pt-PT" sz="2600" spc="-1" strike="noStrike">
                <a:solidFill>
                  <a:srgbClr val="ffffff"/>
                </a:solidFill>
                <a:latin typeface="Rockwell"/>
              </a:rPr>
              <a:t>Segundo nível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lvl="2" marL="822240" indent="-190440">
              <a:lnSpc>
                <a:spcPct val="100000"/>
              </a:lnSpc>
              <a:spcBef>
                <a:spcPts val="400"/>
              </a:spcBef>
              <a:buClr>
                <a:srgbClr val="a8cdd7"/>
              </a:buClr>
              <a:buFont typeface="Wingdings 2" charset="2"/>
              <a:buChar char=""/>
            </a:pPr>
            <a:r>
              <a:rPr b="0" lang="pt-PT" sz="2300" spc="-1" strike="noStrike">
                <a:solidFill>
                  <a:srgbClr val="ffffff"/>
                </a:solidFill>
                <a:latin typeface="Rockwell"/>
              </a:rPr>
              <a:t>Terceiro nível</a:t>
            </a:r>
            <a:endParaRPr b="0" lang="pt-PT" sz="2300" spc="-1" strike="noStrike">
              <a:solidFill>
                <a:srgbClr val="ffffff"/>
              </a:solidFill>
              <a:latin typeface="Rockwell"/>
            </a:endParaRPr>
          </a:p>
          <a:p>
            <a:pPr lvl="3" marL="1004760" indent="-182520">
              <a:lnSpc>
                <a:spcPct val="100000"/>
              </a:lnSpc>
              <a:spcBef>
                <a:spcPts val="400"/>
              </a:spcBef>
              <a:buClr>
                <a:srgbClr val="a8cdd7"/>
              </a:buClr>
              <a:buFont typeface="Wingdings 2" charset="2"/>
              <a:buChar char=""/>
            </a:pPr>
            <a:r>
              <a:rPr b="0" lang="pt-PT" sz="2000" spc="-1" strike="noStrike">
                <a:solidFill>
                  <a:srgbClr val="ffffff"/>
                </a:solidFill>
                <a:latin typeface="Rockwell"/>
              </a:rPr>
              <a:t>Quarto nível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4" marL="1187280" indent="-182520">
              <a:lnSpc>
                <a:spcPct val="100000"/>
              </a:lnSpc>
              <a:spcBef>
                <a:spcPts val="400"/>
              </a:spcBef>
              <a:buClr>
                <a:srgbClr val="a8cdd7"/>
              </a:buClr>
              <a:buFont typeface="Wingdings 2" charset="2"/>
              <a:buChar char=""/>
            </a:pPr>
            <a:r>
              <a:rPr b="0" lang="pt-PT" sz="1900" spc="-1" strike="noStrike">
                <a:solidFill>
                  <a:srgbClr val="ffffff"/>
                </a:solidFill>
                <a:latin typeface="Rockwell"/>
              </a:rPr>
              <a:t>Quinto nível</a:t>
            </a:r>
            <a:endParaRPr b="0" lang="pt-PT" sz="19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5562720" y="6400800"/>
            <a:ext cx="30016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85792BA-1274-42D9-BE88-AC1BA51CDFA5}" type="datetime">
              <a:rPr b="0" lang="pt-PT" sz="1300" spc="-1" strike="noStrike">
                <a:solidFill>
                  <a:srgbClr val="b9bbb1"/>
                </a:solidFill>
                <a:latin typeface="Rockwell"/>
              </a:rPr>
              <a:t>09-04-2022</a:t>
            </a:fld>
            <a:endParaRPr b="0" lang="es-AR" sz="13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1295280" y="6400800"/>
            <a:ext cx="42112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39280" y="6515280"/>
            <a:ext cx="46332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EA3375E-D0F8-4EEE-9521-0E5201BC00ED}" type="slidenum">
              <a:rPr b="0" lang="pt-PT" sz="1600" spc="-1" strike="noStrike">
                <a:solidFill>
                  <a:srgbClr val="dfe0d4"/>
                </a:solidFill>
                <a:latin typeface="Rockwell"/>
              </a:rPr>
              <a:t>&lt;número&gt;</a:t>
            </a:fld>
            <a:endParaRPr b="0" lang="es-AR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7960" y="90864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45720" rIns="228600" tIns="45000" bIns="45000" anchor="b">
            <a:normAutofit fontScale="9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PT" sz="4800" spc="-1" strike="noStrike">
                <a:solidFill>
                  <a:srgbClr val="e6e9cb"/>
                </a:solidFill>
                <a:latin typeface="Rockwell"/>
              </a:rPr>
              <a:t>The Particle Swarm</a:t>
            </a:r>
            <a:br/>
            <a:r>
              <a:rPr b="0" lang="pt-PT" sz="4800" spc="-1" strike="noStrike">
                <a:solidFill>
                  <a:srgbClr val="e6e9cb"/>
                </a:solidFill>
                <a:latin typeface="Rockwell"/>
              </a:rPr>
              <a:t>Optimization Algorithm</a:t>
            </a:r>
            <a:endParaRPr b="0" lang="pt-PT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700280" y="3043080"/>
            <a:ext cx="6400440" cy="326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45720" rIns="246960" anchor="t">
            <a:normAutofit fontScale="81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Rockwell"/>
              </a:rPr>
              <a:t>Decision Support</a:t>
            </a:r>
            <a:endParaRPr b="0" lang="es-A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Rockwell"/>
              </a:rPr>
              <a:t>2010-2011</a:t>
            </a:r>
            <a:endParaRPr b="0" lang="es-A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Rockwell"/>
              </a:rPr>
              <a:t>Andry Pinto</a:t>
            </a:r>
            <a:endParaRPr b="0" lang="es-A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Rockwell"/>
              </a:rPr>
              <a:t>Hugo Alves</a:t>
            </a:r>
            <a:endParaRPr b="0" lang="es-A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Rockwell"/>
              </a:rPr>
              <a:t>Inês Domingues</a:t>
            </a:r>
            <a:endParaRPr b="0" lang="es-A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Rockwell"/>
              </a:rPr>
              <a:t>Luís Rocha</a:t>
            </a:r>
            <a:endParaRPr b="0" lang="es-A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Rockwell"/>
              </a:rPr>
              <a:t>Susana Cruz</a:t>
            </a:r>
            <a:endParaRPr b="0" lang="es-A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</p:txBody>
      </p:sp>
      <p:pic>
        <p:nvPicPr>
          <p:cNvPr id="94" name="Picture 7" descr="brdflck"/>
          <p:cNvPicPr/>
          <p:nvPr/>
        </p:nvPicPr>
        <p:blipFill>
          <a:blip r:embed="rId1"/>
          <a:stretch/>
        </p:blipFill>
        <p:spPr>
          <a:xfrm>
            <a:off x="539640" y="2986200"/>
            <a:ext cx="3560400" cy="3322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</a:t>
            </a:r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 - Neighborhood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56" name="Grupo 3"/>
          <p:cNvGrpSpPr/>
          <p:nvPr/>
        </p:nvGrpSpPr>
        <p:grpSpPr>
          <a:xfrm>
            <a:off x="1193760" y="1596960"/>
            <a:ext cx="6756120" cy="4711680"/>
            <a:chOff x="1193760" y="1596960"/>
            <a:chExt cx="6756120" cy="4711680"/>
          </a:xfrm>
        </p:grpSpPr>
        <p:pic>
          <p:nvPicPr>
            <p:cNvPr id="157" name="Picture 3" descr=""/>
            <p:cNvPicPr/>
            <p:nvPr/>
          </p:nvPicPr>
          <p:blipFill>
            <a:blip r:embed="rId1"/>
            <a:stretch/>
          </p:blipFill>
          <p:spPr>
            <a:xfrm>
              <a:off x="1193760" y="1749600"/>
              <a:ext cx="6756120" cy="4559040"/>
            </a:xfrm>
            <a:prstGeom prst="rect">
              <a:avLst/>
            </a:prstGeom>
            <a:ln w="0">
              <a:noFill/>
            </a:ln>
            <a:effectLst>
              <a:outerShdw algn="tl" blurRad="291960" dir="2700000" dist="139498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58" name="Group 4"/>
            <p:cNvGrpSpPr/>
            <p:nvPr/>
          </p:nvGrpSpPr>
          <p:grpSpPr>
            <a:xfrm>
              <a:off x="1981080" y="1901880"/>
              <a:ext cx="5257800" cy="3809880"/>
              <a:chOff x="1981080" y="1901880"/>
              <a:chExt cx="5257800" cy="3809880"/>
            </a:xfrm>
          </p:grpSpPr>
          <p:sp>
            <p:nvSpPr>
              <p:cNvPr id="159" name="Oval 5"/>
              <p:cNvSpPr/>
              <p:nvPr/>
            </p:nvSpPr>
            <p:spPr>
              <a:xfrm>
                <a:off x="1981080" y="39592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Oval 6"/>
              <p:cNvSpPr/>
              <p:nvPr/>
            </p:nvSpPr>
            <p:spPr>
              <a:xfrm>
                <a:off x="2819520" y="28162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Oval 7"/>
              <p:cNvSpPr/>
              <p:nvPr/>
            </p:nvSpPr>
            <p:spPr>
              <a:xfrm>
                <a:off x="3048120" y="41878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Oval 8"/>
              <p:cNvSpPr/>
              <p:nvPr/>
            </p:nvSpPr>
            <p:spPr>
              <a:xfrm>
                <a:off x="3276720" y="35020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Oval 9"/>
              <p:cNvSpPr/>
              <p:nvPr/>
            </p:nvSpPr>
            <p:spPr>
              <a:xfrm>
                <a:off x="3962520" y="540720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Oval 10"/>
              <p:cNvSpPr/>
              <p:nvPr/>
            </p:nvSpPr>
            <p:spPr>
              <a:xfrm>
                <a:off x="5791320" y="479736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Oval 11"/>
              <p:cNvSpPr/>
              <p:nvPr/>
            </p:nvSpPr>
            <p:spPr>
              <a:xfrm>
                <a:off x="4648320" y="243540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Oval 12"/>
              <p:cNvSpPr/>
              <p:nvPr/>
            </p:nvSpPr>
            <p:spPr>
              <a:xfrm>
                <a:off x="2133720" y="32734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Oval 13"/>
              <p:cNvSpPr/>
              <p:nvPr/>
            </p:nvSpPr>
            <p:spPr>
              <a:xfrm>
                <a:off x="3581280" y="19018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Oval 14"/>
              <p:cNvSpPr/>
              <p:nvPr/>
            </p:nvSpPr>
            <p:spPr>
              <a:xfrm>
                <a:off x="4495680" y="426420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Oval 15"/>
              <p:cNvSpPr/>
              <p:nvPr/>
            </p:nvSpPr>
            <p:spPr>
              <a:xfrm>
                <a:off x="5562720" y="41878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Oval 16"/>
              <p:cNvSpPr/>
              <p:nvPr/>
            </p:nvSpPr>
            <p:spPr>
              <a:xfrm>
                <a:off x="5943600" y="35020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Oval 17"/>
              <p:cNvSpPr/>
              <p:nvPr/>
            </p:nvSpPr>
            <p:spPr>
              <a:xfrm>
                <a:off x="6934320" y="35020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Oval 18"/>
              <p:cNvSpPr/>
              <p:nvPr/>
            </p:nvSpPr>
            <p:spPr>
              <a:xfrm>
                <a:off x="5791320" y="2816280"/>
                <a:ext cx="304560" cy="304560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3" name="Text Box 29"/>
            <p:cNvSpPr/>
            <p:nvPr/>
          </p:nvSpPr>
          <p:spPr>
            <a:xfrm>
              <a:off x="1547640" y="5446080"/>
              <a:ext cx="1124280" cy="4561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fr-FR" sz="2400" spc="-1" strike="noStrike">
                  <a:solidFill>
                    <a:srgbClr val="000000"/>
                  </a:solidFill>
                  <a:latin typeface="Rockwell"/>
                </a:rPr>
                <a:t>global</a:t>
              </a:r>
              <a:endParaRPr b="0" lang="es-AR" sz="2400" spc="-1" strike="noStrike">
                <a:latin typeface="Arial"/>
              </a:endParaRPr>
            </a:p>
          </p:txBody>
        </p:sp>
        <p:sp>
          <p:nvSpPr>
            <p:cNvPr id="174" name="Oval 35"/>
            <p:cNvSpPr/>
            <p:nvPr/>
          </p:nvSpPr>
          <p:spPr>
            <a:xfrm>
              <a:off x="1828800" y="1596960"/>
              <a:ext cx="5714640" cy="4495320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Parameterss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9240" cy="48528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23000"/>
          </a:bodyPr>
          <a:p>
            <a:pPr lvl="1" marL="291960" indent="-291960">
              <a:lnSpc>
                <a:spcPct val="17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9600" spc="-1" strike="noStrike">
                <a:solidFill>
                  <a:srgbClr val="ffffff"/>
                </a:solidFill>
                <a:latin typeface="Rockwell"/>
              </a:rPr>
              <a:t>Algorithm parameters</a:t>
            </a:r>
            <a:endParaRPr b="0" lang="pt-PT" sz="96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7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Wingdings 2" charset="2"/>
              <a:buChar char="•"/>
            </a:pPr>
            <a:r>
              <a:rPr b="1" i="1" lang="en-US" sz="7200" spc="-1" strike="noStrike">
                <a:solidFill>
                  <a:srgbClr val="ffffff"/>
                </a:solidFill>
                <a:latin typeface="Rockwell"/>
              </a:rPr>
              <a:t>A</a:t>
            </a:r>
            <a:r>
              <a:rPr b="0" lang="en-US" sz="7200" spc="-1" strike="noStrike">
                <a:solidFill>
                  <a:srgbClr val="ffffff"/>
                </a:solidFill>
                <a:latin typeface="Rockwell"/>
              </a:rPr>
              <a:t> : Population of agents</a:t>
            </a:r>
            <a:endParaRPr b="0" lang="pt-PT" sz="72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7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Wingdings 2" charset="2"/>
              <a:buChar char="•"/>
            </a:pPr>
            <a:r>
              <a:rPr b="1" i="1" lang="en-US" sz="72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1" i="1" lang="en-US" sz="7200" spc="-1" strike="noStrike" baseline="-25000">
                <a:solidFill>
                  <a:srgbClr val="ffffff"/>
                </a:solidFill>
                <a:latin typeface="Rockwell"/>
              </a:rPr>
              <a:t>i</a:t>
            </a:r>
            <a:r>
              <a:rPr b="0" lang="en-US" sz="7200" spc="-1" strike="noStrike">
                <a:solidFill>
                  <a:srgbClr val="ffffff"/>
                </a:solidFill>
                <a:latin typeface="Rockwell"/>
              </a:rPr>
              <a:t> : Position of agent </a:t>
            </a:r>
            <a:r>
              <a:rPr b="1" i="1" lang="en-US" sz="7200" spc="-1" strike="noStrike">
                <a:solidFill>
                  <a:srgbClr val="ffffff"/>
                </a:solidFill>
                <a:latin typeface="Rockwell"/>
              </a:rPr>
              <a:t>a</a:t>
            </a:r>
            <a:r>
              <a:rPr b="1" i="1" lang="en-US" sz="7200" spc="-1" strike="noStrike" baseline="-25000">
                <a:solidFill>
                  <a:srgbClr val="ffffff"/>
                </a:solidFill>
                <a:latin typeface="Rockwell"/>
              </a:rPr>
              <a:t>i</a:t>
            </a:r>
            <a:r>
              <a:rPr b="0" lang="en-US" sz="7200" spc="-1" strike="noStrike">
                <a:solidFill>
                  <a:srgbClr val="ffffff"/>
                </a:solidFill>
                <a:latin typeface="Rockwell"/>
              </a:rPr>
              <a:t> in the solution space</a:t>
            </a:r>
            <a:endParaRPr b="0" lang="pt-PT" sz="72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7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Wingdings 2" charset="2"/>
              <a:buChar char="•"/>
            </a:pPr>
            <a:r>
              <a:rPr b="1" i="1" lang="en-US" sz="7200" spc="-1" strike="noStrike">
                <a:solidFill>
                  <a:srgbClr val="ffffff"/>
                </a:solidFill>
                <a:latin typeface="Rockwell"/>
              </a:rPr>
              <a:t>f</a:t>
            </a:r>
            <a:r>
              <a:rPr b="0" lang="en-US" sz="7200" spc="-1" strike="noStrike">
                <a:solidFill>
                  <a:srgbClr val="ffffff"/>
                </a:solidFill>
                <a:latin typeface="Rockwell"/>
              </a:rPr>
              <a:t> : Objective function </a:t>
            </a:r>
            <a:endParaRPr b="0" lang="pt-PT" sz="72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7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Wingdings 2" charset="2"/>
              <a:buChar char="•"/>
            </a:pPr>
            <a:r>
              <a:rPr b="1" i="1" lang="en-US" sz="7200" spc="-1" strike="noStrike">
                <a:solidFill>
                  <a:srgbClr val="ffffff"/>
                </a:solidFill>
                <a:latin typeface="Rockwell"/>
              </a:rPr>
              <a:t>v</a:t>
            </a:r>
            <a:r>
              <a:rPr b="1" i="1" lang="en-US" sz="7200" spc="-1" strike="noStrike" baseline="-25000">
                <a:solidFill>
                  <a:srgbClr val="ffffff"/>
                </a:solidFill>
                <a:latin typeface="Rockwell"/>
              </a:rPr>
              <a:t>i</a:t>
            </a:r>
            <a:r>
              <a:rPr b="0" lang="en-US" sz="7200" spc="-1" strike="noStrike">
                <a:solidFill>
                  <a:srgbClr val="ffffff"/>
                </a:solidFill>
                <a:latin typeface="Rockwell"/>
              </a:rPr>
              <a:t> : Velocity of agent’s </a:t>
            </a:r>
            <a:r>
              <a:rPr b="1" i="1" lang="en-US" sz="7200" spc="-1" strike="noStrike">
                <a:solidFill>
                  <a:srgbClr val="ffffff"/>
                </a:solidFill>
                <a:latin typeface="Rockwell"/>
              </a:rPr>
              <a:t>a</a:t>
            </a:r>
            <a:r>
              <a:rPr b="1" i="1" lang="en-US" sz="7200" spc="-1" strike="noStrike" baseline="-25000">
                <a:solidFill>
                  <a:srgbClr val="ffffff"/>
                </a:solidFill>
                <a:latin typeface="Rockwell"/>
              </a:rPr>
              <a:t>i</a:t>
            </a:r>
            <a:r>
              <a:rPr b="0" lang="en-US" sz="7200" spc="-1" strike="noStrike">
                <a:solidFill>
                  <a:srgbClr val="ffffff"/>
                </a:solidFill>
                <a:latin typeface="Rockwell"/>
              </a:rPr>
              <a:t> </a:t>
            </a:r>
            <a:endParaRPr b="0" lang="pt-PT" sz="72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7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Wingdings 2" charset="2"/>
              <a:buChar char="•"/>
            </a:pPr>
            <a:r>
              <a:rPr b="1" i="1" lang="en-US" sz="7200" spc="-1" strike="noStrike">
                <a:solidFill>
                  <a:srgbClr val="ffffff"/>
                </a:solidFill>
                <a:latin typeface="Rockwell"/>
              </a:rPr>
              <a:t>V(a</a:t>
            </a:r>
            <a:r>
              <a:rPr b="1" i="1" lang="en-US" sz="7200" spc="-1" strike="noStrike" baseline="-25000">
                <a:solidFill>
                  <a:srgbClr val="ffffff"/>
                </a:solidFill>
                <a:latin typeface="Rockwell"/>
              </a:rPr>
              <a:t>i</a:t>
            </a:r>
            <a:r>
              <a:rPr b="1" i="1" lang="en-US" sz="7200" spc="-1" strike="noStrike">
                <a:solidFill>
                  <a:srgbClr val="ffffff"/>
                </a:solidFill>
                <a:latin typeface="Rockwell"/>
              </a:rPr>
              <a:t>)</a:t>
            </a:r>
            <a:r>
              <a:rPr b="0" lang="en-US" sz="7200" spc="-1" strike="noStrike">
                <a:solidFill>
                  <a:srgbClr val="ffffff"/>
                </a:solidFill>
                <a:latin typeface="Rockwell"/>
              </a:rPr>
              <a:t> : Neighborhood of agent a</a:t>
            </a:r>
            <a:r>
              <a:rPr b="1" i="1" lang="en-US" sz="7200" spc="-1" strike="noStrike" baseline="-25000">
                <a:solidFill>
                  <a:srgbClr val="ffffff"/>
                </a:solidFill>
                <a:latin typeface="Rockwell"/>
              </a:rPr>
              <a:t>i</a:t>
            </a:r>
            <a:r>
              <a:rPr b="0" lang="en-US" sz="7200" spc="-1" strike="noStrike">
                <a:solidFill>
                  <a:srgbClr val="ffffff"/>
                </a:solidFill>
                <a:latin typeface="Rockwell"/>
              </a:rPr>
              <a:t>  (fixed)</a:t>
            </a:r>
            <a:endParaRPr b="0" lang="pt-PT" sz="7200" spc="-1" strike="noStrike">
              <a:solidFill>
                <a:srgbClr val="ffffff"/>
              </a:solidFill>
              <a:latin typeface="Rockwell"/>
            </a:endParaRPr>
          </a:p>
          <a:p>
            <a:pPr lvl="1" marL="291960" indent="-291960">
              <a:lnSpc>
                <a:spcPct val="17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9600" spc="-1" strike="noStrike">
                <a:solidFill>
                  <a:srgbClr val="ffffff"/>
                </a:solidFill>
                <a:latin typeface="Rockwell"/>
              </a:rPr>
              <a:t>The neighborhood concept in PSO is not the same as the one used in other meta-heuristics search, since in PSO each particle’s neighborhood never changes (is fixed)</a:t>
            </a:r>
            <a:endParaRPr b="0" lang="pt-PT" sz="96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0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Rectangle 3"/>
          <p:cNvSpPr/>
          <p:nvPr/>
        </p:nvSpPr>
        <p:spPr>
          <a:xfrm>
            <a:off x="3564000" y="1557360"/>
            <a:ext cx="5471640" cy="504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2599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Rockwell"/>
              </a:rPr>
              <a:t>[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x*] = PSO()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= Particle_Initialization();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For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i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=1 to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it_max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For each particle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in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do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  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fp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= f(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); 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   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If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fp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is better than f(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pBest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) 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           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pBest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=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;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   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end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end</a:t>
            </a:r>
            <a:br/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gBest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= best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in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;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For each particle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in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do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    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v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=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v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+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c1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*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rand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*(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pBest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–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) +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c2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*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rand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*(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gBest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–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);</a:t>
            </a:r>
            <a:endParaRPr b="0" lang="es-AR" sz="1600" spc="-1" strike="noStrike">
              <a:latin typeface="Arial"/>
            </a:endParaRPr>
          </a:p>
          <a:p>
            <a:pPr>
              <a:lnSpc>
                <a:spcPts val="2599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    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=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+ </a:t>
            </a:r>
            <a:r>
              <a:rPr b="0" i="1" lang="pt-BR" sz="1600" spc="-1" strike="noStrike">
                <a:solidFill>
                  <a:srgbClr val="ffffff"/>
                </a:solidFill>
                <a:latin typeface="Rockwell"/>
              </a:rPr>
              <a:t>v</a:t>
            </a:r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; </a:t>
            </a:r>
            <a:br/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   end</a:t>
            </a:r>
            <a:br/>
            <a:r>
              <a:rPr b="0" lang="pt-BR" sz="1600" spc="-1" strike="noStrike">
                <a:solidFill>
                  <a:srgbClr val="ffffff"/>
                </a:solidFill>
                <a:latin typeface="Rockwell"/>
              </a:rPr>
              <a:t>end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755640" y="1512720"/>
            <a:ext cx="2509200" cy="251964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pic>
        <p:nvPicPr>
          <p:cNvPr id="180" name="Picture 2" descr="D:\Cenas da Su\FEUP\PDEEC\1º Semestre\Decision Support - Apoio à Decisão\6. Populational Metaheuristics\Presentation\IMG_0301.jpg"/>
          <p:cNvPicPr/>
          <p:nvPr/>
        </p:nvPicPr>
        <p:blipFill>
          <a:blip r:embed="rId2"/>
          <a:srcRect l="0" t="18753" r="6056" b="10787"/>
          <a:stretch/>
        </p:blipFill>
        <p:spPr>
          <a:xfrm>
            <a:off x="755640" y="4077000"/>
            <a:ext cx="2520000" cy="251964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0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Rectangle 4"/>
          <p:cNvSpPr/>
          <p:nvPr/>
        </p:nvSpPr>
        <p:spPr>
          <a:xfrm>
            <a:off x="324000" y="1484280"/>
            <a:ext cx="8457840" cy="5097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291960" indent="-291960">
              <a:lnSpc>
                <a:spcPct val="100000"/>
              </a:lnSpc>
              <a:spcAft>
                <a:spcPts val="300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pt-BR" sz="2400" spc="-1" strike="noStrike">
                <a:solidFill>
                  <a:srgbClr val="ffffff"/>
                </a:solidFill>
                <a:latin typeface="Rockwell"/>
              </a:rPr>
              <a:t>Particle update rule</a:t>
            </a:r>
            <a:endParaRPr b="0" lang="es-AR" sz="2400" spc="-1" strike="noStrike">
              <a:latin typeface="Arial"/>
            </a:endParaRPr>
          </a:p>
          <a:p>
            <a:pPr marL="749160" indent="-291960" algn="ctr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=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+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v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</a:t>
            </a:r>
            <a:endParaRPr b="0" lang="es-AR" sz="2000" spc="-1" strike="noStrike">
              <a:latin typeface="Arial"/>
            </a:endParaRPr>
          </a:p>
          <a:p>
            <a:pPr lvl="2" marL="749160" indent="-291960">
              <a:lnSpc>
                <a:spcPct val="100000"/>
              </a:lnSpc>
              <a:spcAft>
                <a:spcPts val="300"/>
              </a:spcAft>
              <a:buClr>
                <a:srgbClr val="72a376"/>
              </a:buClr>
              <a:buSzPct val="70000"/>
              <a:buFont typeface="Wingdings 2" charset="2"/>
              <a:buChar char=""/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Rockwell"/>
              </a:rPr>
              <a:t>with</a:t>
            </a:r>
            <a:endParaRPr b="0" lang="es-AR" sz="2400" spc="-1" strike="noStrike">
              <a:latin typeface="Arial"/>
            </a:endParaRPr>
          </a:p>
          <a:p>
            <a:pPr marL="1206360" indent="-291960" algn="ctr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v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=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v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+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c</a:t>
            </a:r>
            <a:r>
              <a:rPr b="0" i="1" lang="pt-BR" sz="2000" spc="-1" strike="noStrike" baseline="-25000">
                <a:solidFill>
                  <a:srgbClr val="ffffff"/>
                </a:solidFill>
                <a:latin typeface="Rockwell"/>
              </a:rPr>
              <a:t>1 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*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rand 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* (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pBest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–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) +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c</a:t>
            </a:r>
            <a:r>
              <a:rPr b="0" i="1" lang="pt-BR" sz="2000" spc="-1" strike="noStrike" baseline="-25000">
                <a:solidFill>
                  <a:srgbClr val="ffffff"/>
                </a:solidFill>
                <a:latin typeface="Rockwell"/>
              </a:rPr>
              <a:t>2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*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rand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* (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gBest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 – </a:t>
            </a:r>
            <a:r>
              <a:rPr b="0" i="1" lang="pt-BR" sz="20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2000" spc="-1" strike="noStrike">
                <a:solidFill>
                  <a:srgbClr val="ffffff"/>
                </a:solidFill>
                <a:latin typeface="Rockwell"/>
              </a:rPr>
              <a:t>)</a:t>
            </a:r>
            <a:endParaRPr b="0" lang="es-AR" sz="2000" spc="-1" strike="noStrike">
              <a:latin typeface="Arial"/>
            </a:endParaRPr>
          </a:p>
          <a:p>
            <a:pPr lvl="2" marL="749160" indent="-291960">
              <a:lnSpc>
                <a:spcPct val="100000"/>
              </a:lnSpc>
              <a:spcAft>
                <a:spcPts val="300"/>
              </a:spcAft>
              <a:buClr>
                <a:srgbClr val="72a376"/>
              </a:buClr>
              <a:buSzPct val="70000"/>
              <a:buFont typeface="Wingdings 2" charset="2"/>
              <a:buChar char=""/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Rockwell"/>
              </a:rPr>
              <a:t>where</a:t>
            </a:r>
            <a:endParaRPr b="0" lang="es-AR" sz="24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99"/>
              </a:spcAft>
              <a:buClr>
                <a:srgbClr val="b0ccb0"/>
              </a:buClr>
              <a:buSzPct val="90000"/>
              <a:buFont typeface="Wingdings 2" charset="2"/>
              <a:buChar char="•"/>
              <a:tabLst>
                <a:tab algn="l" pos="0"/>
              </a:tabLst>
            </a:pPr>
            <a:r>
              <a:rPr b="0" i="1" lang="pt-BR" sz="1800" spc="-1" strike="noStrike">
                <a:solidFill>
                  <a:srgbClr val="ffffff"/>
                </a:solidFill>
                <a:latin typeface="Rockwell"/>
              </a:rPr>
              <a:t>p</a:t>
            </a:r>
            <a:r>
              <a:rPr b="0" lang="pt-BR" sz="1800" spc="-1" strike="noStrike">
                <a:solidFill>
                  <a:srgbClr val="ffffff"/>
                </a:solidFill>
                <a:latin typeface="Rockwell"/>
              </a:rPr>
              <a:t>: particle’s position</a:t>
            </a:r>
            <a:endParaRPr b="0" lang="es-AR" sz="18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99"/>
              </a:spcAft>
              <a:buClr>
                <a:srgbClr val="b0ccb0"/>
              </a:buClr>
              <a:buSzPct val="90000"/>
              <a:buFont typeface="Wingdings 2" charset="2"/>
              <a:buChar char="•"/>
              <a:tabLst>
                <a:tab algn="l" pos="0"/>
              </a:tabLst>
            </a:pPr>
            <a:r>
              <a:rPr b="0" i="1" lang="pt-BR" sz="1800" spc="-1" strike="noStrike">
                <a:solidFill>
                  <a:srgbClr val="ffffff"/>
                </a:solidFill>
                <a:latin typeface="Rockwell"/>
              </a:rPr>
              <a:t>v</a:t>
            </a:r>
            <a:r>
              <a:rPr b="0" lang="pt-BR" sz="1800" spc="-1" strike="noStrike">
                <a:solidFill>
                  <a:srgbClr val="ffffff"/>
                </a:solidFill>
                <a:latin typeface="Rockwell"/>
              </a:rPr>
              <a:t>: path direction</a:t>
            </a:r>
            <a:endParaRPr b="0" lang="es-AR" sz="18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99"/>
              </a:spcAft>
              <a:buClr>
                <a:srgbClr val="b0ccb0"/>
              </a:buClr>
              <a:buSzPct val="90000"/>
              <a:buFont typeface="Wingdings 2" charset="2"/>
              <a:buChar char="•"/>
              <a:tabLst>
                <a:tab algn="l" pos="0"/>
              </a:tabLst>
            </a:pPr>
            <a:r>
              <a:rPr b="0" i="1" lang="pt-BR" sz="1800" spc="-1" strike="noStrike">
                <a:solidFill>
                  <a:srgbClr val="ffffff"/>
                </a:solidFill>
                <a:latin typeface="Rockwell"/>
              </a:rPr>
              <a:t>c</a:t>
            </a:r>
            <a:r>
              <a:rPr b="0" i="1" lang="pt-BR" sz="1800" spc="-1" strike="noStrike" baseline="-25000">
                <a:solidFill>
                  <a:srgbClr val="ffffff"/>
                </a:solidFill>
                <a:latin typeface="Rockwell"/>
              </a:rPr>
              <a:t>1</a:t>
            </a:r>
            <a:r>
              <a:rPr b="0" lang="pt-BR" sz="1800" spc="-1" strike="noStrike">
                <a:solidFill>
                  <a:srgbClr val="ffffff"/>
                </a:solidFill>
                <a:latin typeface="Rockwell"/>
              </a:rPr>
              <a:t>: weight of local information </a:t>
            </a:r>
            <a:endParaRPr b="0" lang="es-AR" sz="18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99"/>
              </a:spcAft>
              <a:buClr>
                <a:srgbClr val="b0ccb0"/>
              </a:buClr>
              <a:buSzPct val="90000"/>
              <a:buFont typeface="Wingdings 2" charset="2"/>
              <a:buChar char="•"/>
              <a:tabLst>
                <a:tab algn="l" pos="0"/>
              </a:tabLst>
            </a:pPr>
            <a:r>
              <a:rPr b="0" i="1" lang="pt-BR" sz="1800" spc="-1" strike="noStrike">
                <a:solidFill>
                  <a:srgbClr val="ffffff"/>
                </a:solidFill>
                <a:latin typeface="Rockwell"/>
              </a:rPr>
              <a:t>c</a:t>
            </a:r>
            <a:r>
              <a:rPr b="0" i="1" lang="pt-BR" sz="1800" spc="-1" strike="noStrike" baseline="-25000">
                <a:solidFill>
                  <a:srgbClr val="ffffff"/>
                </a:solidFill>
                <a:latin typeface="Rockwell"/>
              </a:rPr>
              <a:t>2</a:t>
            </a:r>
            <a:r>
              <a:rPr b="0" lang="pt-BR" sz="1800" spc="-1" strike="noStrike">
                <a:solidFill>
                  <a:srgbClr val="ffffff"/>
                </a:solidFill>
                <a:latin typeface="Rockwell"/>
              </a:rPr>
              <a:t>: weight of global information</a:t>
            </a:r>
            <a:endParaRPr b="0" lang="es-AR" sz="18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99"/>
              </a:spcAft>
              <a:buClr>
                <a:srgbClr val="b0ccb0"/>
              </a:buClr>
              <a:buSzPct val="90000"/>
              <a:buFont typeface="Wingdings 2" charset="2"/>
              <a:buChar char="•"/>
              <a:tabLst>
                <a:tab algn="l" pos="0"/>
              </a:tabLst>
            </a:pPr>
            <a:r>
              <a:rPr b="0" i="1" lang="pt-BR" sz="1800" spc="-1" strike="noStrike">
                <a:solidFill>
                  <a:srgbClr val="ffffff"/>
                </a:solidFill>
                <a:latin typeface="Rockwell"/>
              </a:rPr>
              <a:t>pBest</a:t>
            </a:r>
            <a:r>
              <a:rPr b="0" lang="pt-BR" sz="1800" spc="-1" strike="noStrike">
                <a:solidFill>
                  <a:srgbClr val="ffffff"/>
                </a:solidFill>
                <a:latin typeface="Rockwell"/>
              </a:rPr>
              <a:t>: best position of the particle</a:t>
            </a:r>
            <a:endParaRPr b="0" lang="es-AR" sz="18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99"/>
              </a:spcAft>
              <a:buClr>
                <a:srgbClr val="b0ccb0"/>
              </a:buClr>
              <a:buSzPct val="90000"/>
              <a:buFont typeface="Wingdings 2" charset="2"/>
              <a:buChar char="•"/>
              <a:tabLst>
                <a:tab algn="l" pos="0"/>
              </a:tabLst>
            </a:pPr>
            <a:r>
              <a:rPr b="0" i="1" lang="pt-BR" sz="1800" spc="-1" strike="noStrike">
                <a:solidFill>
                  <a:srgbClr val="ffffff"/>
                </a:solidFill>
                <a:latin typeface="Rockwell"/>
              </a:rPr>
              <a:t>gBest</a:t>
            </a:r>
            <a:r>
              <a:rPr b="0" lang="pt-BR" sz="1800" spc="-1" strike="noStrike">
                <a:solidFill>
                  <a:srgbClr val="ffffff"/>
                </a:solidFill>
                <a:latin typeface="Rockwell"/>
              </a:rPr>
              <a:t>: best position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of the swarm</a:t>
            </a:r>
            <a:endParaRPr b="0" lang="es-AR" sz="18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99"/>
              </a:spcAft>
              <a:buClr>
                <a:srgbClr val="b0ccb0"/>
              </a:buClr>
              <a:buSzPct val="90000"/>
              <a:buFont typeface="Wingdings 2" charset="2"/>
              <a:buChar char="•"/>
              <a:tabLst>
                <a:tab algn="l" pos="0"/>
              </a:tabLst>
            </a:pPr>
            <a:r>
              <a:rPr b="0" i="1" lang="pt-BR" sz="1800" spc="-1" strike="noStrike">
                <a:solidFill>
                  <a:srgbClr val="ffffff"/>
                </a:solidFill>
                <a:latin typeface="Rockwell"/>
              </a:rPr>
              <a:t>rand</a:t>
            </a:r>
            <a:r>
              <a:rPr b="0" lang="pt-BR" sz="1800" spc="-1" strike="noStrike">
                <a:solidFill>
                  <a:srgbClr val="ffffff"/>
                </a:solidFill>
                <a:latin typeface="Rockwell"/>
              </a:rPr>
              <a:t>: random variable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Parameters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Rectangle 4"/>
          <p:cNvSpPr/>
          <p:nvPr/>
        </p:nvSpPr>
        <p:spPr>
          <a:xfrm>
            <a:off x="506520" y="1711440"/>
            <a:ext cx="8457840" cy="398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Number of particles usually between 10 and 50</a:t>
            </a:r>
            <a:endParaRPr b="0" lang="es-AR" sz="24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C</a:t>
            </a:r>
            <a:r>
              <a:rPr b="0" i="1" lang="en-US" sz="2400" spc="-1" strike="noStrike" baseline="-25000">
                <a:solidFill>
                  <a:srgbClr val="ffffff"/>
                </a:solidFill>
                <a:latin typeface="Rockwell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 is the importance of personal best value</a:t>
            </a:r>
            <a:endParaRPr b="0" lang="es-AR" sz="24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C</a:t>
            </a:r>
            <a:r>
              <a:rPr b="0" i="1" lang="en-US" sz="2400" spc="-1" strike="noStrike" baseline="-25000">
                <a:solidFill>
                  <a:srgbClr val="ffffff"/>
                </a:solidFill>
                <a:latin typeface="Rockwell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 is the importance of neighborhood best value</a:t>
            </a:r>
            <a:endParaRPr b="0" lang="es-AR" sz="24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Usually 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C</a:t>
            </a:r>
            <a:r>
              <a:rPr b="0" i="1" lang="en-US" sz="2400" spc="-1" strike="noStrike" baseline="-25000">
                <a:solidFill>
                  <a:srgbClr val="ffffff"/>
                </a:solidFill>
                <a:latin typeface="Rockwell"/>
              </a:rPr>
              <a:t>1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+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 C</a:t>
            </a:r>
            <a:r>
              <a:rPr b="0" i="1" lang="en-US" sz="2400" spc="-1" strike="noStrike" baseline="-25000">
                <a:solidFill>
                  <a:srgbClr val="ffffff"/>
                </a:solidFill>
                <a:latin typeface="Rockwell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 = 4 (empirically chosen value)</a:t>
            </a:r>
            <a:endParaRPr b="0" lang="es-AR" sz="24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If velocity is too low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→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algorithm too slow</a:t>
            </a:r>
            <a:endParaRPr b="0" lang="es-AR" sz="24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If velocity is too high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→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algorithm too unstable  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0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574640"/>
            <a:ext cx="8229240" cy="4878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514440" indent="-514440">
              <a:lnSpc>
                <a:spcPct val="150000"/>
              </a:lnSpc>
              <a:spcAft>
                <a:spcPts val="1800"/>
              </a:spcAft>
              <a:buClr>
                <a:srgbClr val="72a376"/>
              </a:buClr>
              <a:buSzPct val="70000"/>
              <a:buFont typeface="Rockwell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Create a ‘population’ of agents (particles) uniformly distributed over X 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514440" indent="-514440">
              <a:lnSpc>
                <a:spcPct val="150000"/>
              </a:lnSpc>
              <a:spcAft>
                <a:spcPts val="1800"/>
              </a:spcAft>
              <a:buClr>
                <a:srgbClr val="72a376"/>
              </a:buClr>
              <a:buSzPct val="70000"/>
              <a:buFont typeface="Rockwell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Evaluate each particle’s position according to the objective function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514440" indent="-514440">
              <a:lnSpc>
                <a:spcPct val="150000"/>
              </a:lnSpc>
              <a:spcAft>
                <a:spcPts val="1800"/>
              </a:spcAft>
              <a:buClr>
                <a:srgbClr val="72a376"/>
              </a:buClr>
              <a:buSzPct val="70000"/>
              <a:buFont typeface="Rockwell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If a particle’s current position is better than its previous best position, update it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514440" indent="-514440">
              <a:lnSpc>
                <a:spcPct val="150000"/>
              </a:lnSpc>
              <a:spcAft>
                <a:spcPts val="1800"/>
              </a:spcAft>
              <a:buClr>
                <a:srgbClr val="72a376"/>
              </a:buClr>
              <a:buSzPct val="70000"/>
              <a:buFont typeface="Rockwell"/>
              <a:buAutoNum type="arabicPeriod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Determine the best particle (according to the particle’s previous best positions)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0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95280" y="1717560"/>
            <a:ext cx="8497440" cy="4519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 marL="514440" indent="-514440">
              <a:lnSpc>
                <a:spcPct val="100000"/>
              </a:lnSpc>
              <a:buClr>
                <a:srgbClr val="72a376"/>
              </a:buClr>
              <a:buSzPct val="70000"/>
              <a:buFont typeface="Rockwell"/>
              <a:buAutoNum type="arabicPeriod" startAt="5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Update particles’ velocities: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514440" indent="-514440">
              <a:lnSpc>
                <a:spcPct val="100000"/>
              </a:lnSpc>
              <a:spcBef>
                <a:spcPts val="2401"/>
              </a:spcBef>
              <a:buClr>
                <a:srgbClr val="72a376"/>
              </a:buClr>
              <a:buSzPct val="70000"/>
              <a:buFont typeface="Rockwell"/>
              <a:buAutoNum type="arabicPeriod" startAt="5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Move particles to their new positions: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514440" indent="-514440">
              <a:lnSpc>
                <a:spcPct val="100000"/>
              </a:lnSpc>
              <a:spcBef>
                <a:spcPts val="2401"/>
              </a:spcBef>
              <a:buClr>
                <a:srgbClr val="72a376"/>
              </a:buClr>
              <a:buSzPct val="70000"/>
              <a:buFont typeface="Rockwell"/>
              <a:buAutoNum type="arabicPeriod" startAt="5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Go to step 2 until stopping criteria are satisfied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00000"/>
              </a:lnSpc>
              <a:tabLst>
                <a:tab algn="l" pos="0"/>
              </a:tabLst>
            </a:pP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rcRect l="846" t="5286" r="1908" b="10142"/>
          <a:stretch/>
        </p:blipFill>
        <p:spPr>
          <a:xfrm>
            <a:off x="539640" y="2276640"/>
            <a:ext cx="8280000" cy="115200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190" name="Picture 3" descr=""/>
          <p:cNvPicPr/>
          <p:nvPr/>
        </p:nvPicPr>
        <p:blipFill>
          <a:blip r:embed="rId2"/>
          <a:stretch/>
        </p:blipFill>
        <p:spPr>
          <a:xfrm>
            <a:off x="3086280" y="4437000"/>
            <a:ext cx="2971440" cy="52344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0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Rectangle 4"/>
          <p:cNvSpPr/>
          <p:nvPr/>
        </p:nvSpPr>
        <p:spPr>
          <a:xfrm>
            <a:off x="314280" y="1486080"/>
            <a:ext cx="7354440" cy="10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91960" indent="-29196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Particle’s velocity: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</p:txBody>
      </p:sp>
      <p:sp>
        <p:nvSpPr>
          <p:cNvPr id="193" name="Text Box 2"/>
          <p:cNvSpPr/>
          <p:nvPr/>
        </p:nvSpPr>
        <p:spPr>
          <a:xfrm>
            <a:off x="4067280" y="3519360"/>
            <a:ext cx="4608000" cy="639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72a37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Book Antiqua"/>
              </a:rPr>
              <a:t>Makes the particle move in the same direction and with the same velocity</a:t>
            </a:r>
            <a:endParaRPr b="0" lang="es-AR" sz="1800" spc="-1" strike="noStrike">
              <a:latin typeface="Arial"/>
            </a:endParaRPr>
          </a:p>
        </p:txBody>
      </p:sp>
      <p:grpSp>
        <p:nvGrpSpPr>
          <p:cNvPr id="194" name="Group 5"/>
          <p:cNvGrpSpPr/>
          <p:nvPr/>
        </p:nvGrpSpPr>
        <p:grpSpPr>
          <a:xfrm>
            <a:off x="468360" y="3500280"/>
            <a:ext cx="3246120" cy="2789640"/>
            <a:chOff x="468360" y="3500280"/>
            <a:chExt cx="3246120" cy="2789640"/>
          </a:xfrm>
        </p:grpSpPr>
        <p:sp>
          <p:nvSpPr>
            <p:cNvPr id="195" name="Oval 6"/>
            <p:cNvSpPr/>
            <p:nvPr/>
          </p:nvSpPr>
          <p:spPr>
            <a:xfrm>
              <a:off x="468360" y="4425840"/>
              <a:ext cx="609120" cy="6091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96" name="Line 7"/>
            <p:cNvSpPr/>
            <p:nvPr/>
          </p:nvSpPr>
          <p:spPr>
            <a:xfrm flipV="1">
              <a:off x="1044360" y="3705120"/>
              <a:ext cx="936720" cy="792000"/>
            </a:xfrm>
            <a:prstGeom prst="line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97" name="Text Box 8"/>
            <p:cNvSpPr/>
            <p:nvPr/>
          </p:nvSpPr>
          <p:spPr>
            <a:xfrm>
              <a:off x="2070720" y="3500280"/>
              <a:ext cx="1317960" cy="395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527e56"/>
                  </a:solidFill>
                  <a:latin typeface="Rockwell"/>
                </a:rPr>
                <a:t>1. Inertia</a:t>
              </a:r>
              <a:endParaRPr b="0" lang="es-AR" sz="2000" spc="-1" strike="noStrike">
                <a:latin typeface="Arial"/>
              </a:endParaRPr>
            </a:p>
          </p:txBody>
        </p:sp>
        <p:sp>
          <p:nvSpPr>
            <p:cNvPr id="198" name="Line 9"/>
            <p:cNvSpPr/>
            <p:nvPr/>
          </p:nvSpPr>
          <p:spPr>
            <a:xfrm>
              <a:off x="1116000" y="4784400"/>
              <a:ext cx="863280" cy="46080"/>
            </a:xfrm>
            <a:prstGeom prst="line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99" name="Text Box 10"/>
            <p:cNvSpPr/>
            <p:nvPr/>
          </p:nvSpPr>
          <p:spPr>
            <a:xfrm>
              <a:off x="2087640" y="4538520"/>
              <a:ext cx="1626840" cy="700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527e56"/>
                  </a:solidFill>
                  <a:latin typeface="Rockwell"/>
                </a:rPr>
                <a:t>2. Personal Influence</a:t>
              </a:r>
              <a:endParaRPr b="0" lang="es-AR" sz="2000" spc="-1" strike="noStrike">
                <a:latin typeface="Arial"/>
              </a:endParaRPr>
            </a:p>
          </p:txBody>
        </p:sp>
        <p:sp>
          <p:nvSpPr>
            <p:cNvPr id="200" name="Line 11"/>
            <p:cNvSpPr/>
            <p:nvPr/>
          </p:nvSpPr>
          <p:spPr>
            <a:xfrm>
              <a:off x="1044360" y="5002200"/>
              <a:ext cx="863640" cy="863280"/>
            </a:xfrm>
            <a:prstGeom prst="line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1" name="Text Box 12"/>
            <p:cNvSpPr/>
            <p:nvPr/>
          </p:nvSpPr>
          <p:spPr>
            <a:xfrm>
              <a:off x="2058840" y="5589720"/>
              <a:ext cx="1512360" cy="700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527e56"/>
                  </a:solidFill>
                  <a:latin typeface="Rockwell"/>
                </a:rPr>
                <a:t>3. Social Influence</a:t>
              </a:r>
              <a:endParaRPr b="0" lang="es-AR" sz="2000" spc="-1" strike="noStrike">
                <a:latin typeface="Arial"/>
              </a:endParaRPr>
            </a:p>
          </p:txBody>
        </p:sp>
      </p:grpSp>
      <p:sp>
        <p:nvSpPr>
          <p:cNvPr id="202" name="Text Box 13"/>
          <p:cNvSpPr/>
          <p:nvPr/>
        </p:nvSpPr>
        <p:spPr>
          <a:xfrm>
            <a:off x="4067280" y="4327560"/>
            <a:ext cx="4608000" cy="118764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72a37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Book Antiqua"/>
              </a:rPr>
              <a:t>Improves the individual</a:t>
            </a:r>
            <a:endParaRPr b="0" lang="es-AR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72a37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Book Antiqua"/>
              </a:rPr>
              <a:t>Makes the particle return to a previous position, better than the current</a:t>
            </a:r>
            <a:endParaRPr b="0" lang="es-AR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72a37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Book Antiqua"/>
              </a:rPr>
              <a:t>Conservative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03" name="Text Box 14"/>
          <p:cNvSpPr/>
          <p:nvPr/>
        </p:nvSpPr>
        <p:spPr>
          <a:xfrm>
            <a:off x="4067280" y="5662440"/>
            <a:ext cx="4608000" cy="639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72a37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ffff"/>
                </a:solidFill>
                <a:latin typeface="Book Antiqua"/>
              </a:rPr>
              <a:t>Makes the particle follow the best neighbors direction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1">
            <a:grayscl/>
          </a:blip>
          <a:srcRect l="846" t="5286" r="1908" b="10142"/>
          <a:stretch/>
        </p:blipFill>
        <p:spPr>
          <a:xfrm>
            <a:off x="539640" y="2060640"/>
            <a:ext cx="8280000" cy="115200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0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Rectangle 3"/>
          <p:cNvSpPr/>
          <p:nvPr/>
        </p:nvSpPr>
        <p:spPr>
          <a:xfrm>
            <a:off x="457200" y="1557360"/>
            <a:ext cx="8229240" cy="189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2919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Rockwell"/>
              </a:rPr>
              <a:t>Intensification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: explores the previous solutions, finds the best solution of a given region</a:t>
            </a:r>
            <a:endParaRPr b="0" lang="es-AR" sz="24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Rockwell"/>
              </a:rPr>
              <a:t>Diversification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: searches new solutions, finds the regions with potentially the best solutions</a:t>
            </a:r>
            <a:endParaRPr b="0" lang="es-AR" sz="2400" spc="-1" strike="noStrike">
              <a:latin typeface="Arial"/>
            </a:endParaRPr>
          </a:p>
          <a:p>
            <a:pPr lvl="1" marL="291960" indent="-291960">
              <a:lnSpc>
                <a:spcPct val="150000"/>
              </a:lnSpc>
              <a:spcAft>
                <a:spcPts val="300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In PSO: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rcRect l="980" t="8540" r="1949" b="10302"/>
          <a:stretch/>
        </p:blipFill>
        <p:spPr>
          <a:xfrm>
            <a:off x="971640" y="4941720"/>
            <a:ext cx="7129080" cy="136656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Example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" name="Picture 2" descr="C:\Users\Su\Desktop\img.png"/>
          <p:cNvPicPr/>
          <p:nvPr/>
        </p:nvPicPr>
        <p:blipFill>
          <a:blip r:embed="rId1"/>
          <a:stretch/>
        </p:blipFill>
        <p:spPr>
          <a:xfrm>
            <a:off x="395280" y="1922400"/>
            <a:ext cx="8150040" cy="4601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Autofit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Summary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46280"/>
            <a:ext cx="8229240" cy="5022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Rockwell"/>
              </a:rPr>
              <a:t>Introduction to Particle Swarm Optimization (PSO)</a:t>
            </a:r>
            <a:endParaRPr b="0" lang="pt-PT" sz="3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Origins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Concept 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PSO Algorithm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000" spc="-1" strike="noStrike">
                <a:solidFill>
                  <a:srgbClr val="ffffff"/>
                </a:solidFill>
                <a:latin typeface="Rockwell"/>
              </a:rPr>
              <a:t>PSO for the Bin Packing Problem (BPP)</a:t>
            </a:r>
            <a:endParaRPr b="0" lang="pt-PT" sz="3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Problem Formulation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Algorithm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Simulation Results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Example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1" name="Picture 2" descr="C:\Users\Su\Desktop\Imagem2.png"/>
          <p:cNvPicPr/>
          <p:nvPr/>
        </p:nvPicPr>
        <p:blipFill>
          <a:blip r:embed="rId1"/>
          <a:stretch/>
        </p:blipFill>
        <p:spPr>
          <a:xfrm>
            <a:off x="468360" y="1916280"/>
            <a:ext cx="8106840" cy="459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Example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3" name="Picture 2" descr="C:\Users\Su\Desktop\Imagem3.png"/>
          <p:cNvPicPr/>
          <p:nvPr/>
        </p:nvPicPr>
        <p:blipFill>
          <a:blip r:embed="rId1"/>
          <a:stretch/>
        </p:blipFill>
        <p:spPr>
          <a:xfrm>
            <a:off x="1027080" y="1928880"/>
            <a:ext cx="7546680" cy="459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Example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5" name="Picture 3" descr="C:\Users\Su\Desktop\Imagem4.png"/>
          <p:cNvPicPr/>
          <p:nvPr/>
        </p:nvPicPr>
        <p:blipFill>
          <a:blip r:embed="rId1"/>
          <a:stretch/>
        </p:blipFill>
        <p:spPr>
          <a:xfrm>
            <a:off x="1023840" y="1927080"/>
            <a:ext cx="7546680" cy="459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Example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7" name="Picture 2" descr="C:\Users\Su\Desktop\Imagem5.png"/>
          <p:cNvPicPr/>
          <p:nvPr/>
        </p:nvPicPr>
        <p:blipFill>
          <a:blip r:embed="rId1"/>
          <a:stretch/>
        </p:blipFill>
        <p:spPr>
          <a:xfrm>
            <a:off x="1023840" y="1927080"/>
            <a:ext cx="7546680" cy="459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Example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9" name="Picture 2" descr="C:\Users\Su\Desktop\Imagem6.png"/>
          <p:cNvPicPr/>
          <p:nvPr/>
        </p:nvPicPr>
        <p:blipFill>
          <a:blip r:embed="rId1"/>
          <a:stretch/>
        </p:blipFill>
        <p:spPr>
          <a:xfrm>
            <a:off x="1030320" y="1928880"/>
            <a:ext cx="7546680" cy="459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Example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1" name="Picture 2" descr="C:\Users\Su\Desktop\Imagem7.png"/>
          <p:cNvPicPr/>
          <p:nvPr/>
        </p:nvPicPr>
        <p:blipFill>
          <a:blip r:embed="rId1"/>
          <a:stretch/>
        </p:blipFill>
        <p:spPr>
          <a:xfrm>
            <a:off x="1023840" y="1928880"/>
            <a:ext cx="7546680" cy="459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Example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3" name="Picture 2" descr="C:\Users\Su\Desktop\Imagem8.png"/>
          <p:cNvPicPr/>
          <p:nvPr/>
        </p:nvPicPr>
        <p:blipFill>
          <a:blip r:embed="rId1"/>
          <a:stretch/>
        </p:blipFill>
        <p:spPr>
          <a:xfrm>
            <a:off x="1030320" y="1940040"/>
            <a:ext cx="7546680" cy="459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Characteristics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79280" y="1628640"/>
            <a:ext cx="8784720" cy="4968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99000"/>
          </a:bodyPr>
          <a:p>
            <a:pPr marL="291960" indent="-291960">
              <a:lnSpc>
                <a:spcPct val="90000"/>
              </a:lnSpc>
              <a:spcBef>
                <a:spcPts val="1199"/>
              </a:spcBef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2400" spc="-1" strike="noStrike">
                <a:solidFill>
                  <a:srgbClr val="ffffff"/>
                </a:solidFill>
                <a:latin typeface="Rockwell"/>
              </a:rPr>
              <a:t>Advantages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9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Insensitive to scaling of design variables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9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Simple implementation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9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Easily parallelized for concurrent processing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9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Derivative free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9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Very few algorithm parameters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9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Very efficient global search algorithm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marL="639720" indent="-228600">
              <a:lnSpc>
                <a:spcPct val="90000"/>
              </a:lnSpc>
              <a:tabLst>
                <a:tab algn="l" pos="0"/>
              </a:tabLst>
            </a:pP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90000"/>
              </a:lnSpc>
              <a:spcBef>
                <a:spcPts val="601"/>
              </a:spcBef>
              <a:buClr>
                <a:srgbClr val="72a376"/>
              </a:buClr>
              <a:buSzPct val="70000"/>
              <a:buFont typeface="Wingdings 2" charset="2"/>
              <a:buChar char=""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Rockwell"/>
              </a:rPr>
              <a:t>Disadvantages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9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Tendency to a fast and premature convergence in mid optimum points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9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Slow convergence in refined search stage (weak local search ability)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55640" y="253440"/>
            <a:ext cx="793080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Different Approaches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484280"/>
            <a:ext cx="8229240" cy="475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2600" spc="-1" strike="noStrike">
                <a:solidFill>
                  <a:srgbClr val="ffffff"/>
                </a:solidFill>
                <a:latin typeface="Rockwell"/>
              </a:rPr>
              <a:t>Several approaches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2-D Otsu PSO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Active Target PSO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Adaptive PSO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Adaptive Mutation PSO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Adaptive PSO Guided by Acceleration Information 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Attractive Repulsive Particle Swarm Optimization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Binary PSO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Cooperative Multiple PSO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Dynamic and Adjustable PSO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Extended Particle Swarms 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ffffff"/>
                </a:solidFill>
                <a:latin typeface="Rockwell"/>
              </a:rPr>
              <a:t>…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28" name="Marcador de Posição de Conteúdo 2"/>
          <p:cNvSpPr/>
          <p:nvPr/>
        </p:nvSpPr>
        <p:spPr>
          <a:xfrm>
            <a:off x="262080" y="6237360"/>
            <a:ext cx="8413560" cy="439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Rockwell"/>
              </a:rPr>
              <a:t>Davoud Sedighizadeh and Ellips Masehian, “Particle Swarm Optimization Methods, Taxonomy and Applications”.</a:t>
            </a:r>
            <a:endParaRPr b="0" lang="es-AR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Rockwell"/>
              </a:rPr>
              <a:t>International Journal of Computer Theory and Engineering, Vol. 1, No. 5, December 2009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395280" y="1646280"/>
            <a:ext cx="84355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Rockwell"/>
              </a:rPr>
              <a:t>   </a:t>
            </a:r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00000"/>
              </a:lnSpc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Rockwell"/>
              </a:rPr>
              <a:t>	</a:t>
            </a:r>
            <a:r>
              <a:rPr b="0" i="1" lang="en-US" sz="3200" spc="-1" strike="noStrike">
                <a:solidFill>
                  <a:srgbClr val="ffffff"/>
                </a:solidFill>
                <a:latin typeface="Rockwell"/>
              </a:rPr>
              <a:t>On solving Multiobjective Bin Packing Problem Using Particle Swarm Optimization</a:t>
            </a:r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00000"/>
              </a:lnSpc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ffffff"/>
                </a:solidFill>
                <a:latin typeface="Rockwell"/>
              </a:rPr>
              <a:t>	</a:t>
            </a:r>
            <a:endParaRPr b="0" lang="pt-PT" sz="32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D.S Liu, K.C. Tan, C.K. Goh and W.K. Ho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 algn="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2006 - IEEE Congress on Evolutionary Computation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 algn="r">
              <a:lnSpc>
                <a:spcPct val="100000"/>
              </a:lnSpc>
              <a:tabLst>
                <a:tab algn="l" pos="0"/>
              </a:tabLst>
            </a:pP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 algn="r">
              <a:lnSpc>
                <a:spcPct val="100000"/>
              </a:lnSpc>
              <a:tabLst>
                <a:tab algn="l" pos="0"/>
              </a:tabLst>
            </a:pP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First implementation of PSO for BPP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 algn="r">
              <a:lnSpc>
                <a:spcPct val="100000"/>
              </a:lnSpc>
              <a:tabLst>
                <a:tab algn="l" pos="0"/>
              </a:tabLst>
            </a:pP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 algn="r">
              <a:lnSpc>
                <a:spcPct val="100000"/>
              </a:lnSpc>
              <a:tabLst>
                <a:tab algn="l" pos="0"/>
              </a:tabLst>
            </a:pP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 algn="r">
              <a:lnSpc>
                <a:spcPct val="100000"/>
              </a:lnSpc>
              <a:tabLst>
                <a:tab algn="l" pos="0"/>
              </a:tabLst>
            </a:pP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30" name="Título 1"/>
          <p:cNvSpPr/>
          <p:nvPr/>
        </p:nvSpPr>
        <p:spPr>
          <a:xfrm>
            <a:off x="467640" y="26064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5000"/>
            <a:scene3d>
              <a:camera prst="orthographicFront"/>
              <a:lightRig dir="t" rig="soft">
                <a:rot lat="0" lon="0" rev="2400000"/>
              </a:lightRig>
            </a:scene3d>
            <a:sp3d>
              <a:bevelT w="19050" h="12700"/>
            </a:sp3d>
          </a:bodyPr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Introduction</a:t>
            </a:r>
            <a:endParaRPr b="0" lang="es-AR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6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Origins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1187640" y="3213000"/>
            <a:ext cx="2636280" cy="287964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24000" y="1530360"/>
            <a:ext cx="8434080" cy="1537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8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Rockwell"/>
              </a:rPr>
              <a:t>Inspired from the nature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 social behavior and dynamic movements with communications of insects, birds and fish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4284000" y="3213000"/>
            <a:ext cx="3844800" cy="287964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Problem Formulation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646280"/>
            <a:ext cx="7930800" cy="4735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Multi-Objective 2D BPP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Maximum of 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I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 bins with width 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W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 and height 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H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J items with 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w</a:t>
            </a:r>
            <a:r>
              <a:rPr b="0" i="1" lang="en-US" sz="2400" spc="-1" strike="noStrike" baseline="-25000">
                <a:solidFill>
                  <a:srgbClr val="ffffff"/>
                </a:solidFill>
                <a:latin typeface="Rockwell"/>
              </a:rPr>
              <a:t>j 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≤ W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, 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h</a:t>
            </a:r>
            <a:r>
              <a:rPr b="0" i="1" lang="en-US" sz="2400" spc="-1" strike="noStrike" baseline="-25000">
                <a:solidFill>
                  <a:srgbClr val="ffffff"/>
                </a:solidFill>
                <a:latin typeface="Rockwell"/>
              </a:rPr>
              <a:t>j </a:t>
            </a:r>
            <a:r>
              <a:rPr b="0" i="1" lang="en-US" sz="2400" spc="-1" strike="noStrike">
                <a:solidFill>
                  <a:srgbClr val="ffffff"/>
                </a:solidFill>
                <a:latin typeface="Rockwell"/>
              </a:rPr>
              <a:t>≤ H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and weight </a:t>
            </a:r>
            <a:r>
              <a:rPr b="0" i="1" lang="en-US" sz="2400" spc="-1" strike="noStrike">
                <a:solidFill>
                  <a:srgbClr val="ffffff"/>
                </a:solidFill>
                <a:latin typeface="Times New Roman"/>
              </a:rPr>
              <a:t>ψ</a:t>
            </a:r>
            <a:r>
              <a:rPr b="0" i="1" lang="en-US" sz="2400" spc="-1" strike="noStrike" baseline="-25000">
                <a:solidFill>
                  <a:srgbClr val="ffffff"/>
                </a:solidFill>
                <a:latin typeface="Times New Roman"/>
              </a:rPr>
              <a:t>j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Objectives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5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Minimize the number of bins used K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5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Minimize the average deviation between the overall centre of gravity and the desired one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Initialization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17520" y="1989000"/>
            <a:ext cx="8507160" cy="4303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00000"/>
              </a:lnSpc>
              <a:spcBef>
                <a:spcPts val="1199"/>
              </a:spcBef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Usually generated randomly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00000"/>
              </a:lnSpc>
              <a:spcBef>
                <a:spcPts val="1199"/>
              </a:spcBef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In this work: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5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Solution from Bottom Left Fill (BLF) heuristic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50000"/>
              </a:lnSpc>
              <a:spcBef>
                <a:spcPts val="601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To sort the rectangles for BLF: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2" marL="822240" indent="-190440">
              <a:lnSpc>
                <a:spcPct val="150000"/>
              </a:lnSpc>
              <a:spcBef>
                <a:spcPts val="601"/>
              </a:spcBef>
              <a:buClr>
                <a:srgbClr val="a8cdd7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Random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lvl="2" marL="822240" indent="-190440">
              <a:lnSpc>
                <a:spcPct val="150000"/>
              </a:lnSpc>
              <a:spcBef>
                <a:spcPts val="601"/>
              </a:spcBef>
              <a:buClr>
                <a:srgbClr val="a8cdd7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According to a criteria (width, weight, area, perimeter..)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 Initialization BLF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CaixaDeTexto 8"/>
          <p:cNvSpPr/>
          <p:nvPr/>
        </p:nvSpPr>
        <p:spPr>
          <a:xfrm>
            <a:off x="645480" y="3317760"/>
            <a:ext cx="351576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Item moved to the right if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intersection detected at the top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37" name="CaixaDeTexto 9"/>
          <p:cNvSpPr/>
          <p:nvPr/>
        </p:nvSpPr>
        <p:spPr>
          <a:xfrm>
            <a:off x="4803480" y="4397400"/>
            <a:ext cx="368172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Item moved to the top if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intersection detected at the right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38" name="CaixaDeTexto 10"/>
          <p:cNvSpPr/>
          <p:nvPr/>
        </p:nvSpPr>
        <p:spPr>
          <a:xfrm>
            <a:off x="414360" y="5934240"/>
            <a:ext cx="403200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Item moved if there is a lower available space for insertion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774720" y="1628640"/>
            <a:ext cx="3266640" cy="166644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240" name="Picture 3" descr=""/>
          <p:cNvPicPr/>
          <p:nvPr/>
        </p:nvPicPr>
        <p:blipFill>
          <a:blip r:embed="rId2"/>
          <a:stretch/>
        </p:blipFill>
        <p:spPr>
          <a:xfrm>
            <a:off x="5022720" y="2637000"/>
            <a:ext cx="3257280" cy="172836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241" name="Picture 4" descr=""/>
          <p:cNvPicPr/>
          <p:nvPr/>
        </p:nvPicPr>
        <p:blipFill>
          <a:blip r:embed="rId3"/>
          <a:stretch/>
        </p:blipFill>
        <p:spPr>
          <a:xfrm>
            <a:off x="774720" y="4222800"/>
            <a:ext cx="3266640" cy="165708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42" name="Conexão em ângulos rectos 14"/>
          <p:cNvSpPr/>
          <p:nvPr/>
        </p:nvSpPr>
        <p:spPr>
          <a:xfrm flipV="1" rot="10800000">
            <a:off x="4042080" y="3500280"/>
            <a:ext cx="980640" cy="155052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646280"/>
            <a:ext cx="8229240" cy="1134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Rockwell"/>
              </a:rPr>
              <a:t>Velocity depends on either </a:t>
            </a:r>
            <a:r>
              <a:rPr b="0" i="1" lang="en-US" sz="2800" spc="-1" strike="noStrike">
                <a:solidFill>
                  <a:srgbClr val="ffffff"/>
                </a:solidFill>
                <a:latin typeface="Rockwell"/>
              </a:rPr>
              <a:t>pbest </a:t>
            </a:r>
            <a:r>
              <a:rPr b="1" lang="en-US" sz="2800" spc="-1" strike="noStrike">
                <a:solidFill>
                  <a:srgbClr val="ffffff"/>
                </a:solidFill>
                <a:latin typeface="Rockwell"/>
              </a:rPr>
              <a:t>or</a:t>
            </a:r>
            <a:r>
              <a:rPr b="0" i="1" lang="en-US" sz="2800" spc="-1" strike="noStrike">
                <a:solidFill>
                  <a:srgbClr val="ffffff"/>
                </a:solidFill>
                <a:latin typeface="Rockwell"/>
              </a:rPr>
              <a:t> gbest</a:t>
            </a:r>
            <a:r>
              <a:rPr b="0" lang="en-US" sz="2800" spc="-1" strike="noStrike">
                <a:solidFill>
                  <a:srgbClr val="ffffff"/>
                </a:solidFill>
                <a:latin typeface="Rockwell"/>
              </a:rPr>
              <a:t>: never both at the same time</a:t>
            </a:r>
            <a:r>
              <a:rPr b="0" i="1" lang="en-US" sz="2800" spc="-1" strike="noStrike">
                <a:solidFill>
                  <a:srgbClr val="ffffff"/>
                </a:solidFill>
                <a:latin typeface="Rockwell"/>
              </a:rPr>
              <a:t> </a:t>
            </a:r>
            <a:endParaRPr b="0" lang="pt-PT" sz="28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800" spc="-1" strike="noStrike">
              <a:solidFill>
                <a:srgbClr val="ffffff"/>
              </a:solidFill>
              <a:latin typeface="Rockwell"/>
            </a:endParaRPr>
          </a:p>
        </p:txBody>
      </p:sp>
      <p:grpSp>
        <p:nvGrpSpPr>
          <p:cNvPr id="245" name="Grupo 9"/>
          <p:cNvGrpSpPr/>
          <p:nvPr/>
        </p:nvGrpSpPr>
        <p:grpSpPr>
          <a:xfrm>
            <a:off x="468360" y="3141720"/>
            <a:ext cx="3742920" cy="2577600"/>
            <a:chOff x="468360" y="3141720"/>
            <a:chExt cx="3742920" cy="2577600"/>
          </a:xfrm>
        </p:grpSpPr>
        <p:pic>
          <p:nvPicPr>
            <p:cNvPr id="246" name="Picture 3" descr=""/>
            <p:cNvPicPr/>
            <p:nvPr/>
          </p:nvPicPr>
          <p:blipFill>
            <a:blip r:embed="rId1"/>
            <a:stretch/>
          </p:blipFill>
          <p:spPr>
            <a:xfrm>
              <a:off x="468360" y="3141720"/>
              <a:ext cx="3742920" cy="2577600"/>
            </a:xfrm>
            <a:prstGeom prst="rect">
              <a:avLst/>
            </a:prstGeom>
            <a:ln cap="sq" w="38100">
              <a:solidFill>
                <a:srgbClr val="000000"/>
              </a:solidFill>
              <a:miter/>
            </a:ln>
            <a:effectLst>
              <a:outerShdw algn="tl" blurRad="50760" dir="2700000" dist="37674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47" name="Picture 3" descr="C:\Users\Su\Desktop\wrong_5.svg.med.png"/>
            <p:cNvPicPr/>
            <p:nvPr/>
          </p:nvPicPr>
          <p:blipFill>
            <a:blip r:embed="rId2"/>
            <a:stretch/>
          </p:blipFill>
          <p:spPr>
            <a:xfrm>
              <a:off x="2767680" y="3676680"/>
              <a:ext cx="316800" cy="316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48" name="Picture 4" descr="C:\Users\Su\Desktop\600px-symbol_ok.svg.png"/>
            <p:cNvPicPr/>
            <p:nvPr/>
          </p:nvPicPr>
          <p:blipFill>
            <a:blip r:embed="rId3"/>
            <a:stretch/>
          </p:blipFill>
          <p:spPr>
            <a:xfrm>
              <a:off x="2821320" y="4532400"/>
              <a:ext cx="317880" cy="317880"/>
            </a:xfrm>
            <a:prstGeom prst="rect">
              <a:avLst/>
            </a:prstGeom>
            <a:ln w="9525">
              <a:noFill/>
            </a:ln>
          </p:spPr>
        </p:pic>
      </p:grpSp>
      <p:grpSp>
        <p:nvGrpSpPr>
          <p:cNvPr id="249" name="Grupo 14"/>
          <p:cNvGrpSpPr/>
          <p:nvPr/>
        </p:nvGrpSpPr>
        <p:grpSpPr>
          <a:xfrm>
            <a:off x="4788000" y="3141720"/>
            <a:ext cx="3744720" cy="2577600"/>
            <a:chOff x="4788000" y="3141720"/>
            <a:chExt cx="3744720" cy="2577600"/>
          </a:xfrm>
        </p:grpSpPr>
        <p:pic>
          <p:nvPicPr>
            <p:cNvPr id="250" name="Picture 3" descr=""/>
            <p:cNvPicPr/>
            <p:nvPr/>
          </p:nvPicPr>
          <p:blipFill>
            <a:blip r:embed="rId4"/>
            <a:stretch/>
          </p:blipFill>
          <p:spPr>
            <a:xfrm>
              <a:off x="4788000" y="3141720"/>
              <a:ext cx="3744720" cy="2577600"/>
            </a:xfrm>
            <a:prstGeom prst="rect">
              <a:avLst/>
            </a:prstGeom>
            <a:ln cap="sq" w="38100">
              <a:solidFill>
                <a:srgbClr val="000000"/>
              </a:solidFill>
              <a:miter/>
            </a:ln>
            <a:effectLst>
              <a:outerShdw algn="tl" blurRad="50760" dir="2700000" dist="37674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51" name="Picture 3" descr="C:\Users\Su\Desktop\wrong_5.svg.med.png"/>
            <p:cNvPicPr/>
            <p:nvPr/>
          </p:nvPicPr>
          <p:blipFill>
            <a:blip r:embed="rId5"/>
            <a:stretch/>
          </p:blipFill>
          <p:spPr>
            <a:xfrm>
              <a:off x="7088400" y="4509720"/>
              <a:ext cx="316800" cy="316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52" name="Picture 4" descr="C:\Users\Su\Desktop\600px-symbol_ok.svg.png"/>
            <p:cNvPicPr/>
            <p:nvPr/>
          </p:nvPicPr>
          <p:blipFill>
            <a:blip r:embed="rId6"/>
            <a:stretch/>
          </p:blipFill>
          <p:spPr>
            <a:xfrm>
              <a:off x="7092360" y="3687480"/>
              <a:ext cx="318240" cy="31788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253" name="Marcador de Posição de Conteúdo 3"/>
          <p:cNvSpPr/>
          <p:nvPr/>
        </p:nvSpPr>
        <p:spPr>
          <a:xfrm>
            <a:off x="374760" y="5733360"/>
            <a:ext cx="8229240" cy="6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91960" indent="-29196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OR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 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4284720" y="1552680"/>
            <a:ext cx="4167000" cy="468432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56" name="CaixaDeTexto 5"/>
          <p:cNvSpPr/>
          <p:nvPr/>
        </p:nvSpPr>
        <p:spPr>
          <a:xfrm>
            <a:off x="539640" y="1700280"/>
            <a:ext cx="3600000" cy="43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1</a:t>
            </a:r>
            <a:r>
              <a:rPr b="0" lang="en-US" sz="2000" spc="-1" strike="noStrike" baseline="30000">
                <a:solidFill>
                  <a:srgbClr val="ffffff"/>
                </a:solidFill>
                <a:latin typeface="Rockwell"/>
              </a:rPr>
              <a:t>st</a:t>
            </a: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 Stage: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Partial Swap between 2 bins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Merge 2 bins</a:t>
            </a:r>
            <a:endParaRPr b="0" lang="es-A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Split 1 bin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2</a:t>
            </a:r>
            <a:r>
              <a:rPr b="0" lang="en-US" sz="2000" spc="-1" strike="noStrike" baseline="30000">
                <a:solidFill>
                  <a:srgbClr val="ffffff"/>
                </a:solidFill>
                <a:latin typeface="Rockwell"/>
              </a:rPr>
              <a:t>nd</a:t>
            </a: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 Stage: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Random rotation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3</a:t>
            </a:r>
            <a:r>
              <a:rPr b="0" lang="en-US" sz="2000" spc="-1" strike="noStrike" baseline="30000">
                <a:solidFill>
                  <a:srgbClr val="ffffff"/>
                </a:solidFill>
                <a:latin typeface="Rockwell"/>
              </a:rPr>
              <a:t>rd</a:t>
            </a: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 Stage:</a:t>
            </a:r>
            <a:endParaRPr b="0" lang="es-A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Random shuffle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57" name="CaixaDeTexto 4"/>
          <p:cNvSpPr/>
          <p:nvPr/>
        </p:nvSpPr>
        <p:spPr>
          <a:xfrm>
            <a:off x="4365720" y="6300720"/>
            <a:ext cx="4032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Mutation modes for a single particle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 Algorithm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CaixaDeTexto 5"/>
          <p:cNvSpPr/>
          <p:nvPr/>
        </p:nvSpPr>
        <p:spPr>
          <a:xfrm>
            <a:off x="2987640" y="6237360"/>
            <a:ext cx="403200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The flowchart of HMOPSO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60" name="Rectangle 5"/>
          <p:cNvSpPr/>
          <p:nvPr/>
        </p:nvSpPr>
        <p:spPr>
          <a:xfrm>
            <a:off x="539640" y="2565360"/>
            <a:ext cx="16552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Arial"/>
              </a:rPr>
              <a:t>H </a:t>
            </a:r>
            <a:r>
              <a:rPr b="0" lang="pt-PT" sz="1800" spc="-1" strike="noStrike">
                <a:solidFill>
                  <a:srgbClr val="ffffff"/>
                </a:solidFill>
                <a:latin typeface="Rockwell"/>
              </a:rPr>
              <a:t>hybrid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61" name="Rectangle 6"/>
          <p:cNvSpPr/>
          <p:nvPr/>
        </p:nvSpPr>
        <p:spPr>
          <a:xfrm>
            <a:off x="539640" y="3070080"/>
            <a:ext cx="208872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Arial"/>
              </a:rPr>
              <a:t>M </a:t>
            </a:r>
            <a:r>
              <a:rPr b="0" lang="pt-PT" sz="1800" spc="-1" strike="noStrike">
                <a:solidFill>
                  <a:srgbClr val="ffffff"/>
                </a:solidFill>
                <a:latin typeface="Arial"/>
              </a:rPr>
              <a:t>multi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62" name="Rectangle 7"/>
          <p:cNvSpPr/>
          <p:nvPr/>
        </p:nvSpPr>
        <p:spPr>
          <a:xfrm>
            <a:off x="541080" y="4510080"/>
            <a:ext cx="10695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Arial"/>
              </a:rPr>
              <a:t>S </a:t>
            </a:r>
            <a:r>
              <a:rPr b="0" lang="pt-PT" sz="1800" spc="-1" strike="noStrike">
                <a:solidFill>
                  <a:srgbClr val="ffffff"/>
                </a:solidFill>
                <a:latin typeface="Arial"/>
              </a:rPr>
              <a:t>swarm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63" name="Rectangle 8"/>
          <p:cNvSpPr/>
          <p:nvPr/>
        </p:nvSpPr>
        <p:spPr>
          <a:xfrm>
            <a:off x="541800" y="3533760"/>
            <a:ext cx="13222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pt-PT" sz="1800" spc="-1" strike="noStrike">
                <a:solidFill>
                  <a:srgbClr val="ffffff"/>
                </a:solidFill>
                <a:latin typeface="Arial"/>
              </a:rPr>
              <a:t> objective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64" name="Rectangle 9"/>
          <p:cNvSpPr/>
          <p:nvPr/>
        </p:nvSpPr>
        <p:spPr>
          <a:xfrm>
            <a:off x="543960" y="4005360"/>
            <a:ext cx="112716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Arial"/>
              </a:rPr>
              <a:t>P </a:t>
            </a:r>
            <a:r>
              <a:rPr b="0" lang="pt-PT" sz="1800" spc="-1" strike="noStrike">
                <a:solidFill>
                  <a:srgbClr val="ffffff"/>
                </a:solidFill>
                <a:latin typeface="Arial"/>
              </a:rPr>
              <a:t>particle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65" name="Rectangle 10"/>
          <p:cNvSpPr/>
          <p:nvPr/>
        </p:nvSpPr>
        <p:spPr>
          <a:xfrm>
            <a:off x="541800" y="4941720"/>
            <a:ext cx="163944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1800" spc="-1" strike="noStrike">
                <a:solidFill>
                  <a:srgbClr val="ffffff"/>
                </a:solidFill>
                <a:latin typeface="Arial"/>
              </a:rPr>
              <a:t>O </a:t>
            </a:r>
            <a:r>
              <a:rPr b="0" lang="pt-PT" sz="1800" spc="-1" strike="noStrike">
                <a:solidFill>
                  <a:srgbClr val="ffffff"/>
                </a:solidFill>
                <a:latin typeface="Arial"/>
              </a:rPr>
              <a:t>optimization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66" name="Picture 11" descr=""/>
          <p:cNvPicPr/>
          <p:nvPr/>
        </p:nvPicPr>
        <p:blipFill>
          <a:blip r:embed="rId1"/>
          <a:stretch/>
        </p:blipFill>
        <p:spPr>
          <a:xfrm>
            <a:off x="3276720" y="1557360"/>
            <a:ext cx="3408120" cy="460980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 Problem Formulation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557360"/>
            <a:ext cx="7930800" cy="5022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89000"/>
          </a:bodyPr>
          <a:p>
            <a:pPr marL="291960" indent="-291960">
              <a:lnSpc>
                <a:spcPct val="15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6 classes with 20 instances randomly generated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Bef>
                <a:spcPts val="601"/>
              </a:spcBef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Size range: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50000"/>
              </a:lnSpc>
              <a:spcBef>
                <a:spcPts val="400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Class 1: [0, 100]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50000"/>
              </a:lnSpc>
              <a:spcBef>
                <a:spcPts val="400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Class 2: [0, 25]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50000"/>
              </a:lnSpc>
              <a:spcBef>
                <a:spcPts val="400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Class 3: [0, 50]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50000"/>
              </a:lnSpc>
              <a:spcBef>
                <a:spcPts val="400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Class 4: [0, 75]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50000"/>
              </a:lnSpc>
              <a:spcBef>
                <a:spcPts val="400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Class 5: [25, 75]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40080" indent="-228600">
              <a:lnSpc>
                <a:spcPct val="150000"/>
              </a:lnSpc>
              <a:spcBef>
                <a:spcPts val="400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Class 6: [25, 50]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Bef>
                <a:spcPts val="601"/>
              </a:spcBef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Class 2: small items → more difficult to pack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Simulation Results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430280"/>
            <a:ext cx="7930800" cy="2717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50000"/>
              </a:lnSpc>
              <a:spcAft>
                <a:spcPts val="300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Comparison with 2 other methods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5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MOPSO (Multiobjective PSO) from [1]</a:t>
            </a:r>
            <a:endParaRPr b="0" lang="pt-PT" sz="18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5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MOEA (Multiobjective Evolutionary Algorithm) from [2]</a:t>
            </a:r>
            <a:endParaRPr b="0" lang="pt-PT" sz="18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Definition of parameters: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71" name="Marcador de Posição de Conteúdo 2"/>
          <p:cNvSpPr/>
          <p:nvPr/>
        </p:nvSpPr>
        <p:spPr>
          <a:xfrm>
            <a:off x="365040" y="5589720"/>
            <a:ext cx="8413560" cy="439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ckwell"/>
              </a:rPr>
              <a:t>[1] Wang, K. P., Huang, L., Zhou C. G. and Pang, W., “Particle Swarm Optimization for Traveling Salesman Problem,” </a:t>
            </a:r>
            <a:r>
              <a:rPr b="0" i="1" lang="en-US" sz="1200" spc="-1" strike="noStrike">
                <a:solidFill>
                  <a:srgbClr val="ffffff"/>
                </a:solidFill>
                <a:latin typeface="Rockwell"/>
              </a:rPr>
              <a:t>International Conference on Machine Learning and Cybernetics, vol. 3, pp. </a:t>
            </a:r>
            <a:r>
              <a:rPr b="0" lang="en-US" sz="1200" spc="-1" strike="noStrike">
                <a:solidFill>
                  <a:srgbClr val="ffffff"/>
                </a:solidFill>
                <a:latin typeface="Rockwell"/>
              </a:rPr>
              <a:t>1583-1585, 2003.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272" name="Marcador de Posição de Conteúdo 2"/>
          <p:cNvSpPr/>
          <p:nvPr/>
        </p:nvSpPr>
        <p:spPr>
          <a:xfrm>
            <a:off x="365040" y="6093000"/>
            <a:ext cx="8413560" cy="437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ckwell"/>
              </a:rPr>
              <a:t>[2] Tan, K. C., Lee, T. H., Chew, Y. H., and Lee, L. H., “A hybrid multiobjective evolutionary algorithm for solving truck and trailer vehicle routing problems,” </a:t>
            </a:r>
            <a:r>
              <a:rPr b="0" i="1" lang="en-US" sz="1200" spc="-1" strike="noStrike">
                <a:solidFill>
                  <a:srgbClr val="ffffff"/>
                </a:solidFill>
                <a:latin typeface="Rockwell"/>
              </a:rPr>
              <a:t>IEEE Congress on Evolutionary Computation, vol. 3, pp. 2134-2141, 2003.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273" name="Picture 2" descr="C:\Users\Su\Desktop\parameters.png"/>
          <p:cNvPicPr/>
          <p:nvPr/>
        </p:nvPicPr>
        <p:blipFill>
          <a:blip r:embed="rId1">
            <a:lum contrast="10000"/>
          </a:blip>
          <a:stretch/>
        </p:blipFill>
        <p:spPr>
          <a:xfrm>
            <a:off x="2483640" y="3678840"/>
            <a:ext cx="4181760" cy="171684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Simulation Results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6600" y="1628640"/>
            <a:ext cx="7930800" cy="46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 marL="291960" indent="-291960">
              <a:lnSpc>
                <a:spcPct val="14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Comparison on the performance of metaheuristic  algorithms against the branch and bound method (BB) on single objective BPP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40000"/>
              </a:lnSpc>
              <a:spcBef>
                <a:spcPts val="1001"/>
              </a:spcBef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Results for each algorithm in 10 runs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40000"/>
              </a:lnSpc>
              <a:spcBef>
                <a:spcPts val="1001"/>
              </a:spcBef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Proposed method (HMOPSO) capable of evolving more optimal solution as compared to BB in 5 out of 6 classes of test instances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Simulation Results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CaixaDeTexto 7"/>
          <p:cNvSpPr/>
          <p:nvPr/>
        </p:nvSpPr>
        <p:spPr>
          <a:xfrm>
            <a:off x="2409840" y="6165720"/>
            <a:ext cx="4333680" cy="364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Number of optimal solution obtained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78" name="Picture 5" descr=""/>
          <p:cNvPicPr/>
          <p:nvPr/>
        </p:nvPicPr>
        <p:blipFill>
          <a:blip r:embed="rId1"/>
          <a:stretch/>
        </p:blipFill>
        <p:spPr>
          <a:xfrm>
            <a:off x="517680" y="1557360"/>
            <a:ext cx="4053960" cy="462564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</p:pic>
      <p:pic>
        <p:nvPicPr>
          <p:cNvPr id="279" name="Picture 6" descr=""/>
          <p:cNvPicPr/>
          <p:nvPr/>
        </p:nvPicPr>
        <p:blipFill>
          <a:blip r:embed="rId2"/>
          <a:stretch/>
        </p:blipFill>
        <p:spPr>
          <a:xfrm>
            <a:off x="4788000" y="1557360"/>
            <a:ext cx="4059000" cy="462564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</p:pic>
      <p:sp>
        <p:nvSpPr>
          <p:cNvPr id="280" name="Oval 7"/>
          <p:cNvSpPr/>
          <p:nvPr/>
        </p:nvSpPr>
        <p:spPr>
          <a:xfrm>
            <a:off x="3995640" y="2852640"/>
            <a:ext cx="360000" cy="288720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Oval 8"/>
          <p:cNvSpPr/>
          <p:nvPr/>
        </p:nvSpPr>
        <p:spPr>
          <a:xfrm>
            <a:off x="3995640" y="4437000"/>
            <a:ext cx="360000" cy="28872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Oval 9"/>
          <p:cNvSpPr/>
          <p:nvPr/>
        </p:nvSpPr>
        <p:spPr>
          <a:xfrm>
            <a:off x="2411280" y="4437000"/>
            <a:ext cx="360000" cy="28872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Oval 10"/>
          <p:cNvSpPr/>
          <p:nvPr/>
        </p:nvSpPr>
        <p:spPr>
          <a:xfrm>
            <a:off x="3995640" y="5950080"/>
            <a:ext cx="360000" cy="288720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Oval 11"/>
          <p:cNvSpPr/>
          <p:nvPr/>
        </p:nvSpPr>
        <p:spPr>
          <a:xfrm>
            <a:off x="5796000" y="2852640"/>
            <a:ext cx="360000" cy="288720"/>
          </a:xfrm>
          <a:prstGeom prst="ellipse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Oval 12"/>
          <p:cNvSpPr/>
          <p:nvPr/>
        </p:nvSpPr>
        <p:spPr>
          <a:xfrm>
            <a:off x="8244000" y="4437000"/>
            <a:ext cx="360000" cy="288720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Oval 13"/>
          <p:cNvSpPr/>
          <p:nvPr/>
        </p:nvSpPr>
        <p:spPr>
          <a:xfrm>
            <a:off x="8244000" y="5950080"/>
            <a:ext cx="360000" cy="288720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6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Origins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 Box 4"/>
          <p:cNvSpPr/>
          <p:nvPr/>
        </p:nvSpPr>
        <p:spPr>
          <a:xfrm>
            <a:off x="395280" y="5373720"/>
            <a:ext cx="806400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Rockwell"/>
              </a:rPr>
              <a:t> 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539640" y="3141720"/>
            <a:ext cx="2496600" cy="1668240"/>
          </a:xfrm>
          <a:prstGeom prst="rect">
            <a:avLst/>
          </a:prstGeom>
          <a:ln w="9525">
            <a:noFill/>
          </a:ln>
        </p:spPr>
      </p:pic>
      <p:pic>
        <p:nvPicPr>
          <p:cNvPr id="104" name="Picture 3" descr=""/>
          <p:cNvPicPr/>
          <p:nvPr/>
        </p:nvPicPr>
        <p:blipFill>
          <a:blip r:embed="rId2"/>
          <a:stretch/>
        </p:blipFill>
        <p:spPr>
          <a:xfrm>
            <a:off x="3276720" y="3141720"/>
            <a:ext cx="2496600" cy="1668240"/>
          </a:xfrm>
          <a:prstGeom prst="rect">
            <a:avLst/>
          </a:prstGeom>
          <a:ln w="9525"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3"/>
          <a:stretch/>
        </p:blipFill>
        <p:spPr>
          <a:xfrm>
            <a:off x="6012000" y="3141720"/>
            <a:ext cx="2498400" cy="1668240"/>
          </a:xfrm>
          <a:prstGeom prst="rect">
            <a:avLst/>
          </a:prstGeom>
          <a:ln w="9525">
            <a:noFill/>
          </a:ln>
        </p:spPr>
      </p:pic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24000" y="1530360"/>
            <a:ext cx="8434080" cy="1393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800" spc="-1" strike="noStrike">
                <a:solidFill>
                  <a:srgbClr val="ffffff"/>
                </a:solidFill>
                <a:latin typeface="Rockwell"/>
              </a:rPr>
              <a:t> </a:t>
            </a:r>
            <a:r>
              <a:rPr b="0" lang="pt-BR" sz="2400" spc="-1" strike="noStrike">
                <a:solidFill>
                  <a:srgbClr val="ffffff"/>
                </a:solidFill>
                <a:latin typeface="Rockwell"/>
              </a:rPr>
              <a:t>In 1986, Craig Reynolds described this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process</a:t>
            </a:r>
            <a:r>
              <a:rPr b="0" lang="pt-BR" sz="2400" spc="-1" strike="noStrike">
                <a:solidFill>
                  <a:srgbClr val="ffffff"/>
                </a:solidFill>
                <a:latin typeface="Rockwell"/>
              </a:rPr>
              <a:t> in 3 simple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behaviors: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07" name="Rectângulo 13"/>
          <p:cNvSpPr/>
          <p:nvPr/>
        </p:nvSpPr>
        <p:spPr>
          <a:xfrm>
            <a:off x="468360" y="5013360"/>
            <a:ext cx="2518920" cy="1003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Rockwell"/>
              </a:rPr>
              <a:t>Separation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ckwell"/>
              </a:rPr>
              <a:t>avoid crowding local flockmates 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08" name="Rectângulo 14"/>
          <p:cNvSpPr/>
          <p:nvPr/>
        </p:nvSpPr>
        <p:spPr>
          <a:xfrm>
            <a:off x="3203640" y="5013360"/>
            <a:ext cx="2663640" cy="1246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Rockwell"/>
              </a:rPr>
              <a:t>Alignment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ckwell"/>
              </a:rPr>
              <a:t>move towards the average heading of local flockmates 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09" name="Rectângulo 15"/>
          <p:cNvSpPr/>
          <p:nvPr/>
        </p:nvSpPr>
        <p:spPr>
          <a:xfrm>
            <a:off x="6012000" y="5013360"/>
            <a:ext cx="2663640" cy="1246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Rockwell"/>
              </a:rPr>
              <a:t>Cohesion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ckwell"/>
              </a:rPr>
              <a:t>move toward the average position of local flockmates </a:t>
            </a: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Simulation Results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250920" y="1459080"/>
            <a:ext cx="8569080" cy="46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5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Computational Efficiency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400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stop after 1000 iterations or no improvement in last 5 generations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00000"/>
              </a:lnSpc>
              <a:spcBef>
                <a:spcPts val="1199"/>
              </a:spcBef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MOPSO obtained inferior results compared to the other two</a:t>
            </a:r>
            <a:endParaRPr b="0" lang="pt-PT" sz="2000" spc="-1" strike="noStrike">
              <a:solidFill>
                <a:srgbClr val="ffffff"/>
              </a:solidFill>
              <a:latin typeface="Rockwell"/>
            </a:endParaRPr>
          </a:p>
        </p:txBody>
      </p:sp>
      <p:pic>
        <p:nvPicPr>
          <p:cNvPr id="289" name="Picture 2" descr="C:\Users\Su\Desktop\compuation_time.png"/>
          <p:cNvPicPr/>
          <p:nvPr/>
        </p:nvPicPr>
        <p:blipFill>
          <a:blip r:embed="rId1"/>
          <a:stretch/>
        </p:blipFill>
        <p:spPr>
          <a:xfrm>
            <a:off x="1979640" y="3097080"/>
            <a:ext cx="5171760" cy="336204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PSO for the BPP</a:t>
            </a: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:</a:t>
            </a:r>
            <a:br/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Conclusions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395280" y="1473120"/>
            <a:ext cx="8280000" cy="5113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 marL="291960" indent="-291960">
              <a:lnSpc>
                <a:spcPct val="14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Presentation of a mathematical model for MOBPP-2D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4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MOBPP-2D solved by the proposed HMOPSO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4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BLF chosen as the decoding heuristic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4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HMOPSO is a robust search optimization algorithm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4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1700" spc="-1" strike="noStrike">
                <a:solidFill>
                  <a:srgbClr val="ffffff"/>
                </a:solidFill>
                <a:latin typeface="Rockwell"/>
              </a:rPr>
              <a:t>Creation of variable length data structure</a:t>
            </a:r>
            <a:endParaRPr b="0" lang="pt-PT" sz="17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4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1700" spc="-1" strike="noStrike">
                <a:solidFill>
                  <a:srgbClr val="ffffff"/>
                </a:solidFill>
                <a:latin typeface="Rockwell"/>
              </a:rPr>
              <a:t>Specialized mutation operator</a:t>
            </a:r>
            <a:endParaRPr b="0" lang="pt-PT" sz="17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4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HMOPSO performs consistently well with the best average performance on the performance metric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4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200" spc="-1" strike="noStrike">
                <a:solidFill>
                  <a:srgbClr val="ffffff"/>
                </a:solidFill>
                <a:latin typeface="Rockwell"/>
              </a:rPr>
              <a:t>Outperforms MOPSO and MOEA in most of the test cases used in this paper</a:t>
            </a:r>
            <a:endParaRPr b="0" lang="pt-PT" sz="22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2" descr="C:\Users\Su\Desktop\12123233985zwAUl8.jpg"/>
          <p:cNvPicPr/>
          <p:nvPr/>
        </p:nvPicPr>
        <p:blipFill>
          <a:blip r:embed="rId1"/>
          <a:srcRect l="0" t="0" r="0" b="19654"/>
          <a:stretch/>
        </p:blipFill>
        <p:spPr>
          <a:xfrm>
            <a:off x="1205280" y="3141000"/>
            <a:ext cx="6764760" cy="354456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87960" y="90864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45720" rIns="228600" tIns="45000" bIns="45000" anchor="b">
            <a:normAutofit fontScale="9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PT" sz="4800" spc="-1" strike="noStrike">
                <a:solidFill>
                  <a:srgbClr val="e6e9cb"/>
                </a:solidFill>
                <a:latin typeface="Rockwell"/>
              </a:rPr>
              <a:t>The Particle Swarm</a:t>
            </a:r>
            <a:br/>
            <a:r>
              <a:rPr b="0" lang="pt-PT" sz="4800" spc="-1" strike="noStrike">
                <a:solidFill>
                  <a:srgbClr val="e6e9cb"/>
                </a:solidFill>
                <a:latin typeface="Rockwell"/>
              </a:rPr>
              <a:t>Optimization Algorithm</a:t>
            </a:r>
            <a:endParaRPr b="0" lang="pt-PT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Rectângulo 6"/>
          <p:cNvSpPr/>
          <p:nvPr/>
        </p:nvSpPr>
        <p:spPr>
          <a:xfrm>
            <a:off x="3132000" y="2565000"/>
            <a:ext cx="2880000" cy="4464360"/>
          </a:xfrm>
          <a:prstGeom prst="rect">
            <a:avLst/>
          </a:prstGeom>
          <a:noFill/>
          <a:ln w="0"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  <a:scene3d>
              <a:camera prst="orthographicFront">
                <a:rot lat="0" lon="0" rev="0"/>
              </a:camera>
              <a:lightRig dir="t" rig="balanced">
                <a:rot lat="0" lon="0" rev="8700000"/>
              </a:lightRig>
            </a:scene3d>
            <a:sp3d>
              <a:bevelT w="190500" h="38100"/>
            </a:sp3d>
          </a:bodyPr>
          <a:p>
            <a:pPr algn="ctr">
              <a:lnSpc>
                <a:spcPct val="100000"/>
              </a:lnSpc>
            </a:pPr>
            <a:r>
              <a:rPr b="1" lang="en-US" sz="28700" spc="-1" strike="noStrike">
                <a:solidFill>
                  <a:srgbClr val="ffffff"/>
                </a:solidFill>
                <a:latin typeface="Rockwell"/>
              </a:rPr>
              <a:t>?</a:t>
            </a:r>
            <a:endParaRPr b="0" lang="es-AR" sz="28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6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Origins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25520" y="4076640"/>
            <a:ext cx="8291160" cy="223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Application to optimization: 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Rockwell"/>
              </a:rPr>
              <a:t>Particle Swarm Optimization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Proposed by </a:t>
            </a:r>
            <a:r>
              <a:rPr b="0" lang="pt-BR" sz="2400" spc="-1" strike="noStrike">
                <a:solidFill>
                  <a:srgbClr val="ffffff"/>
                </a:solidFill>
                <a:latin typeface="Rockwell"/>
              </a:rPr>
              <a:t>James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Kennedy &amp; </a:t>
            </a:r>
            <a:r>
              <a:rPr b="0" lang="pt-BR" sz="2400" spc="-1" strike="noStrike">
                <a:solidFill>
                  <a:srgbClr val="ffffff"/>
                </a:solidFill>
                <a:latin typeface="Rockwell"/>
              </a:rPr>
              <a:t>Russell 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Eberhart (1995)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Combines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Rockwell"/>
              </a:rPr>
              <a:t>self-experiences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 with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Rockwell"/>
              </a:rPr>
              <a:t>social experiences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</p:txBody>
      </p:sp>
      <p:pic>
        <p:nvPicPr>
          <p:cNvPr id="112" name="Picture 2" descr="C:\Users\Su\Desktop\12123233985zwAUl8.jpg"/>
          <p:cNvPicPr/>
          <p:nvPr/>
        </p:nvPicPr>
        <p:blipFill>
          <a:blip r:embed="rId1"/>
          <a:srcRect l="0" t="0" r="0" b="19654"/>
          <a:stretch/>
        </p:blipFill>
        <p:spPr>
          <a:xfrm>
            <a:off x="2051640" y="1612080"/>
            <a:ext cx="5115600" cy="268056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6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Concept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95280" y="1628640"/>
            <a:ext cx="5256000" cy="4735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94000"/>
          </a:bodyPr>
          <a:p>
            <a:pPr marL="291960" indent="-291960">
              <a:lnSpc>
                <a:spcPct val="15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Uses a number of agents (</a:t>
            </a:r>
            <a:r>
              <a:rPr b="1" lang="en-US" sz="2400" spc="-1" strike="noStrike">
                <a:solidFill>
                  <a:srgbClr val="ffffff"/>
                </a:solidFill>
                <a:latin typeface="Rockwell"/>
              </a:rPr>
              <a:t>particles</a:t>
            </a: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) that constitute a swarm moving around in the search space looking for the best solution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Each particle in search space adjusts its “flying” according to its own flying experience as well as the flying experience of other particles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>
            <a:lum contrast="10000"/>
          </a:blip>
          <a:srcRect l="0" t="0" r="39237" b="0"/>
          <a:stretch/>
        </p:blipFill>
        <p:spPr>
          <a:xfrm>
            <a:off x="5724000" y="1981080"/>
            <a:ext cx="3096000" cy="382356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6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Concept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557360"/>
            <a:ext cx="8229240" cy="4806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Collection of flying particles (swarm) - Changing solutions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Search area - Possible solutions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Movement towards a promising area to get the global optimum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marL="291960" indent="-291960">
              <a:lnSpc>
                <a:spcPct val="150000"/>
              </a:lnSpc>
              <a:spcAft>
                <a:spcPts val="601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Each particle keeps track:</a:t>
            </a:r>
            <a:endParaRPr b="0" lang="pt-PT" sz="24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5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1900" spc="-1" strike="noStrike">
                <a:solidFill>
                  <a:srgbClr val="ffffff"/>
                </a:solidFill>
                <a:latin typeface="Rockwell"/>
              </a:rPr>
              <a:t>its best solution, personal best, </a:t>
            </a:r>
            <a:r>
              <a:rPr b="0" i="1" lang="en-US" sz="1900" spc="-1" strike="noStrike" u="sng">
                <a:solidFill>
                  <a:srgbClr val="ffffff"/>
                </a:solidFill>
                <a:uFillTx/>
                <a:latin typeface="Rockwell"/>
              </a:rPr>
              <a:t>pbest</a:t>
            </a:r>
            <a:endParaRPr b="0" lang="pt-PT" sz="1900" spc="-1" strike="noStrike">
              <a:solidFill>
                <a:srgbClr val="ffffff"/>
              </a:solidFill>
              <a:latin typeface="Rockwell"/>
            </a:endParaRPr>
          </a:p>
          <a:p>
            <a:pPr lvl="1" marL="639720" indent="-228600">
              <a:lnSpc>
                <a:spcPct val="150000"/>
              </a:lnSpc>
              <a:spcAft>
                <a:spcPts val="601"/>
              </a:spcAft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1900" spc="-1" strike="noStrike">
                <a:solidFill>
                  <a:srgbClr val="ffffff"/>
                </a:solidFill>
                <a:latin typeface="Rockwell"/>
              </a:rPr>
              <a:t>the best value of any particle, global best, </a:t>
            </a:r>
            <a:r>
              <a:rPr b="0" i="1" lang="en-US" sz="1900" spc="-1" strike="noStrike" u="sng">
                <a:solidFill>
                  <a:srgbClr val="ffffff"/>
                </a:solidFill>
                <a:uFillTx/>
                <a:latin typeface="Rockwell"/>
              </a:rPr>
              <a:t>gbest</a:t>
            </a:r>
            <a:endParaRPr b="0" lang="pt-PT" sz="1900" spc="-1" strike="noStrike">
              <a:solidFill>
                <a:srgbClr val="ffffff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86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pt-PT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pt-PT" sz="4600" spc="-1" strike="noStrike" u="sng">
                <a:solidFill>
                  <a:srgbClr val="e6e9cb"/>
                </a:solidFill>
                <a:uFillTx/>
                <a:latin typeface="Rockwell"/>
              </a:rPr>
              <a:t>Concept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24000" y="1524600"/>
            <a:ext cx="8424360" cy="142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91960" indent="-29196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600" spc="-1" strike="noStrike">
                <a:solidFill>
                  <a:srgbClr val="ffffff"/>
                </a:solidFill>
                <a:latin typeface="Rockwell"/>
              </a:rPr>
              <a:t>Each particle adjusts its travelling speed dynamically corresponding to the flying experiences of itself and its colleagues</a:t>
            </a:r>
            <a:endParaRPr b="0" lang="pt-PT" sz="2600" spc="-1" strike="noStrike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120" name="Rectângulo 4"/>
          <p:cNvSpPr/>
          <p:nvPr/>
        </p:nvSpPr>
        <p:spPr>
          <a:xfrm>
            <a:off x="376200" y="2781000"/>
            <a:ext cx="4033440" cy="3887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919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</a:rPr>
              <a:t>Each particle modifies its position according to:</a:t>
            </a:r>
            <a:endParaRPr b="0" lang="es-AR" sz="2000" spc="-1" strike="noStrike">
              <a:latin typeface="Arial"/>
            </a:endParaRPr>
          </a:p>
          <a:p>
            <a:pPr lvl="1" marL="749160" indent="-291960">
              <a:lnSpc>
                <a:spcPct val="10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its current position</a:t>
            </a:r>
            <a:endParaRPr b="0" lang="es-AR" sz="1800" spc="-1" strike="noStrike">
              <a:latin typeface="Arial"/>
            </a:endParaRPr>
          </a:p>
          <a:p>
            <a:pPr lvl="2" marL="749160" indent="-291960">
              <a:lnSpc>
                <a:spcPct val="10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its current velocity</a:t>
            </a:r>
            <a:endParaRPr b="0" lang="es-AR" sz="1800" spc="-1" strike="noStrike">
              <a:latin typeface="Arial"/>
            </a:endParaRPr>
          </a:p>
          <a:p>
            <a:pPr lvl="2" marL="7491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the distance between its current position and </a:t>
            </a:r>
            <a:r>
              <a:rPr b="0" i="1" lang="en-US" sz="1800" spc="-1" strike="noStrike" u="sng">
                <a:solidFill>
                  <a:srgbClr val="ffffff"/>
                </a:solidFill>
                <a:uFillTx/>
                <a:latin typeface="Rockwell"/>
              </a:rPr>
              <a:t>pbest</a:t>
            </a:r>
            <a:endParaRPr b="0" lang="es-AR" sz="1800" spc="-1" strike="noStrike">
              <a:latin typeface="Arial"/>
            </a:endParaRPr>
          </a:p>
          <a:p>
            <a:pPr lvl="2" marL="749160" indent="-291960">
              <a:lnSpc>
                <a:spcPct val="150000"/>
              </a:lnSpc>
              <a:spcAft>
                <a:spcPts val="1199"/>
              </a:spcAft>
              <a:buClr>
                <a:srgbClr val="72a376"/>
              </a:buClr>
              <a:buSzPct val="70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the distance between its current position and </a:t>
            </a:r>
            <a:r>
              <a:rPr b="0" i="1" lang="en-US" sz="1800" spc="-1" strike="noStrike" u="sng">
                <a:solidFill>
                  <a:srgbClr val="ffffff"/>
                </a:solidFill>
                <a:uFillTx/>
                <a:latin typeface="Rockwell"/>
              </a:rPr>
              <a:t>gbest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21" name="Picture 6" descr=""/>
          <p:cNvPicPr/>
          <p:nvPr/>
        </p:nvPicPr>
        <p:blipFill>
          <a:blip r:embed="rId1"/>
          <a:stretch/>
        </p:blipFill>
        <p:spPr>
          <a:xfrm>
            <a:off x="4356000" y="3645000"/>
            <a:ext cx="4200120" cy="2491920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bIns="45000" anchor="b">
            <a:normAutofit fontScale="75000"/>
          </a:bodyPr>
          <a:p>
            <a:pPr marL="54720" algn="r">
              <a:lnSpc>
                <a:spcPct val="10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e6e9cb"/>
                </a:solidFill>
                <a:latin typeface="Rockwell"/>
              </a:rPr>
              <a:t>Introduction to the PSO: </a:t>
            </a:r>
            <a:r>
              <a:rPr b="1" lang="en-US" sz="4600" spc="-1" strike="noStrike" u="sng">
                <a:solidFill>
                  <a:srgbClr val="e6e9cb"/>
                </a:solidFill>
                <a:uFillTx/>
                <a:latin typeface="Rockwell"/>
              </a:rPr>
              <a:t>Algorithm - Neighborhood</a:t>
            </a:r>
            <a:endParaRPr b="0" lang="pt-PT" sz="4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1193760" y="1747800"/>
            <a:ext cx="6546600" cy="43444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grpSp>
        <p:nvGrpSpPr>
          <p:cNvPr id="124" name="Group 35"/>
          <p:cNvGrpSpPr/>
          <p:nvPr/>
        </p:nvGrpSpPr>
        <p:grpSpPr>
          <a:xfrm>
            <a:off x="1981080" y="1900080"/>
            <a:ext cx="5257800" cy="3809880"/>
            <a:chOff x="1981080" y="1900080"/>
            <a:chExt cx="5257800" cy="3809880"/>
          </a:xfrm>
        </p:grpSpPr>
        <p:sp>
          <p:nvSpPr>
            <p:cNvPr id="125" name="Oval 5"/>
            <p:cNvSpPr/>
            <p:nvPr/>
          </p:nvSpPr>
          <p:spPr>
            <a:xfrm>
              <a:off x="1981080" y="39574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Oval 6"/>
            <p:cNvSpPr/>
            <p:nvPr/>
          </p:nvSpPr>
          <p:spPr>
            <a:xfrm>
              <a:off x="2819520" y="28144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Oval 7"/>
            <p:cNvSpPr/>
            <p:nvPr/>
          </p:nvSpPr>
          <p:spPr>
            <a:xfrm>
              <a:off x="3048120" y="41860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Oval 8"/>
            <p:cNvSpPr/>
            <p:nvPr/>
          </p:nvSpPr>
          <p:spPr>
            <a:xfrm>
              <a:off x="3276720" y="35002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Oval 9"/>
            <p:cNvSpPr/>
            <p:nvPr/>
          </p:nvSpPr>
          <p:spPr>
            <a:xfrm>
              <a:off x="3962520" y="540540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Oval 10"/>
            <p:cNvSpPr/>
            <p:nvPr/>
          </p:nvSpPr>
          <p:spPr>
            <a:xfrm>
              <a:off x="5791320" y="479592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Oval 11"/>
            <p:cNvSpPr/>
            <p:nvPr/>
          </p:nvSpPr>
          <p:spPr>
            <a:xfrm>
              <a:off x="4648320" y="243360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Oval 12"/>
            <p:cNvSpPr/>
            <p:nvPr/>
          </p:nvSpPr>
          <p:spPr>
            <a:xfrm>
              <a:off x="2133720" y="32716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Oval 13"/>
            <p:cNvSpPr/>
            <p:nvPr/>
          </p:nvSpPr>
          <p:spPr>
            <a:xfrm>
              <a:off x="3581280" y="19000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Oval 14"/>
            <p:cNvSpPr/>
            <p:nvPr/>
          </p:nvSpPr>
          <p:spPr>
            <a:xfrm>
              <a:off x="4495680" y="426240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Oval 15"/>
            <p:cNvSpPr/>
            <p:nvPr/>
          </p:nvSpPr>
          <p:spPr>
            <a:xfrm>
              <a:off x="5562720" y="41860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Oval 16"/>
            <p:cNvSpPr/>
            <p:nvPr/>
          </p:nvSpPr>
          <p:spPr>
            <a:xfrm>
              <a:off x="5943600" y="35002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val 17"/>
            <p:cNvSpPr/>
            <p:nvPr/>
          </p:nvSpPr>
          <p:spPr>
            <a:xfrm>
              <a:off x="6934320" y="35002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Oval 18"/>
            <p:cNvSpPr/>
            <p:nvPr/>
          </p:nvSpPr>
          <p:spPr>
            <a:xfrm>
              <a:off x="5791320" y="2814480"/>
              <a:ext cx="304560" cy="304560"/>
            </a:xfrm>
            <a:prstGeom prst="ellipse">
              <a:avLst/>
            </a:prstGeom>
            <a:solidFill>
              <a:srgbClr val="13d9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" name="Group 19"/>
          <p:cNvGrpSpPr/>
          <p:nvPr/>
        </p:nvGrpSpPr>
        <p:grpSpPr>
          <a:xfrm>
            <a:off x="4800600" y="3652920"/>
            <a:ext cx="1371240" cy="1295280"/>
            <a:chOff x="4800600" y="3652920"/>
            <a:chExt cx="1371240" cy="1295280"/>
          </a:xfrm>
        </p:grpSpPr>
        <p:sp>
          <p:nvSpPr>
            <p:cNvPr id="140" name="Oval 20"/>
            <p:cNvSpPr/>
            <p:nvPr/>
          </p:nvSpPr>
          <p:spPr>
            <a:xfrm>
              <a:off x="6095880" y="3652920"/>
              <a:ext cx="75960" cy="75960"/>
            </a:xfrm>
            <a:prstGeom prst="ellipse">
              <a:avLst/>
            </a:prstGeom>
            <a:solidFill>
              <a:srgbClr val="4e43d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Line 21"/>
            <p:cNvSpPr/>
            <p:nvPr/>
          </p:nvSpPr>
          <p:spPr>
            <a:xfrm flipH="1">
              <a:off x="4800600" y="3728880"/>
              <a:ext cx="1218960" cy="609480"/>
            </a:xfrm>
            <a:prstGeom prst="line">
              <a:avLst/>
            </a:prstGeom>
            <a:ln w="28575">
              <a:solidFill>
                <a:srgbClr val="4e43d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Line 22"/>
            <p:cNvSpPr/>
            <p:nvPr/>
          </p:nvSpPr>
          <p:spPr>
            <a:xfrm flipH="1">
              <a:off x="5943600" y="3805200"/>
              <a:ext cx="152280" cy="1143000"/>
            </a:xfrm>
            <a:prstGeom prst="line">
              <a:avLst/>
            </a:prstGeom>
            <a:ln w="28575">
              <a:solidFill>
                <a:srgbClr val="4e43d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roup 23"/>
          <p:cNvGrpSpPr/>
          <p:nvPr/>
        </p:nvGrpSpPr>
        <p:grpSpPr>
          <a:xfrm>
            <a:off x="2574720" y="2729880"/>
            <a:ext cx="1022760" cy="1845720"/>
            <a:chOff x="2574720" y="2729880"/>
            <a:chExt cx="1022760" cy="1845720"/>
          </a:xfrm>
        </p:grpSpPr>
        <p:sp>
          <p:nvSpPr>
            <p:cNvPr id="144" name="Oval 24"/>
            <p:cNvSpPr/>
            <p:nvPr/>
          </p:nvSpPr>
          <p:spPr>
            <a:xfrm>
              <a:off x="3429000" y="3652920"/>
              <a:ext cx="75960" cy="75960"/>
            </a:xfrm>
            <a:prstGeom prst="ellipse">
              <a:avLst/>
            </a:prstGeom>
            <a:solidFill>
              <a:srgbClr val="4e43d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Oval 25"/>
            <p:cNvSpPr/>
            <p:nvPr/>
          </p:nvSpPr>
          <p:spPr>
            <a:xfrm rot="21538800">
              <a:off x="2590560" y="2738520"/>
              <a:ext cx="990360" cy="1828440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roup 26"/>
          <p:cNvGrpSpPr/>
          <p:nvPr/>
        </p:nvGrpSpPr>
        <p:grpSpPr>
          <a:xfrm>
            <a:off x="1535040" y="2470680"/>
            <a:ext cx="1882800" cy="2059200"/>
            <a:chOff x="1535040" y="2470680"/>
            <a:chExt cx="1882800" cy="2059200"/>
          </a:xfrm>
        </p:grpSpPr>
        <p:sp>
          <p:nvSpPr>
            <p:cNvPr id="147" name="Oval 27"/>
            <p:cNvSpPr/>
            <p:nvPr/>
          </p:nvSpPr>
          <p:spPr>
            <a:xfrm>
              <a:off x="2209680" y="3348000"/>
              <a:ext cx="75960" cy="75960"/>
            </a:xfrm>
            <a:prstGeom prst="ellipse">
              <a:avLst/>
            </a:prstGeom>
            <a:solidFill>
              <a:srgbClr val="4e43d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Oval 28"/>
            <p:cNvSpPr/>
            <p:nvPr/>
          </p:nvSpPr>
          <p:spPr>
            <a:xfrm rot="2186400">
              <a:off x="1981080" y="2585880"/>
              <a:ext cx="990360" cy="1828440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Text Box 29"/>
          <p:cNvSpPr/>
          <p:nvPr/>
        </p:nvSpPr>
        <p:spPr>
          <a:xfrm>
            <a:off x="1187280" y="2131920"/>
            <a:ext cx="216036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ckwell"/>
              </a:rPr>
              <a:t>geographical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50" name="Text Box 30"/>
          <p:cNvSpPr/>
          <p:nvPr/>
        </p:nvSpPr>
        <p:spPr>
          <a:xfrm>
            <a:off x="6156360" y="4940280"/>
            <a:ext cx="101088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Rockwell"/>
              </a:rPr>
              <a:t>social</a:t>
            </a:r>
            <a:endParaRPr b="0" lang="es-AR" sz="2400" spc="-1" strike="noStrike">
              <a:latin typeface="Arial"/>
            </a:endParaRPr>
          </a:p>
        </p:txBody>
      </p:sp>
      <p:grpSp>
        <p:nvGrpSpPr>
          <p:cNvPr id="151" name="Group 31"/>
          <p:cNvGrpSpPr/>
          <p:nvPr/>
        </p:nvGrpSpPr>
        <p:grpSpPr>
          <a:xfrm>
            <a:off x="3733560" y="2052360"/>
            <a:ext cx="990720" cy="3353040"/>
            <a:chOff x="3733560" y="2052360"/>
            <a:chExt cx="990720" cy="3353040"/>
          </a:xfrm>
        </p:grpSpPr>
        <p:sp>
          <p:nvSpPr>
            <p:cNvPr id="152" name="Line 32"/>
            <p:cNvSpPr/>
            <p:nvPr/>
          </p:nvSpPr>
          <p:spPr>
            <a:xfrm flipH="1" flipV="1">
              <a:off x="3733560" y="2052360"/>
              <a:ext cx="838440" cy="2210040"/>
            </a:xfrm>
            <a:prstGeom prst="line">
              <a:avLst/>
            </a:prstGeom>
            <a:ln w="28575">
              <a:solidFill>
                <a:srgbClr val="4e43d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Line 33"/>
            <p:cNvSpPr/>
            <p:nvPr/>
          </p:nvSpPr>
          <p:spPr>
            <a:xfrm flipH="1">
              <a:off x="4190760" y="4566960"/>
              <a:ext cx="457200" cy="838440"/>
            </a:xfrm>
            <a:prstGeom prst="line">
              <a:avLst/>
            </a:prstGeom>
            <a:ln w="28575">
              <a:solidFill>
                <a:srgbClr val="4e43d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Oval 34"/>
            <p:cNvSpPr/>
            <p:nvPr/>
          </p:nvSpPr>
          <p:spPr>
            <a:xfrm>
              <a:off x="4648320" y="4414680"/>
              <a:ext cx="75960" cy="75960"/>
            </a:xfrm>
            <a:prstGeom prst="ellipse">
              <a:avLst/>
            </a:prstGeom>
            <a:solidFill>
              <a:srgbClr val="4e43d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1479</TotalTime>
  <Application>LibreOffice/7.2.2.2$Windows_X86_64 LibreOffice_project/02b2acce88a210515b4a5bb2e46cbfb63fe97d56</Application>
  <AppVersion>15.0000</AppVersion>
  <Words>1650</Words>
  <Paragraphs>268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2011-01-05T13:26:41Z</dcterms:created>
  <dc:creator>Andry</dc:creator>
  <dc:description/>
  <dc:language>es-AR</dc:language>
  <cp:lastModifiedBy>Susana</cp:lastModifiedBy>
  <dcterms:modified xsi:type="dcterms:W3CDTF">2011-01-17T15:29:59Z</dcterms:modified>
  <cp:revision>217</cp:revision>
  <dc:subject/>
  <dc:title>The Particle Swarm Optimization Algorithm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21</vt:i4>
  </property>
  <property fmtid="{D5CDD505-2E9C-101B-9397-08002B2CF9AE}" pid="3" name="PresentationFormat">
    <vt:lpwstr>Apresentação no Ecrã (4:3)</vt:lpwstr>
  </property>
  <property fmtid="{D5CDD505-2E9C-101B-9397-08002B2CF9AE}" pid="4" name="Slides">
    <vt:i4>42</vt:i4>
  </property>
</Properties>
</file>