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71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2578B80A-DD4E-472F-A8FC-78604B5E0129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7129C9-1348-4A21-B58D-C2C6B0DE4180}" type="slidenum">
              <a:rPr lang="es-AR" sz="1200" b="0" strike="noStrike" spc="-1">
                <a:latin typeface="Times New Roman"/>
              </a:rPr>
              <a:t>2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578B80A-DD4E-472F-A8FC-78604B5E0129}" type="slidenum">
              <a:rPr lang="es-AR" sz="1400" b="0" strike="noStrike" spc="-1" smtClean="0">
                <a:latin typeface="Times New Roman"/>
              </a:rPr>
              <a:t>6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2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A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595A61F-25D2-4D92-813A-1284F3BFE4E3}" type="datetime">
              <a:rPr lang="es-AR" sz="1200" b="0" strike="noStrike" spc="-1">
                <a:solidFill>
                  <a:srgbClr val="8B8B8B"/>
                </a:solidFill>
                <a:latin typeface="Calibri"/>
              </a:rPr>
              <a:t>31/5/2022</a:t>
            </a:fld>
            <a:endParaRPr lang="es-A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DE62B73-C162-4A82-BBEE-5085693110C2}" type="slidenum">
              <a:rPr lang="es-A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A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lang="es-A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  <a:endParaRPr lang="es-A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D5EE5BA-7DA7-4C0C-BAF1-50F96B59B2EB}" type="datetime">
              <a:rPr lang="es-AR" sz="1200" b="0" strike="noStrike" spc="-1">
                <a:solidFill>
                  <a:srgbClr val="8B8B8B"/>
                </a:solidFill>
                <a:latin typeface="Calibri"/>
              </a:rPr>
              <a:t>31/5/2022</a:t>
            </a:fld>
            <a:endParaRPr lang="es-A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F66930E-1129-43CB-B01A-ADB48ADEBFAE}" type="slidenum">
              <a:rPr lang="es-A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goCC14/DiegoCazon_ProyectoFinal_IA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algn="ctr">
              <a:lnSpc>
                <a:spcPct val="90000"/>
              </a:lnSpc>
            </a:pPr>
            <a:r>
              <a:rPr lang="es-AR" sz="6000" b="0" strike="noStrike" spc="-1">
                <a:solidFill>
                  <a:srgbClr val="000000"/>
                </a:solidFill>
                <a:latin typeface="Times New Roman"/>
              </a:rPr>
              <a:t>Inteligencia Artificial 1 </a:t>
            </a:r>
            <a:br/>
            <a:r>
              <a:rPr lang="es-AR" sz="6000" b="0" strike="noStrike" spc="-1">
                <a:solidFill>
                  <a:srgbClr val="000000"/>
                </a:solidFill>
                <a:latin typeface="Times New Roman"/>
              </a:rPr>
              <a:t>Proyecto Final </a:t>
            </a:r>
            <a:br/>
            <a:r>
              <a:rPr lang="es-AR" sz="6000" b="0" strike="noStrike" spc="-1">
                <a:solidFill>
                  <a:srgbClr val="000000"/>
                </a:solidFill>
                <a:latin typeface="Times New Roman"/>
              </a:rPr>
              <a:t>BOXOPT</a:t>
            </a:r>
            <a:endParaRPr lang="es-A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7767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</a:rPr>
              <a:t>Ordenamiento de cajas en contenedores</a:t>
            </a:r>
            <a:endParaRPr lang="es-A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</a:rPr>
              <a:t>Diego Rinaldo Cazon Condori</a:t>
            </a:r>
            <a:endParaRPr lang="es-A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</a:rPr>
              <a:t>Facultad de Ingeniería – Universidad Nacional de Cuyo - 2022</a:t>
            </a:r>
            <a:endParaRPr lang="es-A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7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4. Resultados Obtenidos</a:t>
            </a:r>
            <a:br/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096200"/>
            <a:ext cx="10515240" cy="117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Ahora mostraremos los resultados obtenidos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n 8"/>
          <p:cNvPicPr/>
          <p:nvPr/>
        </p:nvPicPr>
        <p:blipFill>
          <a:blip r:embed="rId2"/>
          <a:stretch/>
        </p:blipFill>
        <p:spPr>
          <a:xfrm>
            <a:off x="3952800" y="1585800"/>
            <a:ext cx="4285800" cy="3685680"/>
          </a:xfrm>
          <a:prstGeom prst="rect">
            <a:avLst/>
          </a:prstGeom>
          <a:ln w="0">
            <a:noFill/>
          </a:ln>
        </p:spPr>
      </p:pic>
      <p:sp>
        <p:nvSpPr>
          <p:cNvPr id="112" name="CuadroTexto 12"/>
          <p:cNvSpPr/>
          <p:nvPr/>
        </p:nvSpPr>
        <p:spPr>
          <a:xfrm>
            <a:off x="838080" y="5514840"/>
            <a:ext cx="101005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Con los resultados obtenidos vemos que mientras mas aumenta el tamaño de los contenedores obtenemos peores resultados.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Marcador de contenido 3"/>
          <p:cNvPicPr/>
          <p:nvPr/>
        </p:nvPicPr>
        <p:blipFill>
          <a:blip r:embed="rId2"/>
          <a:stretch/>
        </p:blipFill>
        <p:spPr>
          <a:xfrm>
            <a:off x="471240" y="1554840"/>
            <a:ext cx="5554800" cy="4109400"/>
          </a:xfrm>
          <a:prstGeom prst="rect">
            <a:avLst/>
          </a:prstGeom>
          <a:ln w="0">
            <a:noFill/>
          </a:ln>
        </p:spPr>
      </p:pic>
      <p:sp>
        <p:nvSpPr>
          <p:cNvPr id="114" name="CuadroTexto 5"/>
          <p:cNvSpPr/>
          <p:nvPr/>
        </p:nvSpPr>
        <p:spPr>
          <a:xfrm>
            <a:off x="1414080" y="528840"/>
            <a:ext cx="946548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Ahora mostraremos algunos resultados de como se reduce el area sin uso, con el pasar de los ciclos para un contenedor de (50x50)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115" name="Imagen 7"/>
          <p:cNvPicPr/>
          <p:nvPr/>
        </p:nvPicPr>
        <p:blipFill>
          <a:blip r:embed="rId3"/>
          <a:stretch/>
        </p:blipFill>
        <p:spPr>
          <a:xfrm>
            <a:off x="5933160" y="1495800"/>
            <a:ext cx="5554800" cy="422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Marcador de contenido 4"/>
          <p:cNvPicPr/>
          <p:nvPr/>
        </p:nvPicPr>
        <p:blipFill>
          <a:blip r:embed="rId2"/>
          <a:stretch/>
        </p:blipFill>
        <p:spPr>
          <a:xfrm>
            <a:off x="3698280" y="1505880"/>
            <a:ext cx="4921920" cy="4303080"/>
          </a:xfrm>
          <a:prstGeom prst="rect">
            <a:avLst/>
          </a:prstGeom>
          <a:ln w="0">
            <a:noFill/>
          </a:ln>
        </p:spPr>
      </p:pic>
      <p:sp>
        <p:nvSpPr>
          <p:cNvPr id="117" name="CuadroTexto 6"/>
          <p:cNvSpPr/>
          <p:nvPr/>
        </p:nvSpPr>
        <p:spPr>
          <a:xfrm>
            <a:off x="1270080" y="610200"/>
            <a:ext cx="97786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La imagen representa el orden en final que quedaria un contenedor luego de usar el algoritmo, los espacios verdes son los espacios desperdiciados y las cajas marrones, las cajas a ordenar.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1066680" y="571680"/>
            <a:ext cx="10032480" cy="76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Ahora haremos la comparación del algoritmo propuesto con AG y un algoritmo que busca aleatoriamente, para los mismos escenarios de 50, 100 y 250.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n 6"/>
          <p:cNvPicPr/>
          <p:nvPr/>
        </p:nvPicPr>
        <p:blipFill>
          <a:blip r:embed="rId2"/>
          <a:stretch/>
        </p:blipFill>
        <p:spPr>
          <a:xfrm>
            <a:off x="6095880" y="1337040"/>
            <a:ext cx="4341240" cy="3544560"/>
          </a:xfrm>
          <a:prstGeom prst="rect">
            <a:avLst/>
          </a:prstGeom>
          <a:ln w="0">
            <a:noFill/>
          </a:ln>
        </p:spPr>
      </p:pic>
      <p:pic>
        <p:nvPicPr>
          <p:cNvPr id="120" name="Imagen 8"/>
          <p:cNvPicPr/>
          <p:nvPr/>
        </p:nvPicPr>
        <p:blipFill>
          <a:blip r:embed="rId3"/>
          <a:stretch/>
        </p:blipFill>
        <p:spPr>
          <a:xfrm>
            <a:off x="1514160" y="1337040"/>
            <a:ext cx="4148280" cy="3567600"/>
          </a:xfrm>
          <a:prstGeom prst="rect">
            <a:avLst/>
          </a:prstGeom>
          <a:ln w="0">
            <a:noFill/>
          </a:ln>
        </p:spPr>
      </p:pic>
      <p:sp>
        <p:nvSpPr>
          <p:cNvPr id="121" name="CuadroTexto 10"/>
          <p:cNvSpPr/>
          <p:nvPr/>
        </p:nvSpPr>
        <p:spPr>
          <a:xfrm>
            <a:off x="1066680" y="5013000"/>
            <a:ext cx="1026108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Los resultados obtenidos, para el algoritmo aleatorio, suelen ser muy dispersos, en comparación con el propuesto además de búsquedas aleatorias al inicio, agrega una búsqueda mas profunda a medida que la poblacion avoluciona, en espacios de soluciones cada vez mas reducidos.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289080"/>
            <a:ext cx="10515240" cy="91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5. Conclusiones</a:t>
            </a:r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450800"/>
            <a:ext cx="10515240" cy="395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El algoritmo propuesto que hace uso de un algoritmo genético, tiene mejor desempeño que sin usar AG, los resultados mejoran en alrededor del 10%.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Podemos concluir que el uso del AG es importante para mejorar los resultados ya que este en un comienzo realiza una búsqueda aleatoria y luego con la evolución de la población explora mejor los espacios de soluciones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El algoritmo propuesto nos da buenos resultados, a pesar de ser bastante simple, sabemos que estos resultados pueden mejorar aún más: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	Aumentando la cantidad de individuos de la población de AG.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 	Implementando programación paralela para reducir los tiempos,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 	Implementando PSO para mejorar los porcentajes de corte,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</a:rPr>
              <a:t> 	Programando a cada individuo un algoritmo de busqueda local que busque 	sus mejores porcentajes de corte en cada ciclo. </a:t>
            </a:r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551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6. Bibliografia</a:t>
            </a:r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2365560"/>
            <a:ext cx="10515240" cy="70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1- PROBLEMA DE EMPAQUETAMIENTO RECTANGULAR BIDIMENSIONAL TIPO GUILLOTINA - Universidad Tecnológica de Pereira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adroTexto 6"/>
          <p:cNvSpPr/>
          <p:nvPr/>
        </p:nvSpPr>
        <p:spPr>
          <a:xfrm>
            <a:off x="838080" y="3208320"/>
            <a:ext cx="104389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2- SOLUCIÓN DEL PROBLEMA DE EMPAQUETAMIENTO ÓPTIMO BIDIMENSIONAL EN UNA SOLA PLACA – David Alvarez Martinez </a:t>
            </a:r>
            <a:endParaRPr lang="es-AR" sz="2000" b="0" strike="noStrike" spc="-1">
              <a:latin typeface="Arial"/>
            </a:endParaRPr>
          </a:p>
        </p:txBody>
      </p:sp>
      <p:sp>
        <p:nvSpPr>
          <p:cNvPr id="127" name="CuadroTexto 8"/>
          <p:cNvSpPr/>
          <p:nvPr/>
        </p:nvSpPr>
        <p:spPr>
          <a:xfrm>
            <a:off x="838080" y="4051080"/>
            <a:ext cx="1051524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3- EL CODIGO DEL PROYECTO LO PUEDE ENCONTRAR EN </a:t>
            </a:r>
            <a:r>
              <a:rPr lang="es-AR" sz="2000" b="0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https://github.com/DiegoCC14/DiegoCazon_ProyectoFinal_IA1</a:t>
            </a: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572040"/>
            <a:ext cx="10515240" cy="77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Índice</a:t>
            </a:r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171800" y="1343880"/>
            <a:ext cx="10181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1. Definición del problema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2. Métodos usados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 dirty="0">
                <a:solidFill>
                  <a:srgbClr val="000000"/>
                </a:solidFill>
                <a:latin typeface="Times New Roman"/>
              </a:rPr>
              <a:t>2.1 Árbol de ordenamiento y Algoritmo de Ordenamiento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 dirty="0">
                <a:solidFill>
                  <a:srgbClr val="000000"/>
                </a:solidFill>
                <a:latin typeface="Times New Roman"/>
              </a:rPr>
              <a:t>2.2 Árbol de corte guillotina</a:t>
            </a:r>
            <a:endParaRPr lang="es-A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 dirty="0">
                <a:solidFill>
                  <a:srgbClr val="000000"/>
                </a:solidFill>
                <a:latin typeface="Times New Roman"/>
              </a:rPr>
              <a:t>2.3 Algoritmo Genético</a:t>
            </a:r>
            <a:endParaRPr lang="es-A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3. Diseño Experimental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4. Resultados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5. Conclusiones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rgbClr val="000000"/>
                </a:solidFill>
                <a:latin typeface="Times New Roman"/>
              </a:rPr>
              <a:t>6. </a:t>
            </a:r>
            <a:r>
              <a:rPr lang="es-AR" sz="2800" b="0" strike="noStrike" spc="-1" dirty="0" err="1">
                <a:solidFill>
                  <a:srgbClr val="000000"/>
                </a:solidFill>
                <a:latin typeface="Times New Roman"/>
              </a:rPr>
              <a:t>Bibliografia</a:t>
            </a:r>
            <a:endParaRPr lang="es-A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239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1. Definición del problema</a:t>
            </a:r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142640" y="1287000"/>
            <a:ext cx="9677520" cy="502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 dirty="0">
                <a:solidFill>
                  <a:srgbClr val="000000"/>
                </a:solidFill>
                <a:latin typeface="Times New Roman"/>
              </a:rPr>
              <a:t>El problema a resolver es el de ordenamiento de cajas en contenedores pero en un espacio bidimensional, similar al ordenar placas en una placa mayor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 dirty="0">
                <a:solidFill>
                  <a:srgbClr val="000000"/>
                </a:solidFill>
                <a:latin typeface="Times New Roman"/>
              </a:rPr>
              <a:t>Estos problema de ordenamiento, entran dentro de la familia de los problemas de corte y empaquetamiento bidimensional en una sola placa (2D-CSP).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 dirty="0">
                <a:solidFill>
                  <a:srgbClr val="000000"/>
                </a:solidFill>
                <a:latin typeface="Times New Roman"/>
              </a:rPr>
              <a:t>Uno de los objetivos a cumplir, es el de disminuir el espacio de área desperdiciado y además mantener un tiempo de ejecución relativamente bajo.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Imagen 4"/>
          <p:cNvPicPr/>
          <p:nvPr/>
        </p:nvPicPr>
        <p:blipFill>
          <a:blip r:embed="rId2"/>
          <a:srcRect b="19473"/>
          <a:stretch/>
        </p:blipFill>
        <p:spPr>
          <a:xfrm>
            <a:off x="3228840" y="2028960"/>
            <a:ext cx="5733720" cy="200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78108-1725-F8FC-4CE2-9E3E0E4B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247" y="2539073"/>
            <a:ext cx="6309887" cy="1325160"/>
          </a:xfrm>
        </p:spPr>
        <p:txBody>
          <a:bodyPr/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A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Metodos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Usados</a:t>
            </a:r>
          </a:p>
        </p:txBody>
      </p:sp>
    </p:spTree>
    <p:extLst>
      <p:ext uri="{BB962C8B-B14F-4D97-AF65-F5344CB8AC3E}">
        <p14:creationId xmlns:p14="http://schemas.microsoft.com/office/powerpoint/2010/main" val="262395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 dirty="0">
                <a:solidFill>
                  <a:srgbClr val="000000"/>
                </a:solidFill>
                <a:latin typeface="Times New Roman"/>
              </a:rPr>
              <a:t>2.1 Árbol de ordenamiento</a:t>
            </a:r>
            <a:endParaRPr lang="es-A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El árbol de ordenamiento es un árbol binario el cual tiene como objetivo dar información de cómo se encuentran ordenadas las cajas, espacios aun no recorridos y espacios desperdiciados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Atributos de Nodo: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Tam_Contenedor: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Tam_Caja_Ingresada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Nodo_Alado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</a:rPr>
              <a:t>Nodo_Arriba</a:t>
            </a:r>
            <a:endParaRPr lang="es-AR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Imagen 4"/>
          <p:cNvPicPr/>
          <p:nvPr/>
        </p:nvPicPr>
        <p:blipFill>
          <a:blip r:embed="rId2"/>
          <a:stretch/>
        </p:blipFill>
        <p:spPr>
          <a:xfrm>
            <a:off x="8939880" y="3043440"/>
            <a:ext cx="2737080" cy="1915560"/>
          </a:xfrm>
          <a:prstGeom prst="rect">
            <a:avLst/>
          </a:prstGeom>
          <a:ln w="0">
            <a:noFill/>
          </a:ln>
        </p:spPr>
      </p:pic>
      <p:pic>
        <p:nvPicPr>
          <p:cNvPr id="100" name="Imagen 6"/>
          <p:cNvPicPr/>
          <p:nvPr/>
        </p:nvPicPr>
        <p:blipFill>
          <a:blip r:embed="rId3"/>
          <a:stretch/>
        </p:blipFill>
        <p:spPr>
          <a:xfrm>
            <a:off x="3708720" y="2705760"/>
            <a:ext cx="4954680" cy="259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34280"/>
            <a:ext cx="105152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strike="noStrike" spc="-1" dirty="0">
                <a:solidFill>
                  <a:srgbClr val="000000"/>
                </a:solidFill>
                <a:latin typeface="Times New Roman"/>
              </a:rPr>
              <a:t>2.2 Árbol de corte guillotina</a:t>
            </a:r>
            <a:endParaRPr lang="es-AR" sz="44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73320" y="1011960"/>
            <a:ext cx="10515240" cy="471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El árbol de Corte Guillotina es un árbol binario completo, esta estructura nos permitirá dividir el contenedor principal en varios </a:t>
            </a: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subcontenedores</a:t>
            </a: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. 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Usaremos cada </a:t>
            </a: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subcontenedor</a:t>
            </a: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 para ordenar las cajas en estos, tratando de obtener esos </a:t>
            </a: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subcontenedores</a:t>
            </a: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 para un conjunto de cajas que dejen menos espacios desperdiciados.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La altura del árbol define la cantidad de cortes que se realizaran sobre el contenedor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Atributos de Nodos: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Tipo_de_Corte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Porcentaje_de_Corte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>
                <a:solidFill>
                  <a:srgbClr val="000000"/>
                </a:solidFill>
                <a:latin typeface="Times New Roman"/>
              </a:rPr>
              <a:t>Nodo_ Derecho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 dirty="0" err="1">
                <a:solidFill>
                  <a:srgbClr val="000000"/>
                </a:solidFill>
                <a:latin typeface="Times New Roman"/>
              </a:rPr>
              <a:t>Nodo_Izquierdo</a:t>
            </a:r>
            <a:endParaRPr lang="es-A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Imagen 5"/>
          <p:cNvPicPr/>
          <p:nvPr/>
        </p:nvPicPr>
        <p:blipFill>
          <a:blip r:embed="rId3"/>
          <a:stretch/>
        </p:blipFill>
        <p:spPr>
          <a:xfrm>
            <a:off x="4106160" y="2953440"/>
            <a:ext cx="3808800" cy="2892600"/>
          </a:xfrm>
          <a:prstGeom prst="rect">
            <a:avLst/>
          </a:prstGeom>
          <a:ln w="0">
            <a:noFill/>
          </a:ln>
        </p:spPr>
      </p:pic>
      <p:pic>
        <p:nvPicPr>
          <p:cNvPr id="104" name="Imagen 6"/>
          <p:cNvPicPr/>
          <p:nvPr/>
        </p:nvPicPr>
        <p:blipFill>
          <a:blip r:embed="rId4"/>
          <a:stretch/>
        </p:blipFill>
        <p:spPr>
          <a:xfrm>
            <a:off x="7956900" y="3146940"/>
            <a:ext cx="3789720" cy="26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267480"/>
            <a:ext cx="10515240" cy="65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 dirty="0">
                <a:solidFill>
                  <a:srgbClr val="000000"/>
                </a:solidFill>
                <a:latin typeface="Times New Roman"/>
              </a:rPr>
              <a:t>2.3 Algoritmo Genético</a:t>
            </a:r>
            <a:endParaRPr lang="es-A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994320"/>
            <a:ext cx="10515240" cy="360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AR" sz="2000" b="0" strike="noStrike" spc="-1" dirty="0">
                <a:solidFill>
                  <a:srgbClr val="000000"/>
                </a:solidFill>
                <a:latin typeface="Times New Roman"/>
              </a:rPr>
              <a:t>Llamados así porque se inspiran en la evolución biológica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Inicialización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Condición de término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Evaluación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Selección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Cruzamiento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Mutación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</a:rPr>
              <a:t>Reemplazo</a:t>
            </a:r>
            <a:endParaRPr lang="es-A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CCC7CE-BC55-4E5B-D5A8-4635C288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45" y="1409920"/>
            <a:ext cx="7222710" cy="4993988"/>
          </a:xfrm>
          <a:prstGeom prst="rect">
            <a:avLst/>
          </a:prstGeom>
        </p:spPr>
      </p:pic>
      <p:sp>
        <p:nvSpPr>
          <p:cNvPr id="7" name="PlaceHolder 1">
            <a:extLst>
              <a:ext uri="{FF2B5EF4-FFF2-40B4-BE49-F238E27FC236}">
                <a16:creationId xmlns:a16="http://schemas.microsoft.com/office/drawing/2014/main" id="{3CB411BD-9B5D-65CE-29E8-7EF635B1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200" y="547398"/>
            <a:ext cx="10515240" cy="65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 dirty="0">
                <a:solidFill>
                  <a:srgbClr val="000000"/>
                </a:solidFill>
                <a:latin typeface="Times New Roman"/>
              </a:rPr>
              <a:t>Individuo de la población</a:t>
            </a:r>
            <a:endParaRPr lang="es-A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98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</a:rPr>
              <a:t>3. Diseño Experimental</a:t>
            </a:r>
            <a:br/>
            <a:endParaRPr lang="es-A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483105"/>
            <a:ext cx="10515240" cy="351810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 dirty="0">
                <a:solidFill>
                  <a:srgbClr val="000000"/>
                </a:solidFill>
                <a:latin typeface="Times New Roman"/>
              </a:rPr>
              <a:t>La prueba consiste en varios escenarios y una competencia entre el algoritmo propuesto y un algoritmo que solo realizara búsquedas aleatorias. </a:t>
            </a:r>
            <a:endParaRPr lang="es-AR" sz="23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 dirty="0">
                <a:solidFill>
                  <a:srgbClr val="000000"/>
                </a:solidFill>
                <a:latin typeface="Times New Roman"/>
              </a:rPr>
              <a:t>Definimos 3 escenarios, un escenario con contenedor (50 x 50), uno de (100 x 100) y un escenario con un contenedor de (250 x 250), con 30 conjuntos de cajas a ordenar, </a:t>
            </a:r>
            <a:endParaRPr lang="es-AR" sz="23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 dirty="0">
                <a:solidFill>
                  <a:srgbClr val="000000"/>
                </a:solidFill>
                <a:latin typeface="Times New Roman"/>
              </a:rPr>
              <a:t>Para las pruebas que realizaremos proponemos los siguientes parámetros , altura de los arboles guillotina 3, Cantidad de Individuos 125 y Cantidad de ciclos 50. </a:t>
            </a:r>
            <a:endParaRPr lang="es-AR" sz="23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 dirty="0">
                <a:solidFill>
                  <a:srgbClr val="000000"/>
                </a:solidFill>
                <a:latin typeface="Times New Roman"/>
              </a:rPr>
              <a:t>El algoritmo adversario con el que pondremos a competir al algoritmo propuesto, es uno que no cuenta con el AG, sino que en su lugar contara con una búsqueda aleatoria.</a:t>
            </a:r>
            <a:endParaRPr lang="es-AR" sz="23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3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811</Words>
  <Application>Microsoft Office PowerPoint</Application>
  <PresentationFormat>Panorámica</PresentationFormat>
  <Paragraphs>80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Inteligencia Artificial 1  Proyecto Final  BOXOPT</vt:lpstr>
      <vt:lpstr>Índice</vt:lpstr>
      <vt:lpstr>1. Definición del problema</vt:lpstr>
      <vt:lpstr>2. Metodos Usados</vt:lpstr>
      <vt:lpstr>2.1 Árbol de ordenamiento</vt:lpstr>
      <vt:lpstr>2.2 Árbol de corte guillotina</vt:lpstr>
      <vt:lpstr>2.3 Algoritmo Genético</vt:lpstr>
      <vt:lpstr>Individuo de la población</vt:lpstr>
      <vt:lpstr>3. Diseño Experimental </vt:lpstr>
      <vt:lpstr>4. Resultados Obtenidos </vt:lpstr>
      <vt:lpstr>Presentación de PowerPoint</vt:lpstr>
      <vt:lpstr>Presentación de PowerPoint</vt:lpstr>
      <vt:lpstr>Presentación de PowerPoint</vt:lpstr>
      <vt:lpstr>5. Conclusiones</vt:lpstr>
      <vt:lpstr>6.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IA1 Proyecto Final: BOXOPT</dc:title>
  <dc:subject/>
  <dc:creator>Diego Rinaldo Cazon Condori</dc:creator>
  <dc:description/>
  <cp:lastModifiedBy>Diego Rinaldo Cazon Condori</cp:lastModifiedBy>
  <cp:revision>21</cp:revision>
  <dcterms:created xsi:type="dcterms:W3CDTF">2022-05-26T23:14:30Z</dcterms:created>
  <dcterms:modified xsi:type="dcterms:W3CDTF">2022-05-31T20:07:50Z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Panorámica</vt:lpwstr>
  </property>
  <property fmtid="{D5CDD505-2E9C-101B-9397-08002B2CF9AE}" pid="4" name="Slides">
    <vt:i4>15</vt:i4>
  </property>
</Properties>
</file>