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Economica"/>
      <p:regular r:id="rId35"/>
      <p:bold r:id="rId36"/>
      <p:italic r:id="rId37"/>
      <p:boldItalic r:id="rId38"/>
    </p:embeddedFont>
    <p:embeddedFont>
      <p:font typeface="Montserrat"/>
      <p:regular r:id="rId39"/>
      <p:bold r:id="rId40"/>
      <p:italic r:id="rId41"/>
      <p:boldItalic r:id="rId42"/>
    </p:embeddedFont>
    <p:embeddedFont>
      <p:font typeface="Montserrat Light"/>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8D776C-F3EF-4E92-BB36-DB16F258CE02}">
  <a:tblStyle styleId="{1F8D776C-F3EF-4E92-BB36-DB16F258CE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MontserratLight-bold.fntdata"/><Relationship Id="rId43" Type="http://schemas.openxmlformats.org/officeDocument/2006/relationships/font" Target="fonts/MontserratLight-regular.fntdata"/><Relationship Id="rId46" Type="http://schemas.openxmlformats.org/officeDocument/2006/relationships/font" Target="fonts/MontserratLight-boldItalic.fntdata"/><Relationship Id="rId45" Type="http://schemas.openxmlformats.org/officeDocument/2006/relationships/font" Target="fonts/Montserrat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Economica-regular.fntdata"/><Relationship Id="rId34" Type="http://schemas.openxmlformats.org/officeDocument/2006/relationships/slide" Target="slides/slide28.xml"/><Relationship Id="rId37" Type="http://schemas.openxmlformats.org/officeDocument/2006/relationships/font" Target="fonts/Economica-italic.fntdata"/><Relationship Id="rId36" Type="http://schemas.openxmlformats.org/officeDocument/2006/relationships/font" Target="fonts/Economica-bold.fntdata"/><Relationship Id="rId39" Type="http://schemas.openxmlformats.org/officeDocument/2006/relationships/font" Target="fonts/Montserrat-regular.fntdata"/><Relationship Id="rId38" Type="http://schemas.openxmlformats.org/officeDocument/2006/relationships/font" Target="fonts/Economic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15e5d5b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5e5d5b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e778288c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e778288c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e778288c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e778288c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e778288c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e778288c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e778288c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e778288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e778288c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e778288c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e778288c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e778288c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e778288c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e778288c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2232041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2232041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1530356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1530356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1530356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1530356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c50616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c50616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1530356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1530356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1530356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1530356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2232041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2232041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1530356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1530356d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2232041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2232041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e778288c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e778288c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2232041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2232041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72d12a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72d12a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5b40a097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5b40a097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778288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e778288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7c50616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7c50616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e778288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e778288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e778288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e778288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e778288c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e778288c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778288c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778288c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e778288c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e778288c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_4">
    <p:bg>
      <p:bgPr>
        <a:solidFill>
          <a:srgbClr val="FFFFFF"/>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60" name="Google Shape;60;p13"/>
          <p:cNvSpPr txBox="1"/>
          <p:nvPr>
            <p:ph type="ctrTitle"/>
          </p:nvPr>
        </p:nvSpPr>
        <p:spPr>
          <a:xfrm>
            <a:off x="436825" y="849050"/>
            <a:ext cx="4065900" cy="19554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424242"/>
              </a:buClr>
              <a:buSzPts val="3600"/>
              <a:buNone/>
              <a:defRPr b="1" sz="3600">
                <a:solidFill>
                  <a:srgbClr val="424242"/>
                </a:solidFill>
              </a:defRPr>
            </a:lvl1pPr>
            <a:lvl2pPr lvl="1" rtl="0" algn="l">
              <a:lnSpc>
                <a:spcPct val="100000"/>
              </a:lnSpc>
              <a:spcBef>
                <a:spcPts val="0"/>
              </a:spcBef>
              <a:spcAft>
                <a:spcPts val="0"/>
              </a:spcAft>
              <a:buClr>
                <a:srgbClr val="424242"/>
              </a:buClr>
              <a:buSzPts val="3600"/>
              <a:buNone/>
              <a:defRPr b="1" sz="3600">
                <a:solidFill>
                  <a:srgbClr val="424242"/>
                </a:solidFill>
              </a:defRPr>
            </a:lvl2pPr>
            <a:lvl3pPr lvl="2" rtl="0" algn="l">
              <a:lnSpc>
                <a:spcPct val="100000"/>
              </a:lnSpc>
              <a:spcBef>
                <a:spcPts val="0"/>
              </a:spcBef>
              <a:spcAft>
                <a:spcPts val="0"/>
              </a:spcAft>
              <a:buClr>
                <a:srgbClr val="424242"/>
              </a:buClr>
              <a:buSzPts val="3600"/>
              <a:buNone/>
              <a:defRPr b="1" sz="3600">
                <a:solidFill>
                  <a:srgbClr val="424242"/>
                </a:solidFill>
              </a:defRPr>
            </a:lvl3pPr>
            <a:lvl4pPr lvl="3" rtl="0" algn="l">
              <a:lnSpc>
                <a:spcPct val="100000"/>
              </a:lnSpc>
              <a:spcBef>
                <a:spcPts val="0"/>
              </a:spcBef>
              <a:spcAft>
                <a:spcPts val="0"/>
              </a:spcAft>
              <a:buClr>
                <a:srgbClr val="424242"/>
              </a:buClr>
              <a:buSzPts val="3600"/>
              <a:buNone/>
              <a:defRPr b="1" sz="3600">
                <a:solidFill>
                  <a:srgbClr val="424242"/>
                </a:solidFill>
              </a:defRPr>
            </a:lvl4pPr>
            <a:lvl5pPr lvl="4" rtl="0" algn="l">
              <a:lnSpc>
                <a:spcPct val="100000"/>
              </a:lnSpc>
              <a:spcBef>
                <a:spcPts val="0"/>
              </a:spcBef>
              <a:spcAft>
                <a:spcPts val="0"/>
              </a:spcAft>
              <a:buClr>
                <a:srgbClr val="424242"/>
              </a:buClr>
              <a:buSzPts val="3600"/>
              <a:buNone/>
              <a:defRPr b="1" sz="3600">
                <a:solidFill>
                  <a:srgbClr val="424242"/>
                </a:solidFill>
              </a:defRPr>
            </a:lvl5pPr>
            <a:lvl6pPr lvl="5" rtl="0" algn="l">
              <a:lnSpc>
                <a:spcPct val="100000"/>
              </a:lnSpc>
              <a:spcBef>
                <a:spcPts val="0"/>
              </a:spcBef>
              <a:spcAft>
                <a:spcPts val="0"/>
              </a:spcAft>
              <a:buClr>
                <a:srgbClr val="424242"/>
              </a:buClr>
              <a:buSzPts val="3600"/>
              <a:buNone/>
              <a:defRPr b="1" sz="3600">
                <a:solidFill>
                  <a:srgbClr val="424242"/>
                </a:solidFill>
              </a:defRPr>
            </a:lvl6pPr>
            <a:lvl7pPr lvl="6" rtl="0" algn="l">
              <a:lnSpc>
                <a:spcPct val="100000"/>
              </a:lnSpc>
              <a:spcBef>
                <a:spcPts val="0"/>
              </a:spcBef>
              <a:spcAft>
                <a:spcPts val="0"/>
              </a:spcAft>
              <a:buClr>
                <a:srgbClr val="424242"/>
              </a:buClr>
              <a:buSzPts val="3600"/>
              <a:buNone/>
              <a:defRPr b="1" sz="3600">
                <a:solidFill>
                  <a:srgbClr val="424242"/>
                </a:solidFill>
              </a:defRPr>
            </a:lvl7pPr>
            <a:lvl8pPr lvl="7" rtl="0" algn="l">
              <a:lnSpc>
                <a:spcPct val="100000"/>
              </a:lnSpc>
              <a:spcBef>
                <a:spcPts val="0"/>
              </a:spcBef>
              <a:spcAft>
                <a:spcPts val="0"/>
              </a:spcAft>
              <a:buClr>
                <a:srgbClr val="424242"/>
              </a:buClr>
              <a:buSzPts val="3600"/>
              <a:buNone/>
              <a:defRPr b="1" sz="3600">
                <a:solidFill>
                  <a:srgbClr val="424242"/>
                </a:solidFill>
              </a:defRPr>
            </a:lvl8pPr>
            <a:lvl9pPr lvl="8" rtl="0" algn="l">
              <a:lnSpc>
                <a:spcPct val="100000"/>
              </a:lnSpc>
              <a:spcBef>
                <a:spcPts val="0"/>
              </a:spcBef>
              <a:spcAft>
                <a:spcPts val="0"/>
              </a:spcAft>
              <a:buClr>
                <a:srgbClr val="424242"/>
              </a:buClr>
              <a:buSzPts val="3600"/>
              <a:buNone/>
              <a:defRPr b="1" sz="3600">
                <a:solidFill>
                  <a:srgbClr val="424242"/>
                </a:solidFill>
              </a:defRPr>
            </a:lvl9pPr>
          </a:lstStyle>
          <a:p/>
        </p:txBody>
      </p:sp>
      <p:sp>
        <p:nvSpPr>
          <p:cNvPr id="61" name="Google Shape;61;p13"/>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1pPr>
            <a:lvl2pPr lvl="1"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2pPr>
            <a:lvl3pPr lvl="2"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3pPr>
            <a:lvl4pPr lvl="3"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4pPr>
            <a:lvl5pPr lvl="4"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5pPr>
            <a:lvl6pPr lvl="5"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6pPr>
            <a:lvl7pPr lvl="6"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7pPr>
            <a:lvl8pPr lvl="7"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8pPr>
            <a:lvl9pPr lvl="8" rtl="0" algn="l">
              <a:lnSpc>
                <a:spcPct val="100000"/>
              </a:lnSpc>
              <a:spcBef>
                <a:spcPts val="0"/>
              </a:spcBef>
              <a:spcAft>
                <a:spcPts val="0"/>
              </a:spcAft>
              <a:buClr>
                <a:srgbClr val="424242"/>
              </a:buClr>
              <a:buSzPts val="1800"/>
              <a:buNone/>
              <a:defRPr sz="1800">
                <a:solidFill>
                  <a:srgbClr val="424242"/>
                </a:solidFill>
                <a:latin typeface="Economica"/>
                <a:ea typeface="Economica"/>
                <a:cs typeface="Economica"/>
                <a:sym typeface="Economica"/>
              </a:defRPr>
            </a:lvl9pPr>
          </a:lstStyle>
          <a:p/>
        </p:txBody>
      </p:sp>
      <p:sp>
        <p:nvSpPr>
          <p:cNvPr id="62" name="Google Shape;6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AUTOLAYOUT_14">
    <p:spTree>
      <p:nvGrpSpPr>
        <p:cNvPr id="63" name="Shape 63"/>
        <p:cNvGrpSpPr/>
        <p:nvPr/>
      </p:nvGrpSpPr>
      <p:grpSpPr>
        <a:xfrm>
          <a:off x="0" y="0"/>
          <a:ext cx="0" cy="0"/>
          <a:chOff x="0" y="0"/>
          <a:chExt cx="0" cy="0"/>
        </a:xfrm>
      </p:grpSpPr>
      <p:sp>
        <p:nvSpPr>
          <p:cNvPr id="64" name="Google Shape;64;p14"/>
          <p:cNvSpPr/>
          <p:nvPr/>
        </p:nvSpPr>
        <p:spPr>
          <a:xfrm>
            <a:off x="-100" y="-125"/>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0" y="0"/>
            <a:ext cx="37893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265500" y="316700"/>
            <a:ext cx="3163500" cy="26076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600"/>
              <a:buNone/>
              <a:defRPr sz="3600">
                <a:solidFill>
                  <a:srgbClr val="FFFFFF"/>
                </a:solidFill>
              </a:defRPr>
            </a:lvl1pPr>
            <a:lvl2pPr lvl="1" rtl="0" algn="l">
              <a:lnSpc>
                <a:spcPct val="100000"/>
              </a:lnSpc>
              <a:spcBef>
                <a:spcPts val="0"/>
              </a:spcBef>
              <a:spcAft>
                <a:spcPts val="0"/>
              </a:spcAft>
              <a:buClr>
                <a:srgbClr val="FFFFFF"/>
              </a:buClr>
              <a:buSzPts val="3600"/>
              <a:buNone/>
              <a:defRPr sz="3600">
                <a:solidFill>
                  <a:srgbClr val="FFFFFF"/>
                </a:solidFill>
              </a:defRPr>
            </a:lvl2pPr>
            <a:lvl3pPr lvl="2" rtl="0" algn="l">
              <a:lnSpc>
                <a:spcPct val="100000"/>
              </a:lnSpc>
              <a:spcBef>
                <a:spcPts val="0"/>
              </a:spcBef>
              <a:spcAft>
                <a:spcPts val="0"/>
              </a:spcAft>
              <a:buClr>
                <a:srgbClr val="FFFFFF"/>
              </a:buClr>
              <a:buSzPts val="3600"/>
              <a:buNone/>
              <a:defRPr sz="3600">
                <a:solidFill>
                  <a:srgbClr val="FFFFFF"/>
                </a:solidFill>
              </a:defRPr>
            </a:lvl3pPr>
            <a:lvl4pPr lvl="3" rtl="0" algn="l">
              <a:lnSpc>
                <a:spcPct val="100000"/>
              </a:lnSpc>
              <a:spcBef>
                <a:spcPts val="0"/>
              </a:spcBef>
              <a:spcAft>
                <a:spcPts val="0"/>
              </a:spcAft>
              <a:buClr>
                <a:srgbClr val="FFFFFF"/>
              </a:buClr>
              <a:buSzPts val="3600"/>
              <a:buNone/>
              <a:defRPr sz="3600">
                <a:solidFill>
                  <a:srgbClr val="FFFFFF"/>
                </a:solidFill>
              </a:defRPr>
            </a:lvl4pPr>
            <a:lvl5pPr lvl="4" rtl="0" algn="l">
              <a:lnSpc>
                <a:spcPct val="100000"/>
              </a:lnSpc>
              <a:spcBef>
                <a:spcPts val="0"/>
              </a:spcBef>
              <a:spcAft>
                <a:spcPts val="0"/>
              </a:spcAft>
              <a:buClr>
                <a:srgbClr val="FFFFFF"/>
              </a:buClr>
              <a:buSzPts val="3600"/>
              <a:buNone/>
              <a:defRPr sz="3600">
                <a:solidFill>
                  <a:srgbClr val="FFFFFF"/>
                </a:solidFill>
              </a:defRPr>
            </a:lvl5pPr>
            <a:lvl6pPr lvl="5" rtl="0" algn="l">
              <a:lnSpc>
                <a:spcPct val="100000"/>
              </a:lnSpc>
              <a:spcBef>
                <a:spcPts val="0"/>
              </a:spcBef>
              <a:spcAft>
                <a:spcPts val="0"/>
              </a:spcAft>
              <a:buClr>
                <a:srgbClr val="FFFFFF"/>
              </a:buClr>
              <a:buSzPts val="3600"/>
              <a:buNone/>
              <a:defRPr sz="3600">
                <a:solidFill>
                  <a:srgbClr val="FFFFFF"/>
                </a:solidFill>
              </a:defRPr>
            </a:lvl6pPr>
            <a:lvl7pPr lvl="6" rtl="0" algn="l">
              <a:lnSpc>
                <a:spcPct val="100000"/>
              </a:lnSpc>
              <a:spcBef>
                <a:spcPts val="0"/>
              </a:spcBef>
              <a:spcAft>
                <a:spcPts val="0"/>
              </a:spcAft>
              <a:buClr>
                <a:srgbClr val="FFFFFF"/>
              </a:buClr>
              <a:buSzPts val="3600"/>
              <a:buNone/>
              <a:defRPr sz="3600">
                <a:solidFill>
                  <a:srgbClr val="FFFFFF"/>
                </a:solidFill>
              </a:defRPr>
            </a:lvl7pPr>
            <a:lvl8pPr lvl="7" rtl="0" algn="l">
              <a:lnSpc>
                <a:spcPct val="100000"/>
              </a:lnSpc>
              <a:spcBef>
                <a:spcPts val="0"/>
              </a:spcBef>
              <a:spcAft>
                <a:spcPts val="0"/>
              </a:spcAft>
              <a:buClr>
                <a:srgbClr val="FFFFFF"/>
              </a:buClr>
              <a:buSzPts val="3600"/>
              <a:buNone/>
              <a:defRPr sz="3600">
                <a:solidFill>
                  <a:srgbClr val="FFFFFF"/>
                </a:solidFill>
              </a:defRPr>
            </a:lvl8pPr>
            <a:lvl9pPr lvl="8" rtl="0" algn="l">
              <a:lnSpc>
                <a:spcPct val="100000"/>
              </a:lnSpc>
              <a:spcBef>
                <a:spcPts val="0"/>
              </a:spcBef>
              <a:spcAft>
                <a:spcPts val="0"/>
              </a:spcAft>
              <a:buClr>
                <a:srgbClr val="FFFFFF"/>
              </a:buClr>
              <a:buSzPts val="3600"/>
              <a:buNone/>
              <a:defRPr sz="3600">
                <a:solidFill>
                  <a:srgbClr val="FFFFFF"/>
                </a:solidFill>
              </a:defRPr>
            </a:lvl9pPr>
          </a:lstStyle>
          <a:p/>
        </p:txBody>
      </p:sp>
      <p:sp>
        <p:nvSpPr>
          <p:cNvPr id="67" name="Google Shape;67;p14"/>
          <p:cNvSpPr txBox="1"/>
          <p:nvPr>
            <p:ph idx="1" type="subTitle"/>
          </p:nvPr>
        </p:nvSpPr>
        <p:spPr>
          <a:xfrm>
            <a:off x="265500" y="3009000"/>
            <a:ext cx="3163500" cy="12351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1pPr>
            <a:lvl2pPr lvl="1"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2pPr>
            <a:lvl3pPr lvl="2"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3pPr>
            <a:lvl4pPr lvl="3"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4pPr>
            <a:lvl5pPr lvl="4"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5pPr>
            <a:lvl6pPr lvl="5"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6pPr>
            <a:lvl7pPr lvl="6"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7pPr>
            <a:lvl8pPr lvl="7"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8pPr>
            <a:lvl9pPr lvl="8" rtl="0" algn="l">
              <a:lnSpc>
                <a:spcPct val="100000"/>
              </a:lnSpc>
              <a:spcBef>
                <a:spcPts val="0"/>
              </a:spcBef>
              <a:spcAft>
                <a:spcPts val="0"/>
              </a:spcAft>
              <a:buClr>
                <a:srgbClr val="FFFFFF"/>
              </a:buClr>
              <a:buSzPts val="1400"/>
              <a:buNone/>
              <a:defRPr sz="1400">
                <a:solidFill>
                  <a:srgbClr val="FFFFFF"/>
                </a:solidFill>
                <a:latin typeface="Economica"/>
                <a:ea typeface="Economica"/>
                <a:cs typeface="Economica"/>
                <a:sym typeface="Economica"/>
              </a:defRPr>
            </a:lvl9pPr>
          </a:lstStyle>
          <a:p/>
        </p:txBody>
      </p:sp>
      <p:sp>
        <p:nvSpPr>
          <p:cNvPr id="68" name="Google Shape;68;p14"/>
          <p:cNvSpPr txBox="1"/>
          <p:nvPr>
            <p:ph idx="2" type="body"/>
          </p:nvPr>
        </p:nvSpPr>
        <p:spPr>
          <a:xfrm>
            <a:off x="4283675" y="992575"/>
            <a:ext cx="4407300" cy="3158100"/>
          </a:xfrm>
          <a:prstGeom prst="rect">
            <a:avLst/>
          </a:prstGeom>
          <a:noFill/>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rgbClr val="FFFFFF"/>
              </a:buClr>
              <a:buSzPts val="1800"/>
              <a:buChar char="●"/>
              <a:defRPr sz="1800">
                <a:solidFill>
                  <a:srgbClr val="FFFFFF"/>
                </a:solidFill>
              </a:defRPr>
            </a:lvl1pPr>
            <a:lvl2pPr indent="-317500" lvl="1" marL="914400" rtl="0" algn="l">
              <a:lnSpc>
                <a:spcPct val="115000"/>
              </a:lnSpc>
              <a:spcBef>
                <a:spcPts val="1600"/>
              </a:spcBef>
              <a:spcAft>
                <a:spcPts val="0"/>
              </a:spcAft>
              <a:buClr>
                <a:srgbClr val="FFFFFF"/>
              </a:buClr>
              <a:buSzPts val="1400"/>
              <a:buChar char="○"/>
              <a:defRPr sz="1400">
                <a:solidFill>
                  <a:srgbClr val="FFFFFF"/>
                </a:solidFill>
              </a:defRPr>
            </a:lvl2pPr>
            <a:lvl3pPr indent="-317500" lvl="2" marL="1371600" rtl="0" algn="l">
              <a:lnSpc>
                <a:spcPct val="115000"/>
              </a:lnSpc>
              <a:spcBef>
                <a:spcPts val="1600"/>
              </a:spcBef>
              <a:spcAft>
                <a:spcPts val="0"/>
              </a:spcAft>
              <a:buClr>
                <a:srgbClr val="FFFFFF"/>
              </a:buClr>
              <a:buSzPts val="1400"/>
              <a:buChar char="■"/>
              <a:defRPr sz="1400">
                <a:solidFill>
                  <a:srgbClr val="FFFFFF"/>
                </a:solidFill>
              </a:defRPr>
            </a:lvl3pPr>
            <a:lvl4pPr indent="-317500" lvl="3" marL="1828800" rtl="0" algn="l">
              <a:lnSpc>
                <a:spcPct val="115000"/>
              </a:lnSpc>
              <a:spcBef>
                <a:spcPts val="1600"/>
              </a:spcBef>
              <a:spcAft>
                <a:spcPts val="0"/>
              </a:spcAft>
              <a:buClr>
                <a:srgbClr val="FFFFFF"/>
              </a:buClr>
              <a:buSzPts val="1400"/>
              <a:buChar char="●"/>
              <a:defRPr sz="1400">
                <a:solidFill>
                  <a:srgbClr val="FFFFFF"/>
                </a:solidFill>
              </a:defRPr>
            </a:lvl4pPr>
            <a:lvl5pPr indent="-317500" lvl="4" marL="2286000" rtl="0" algn="l">
              <a:lnSpc>
                <a:spcPct val="115000"/>
              </a:lnSpc>
              <a:spcBef>
                <a:spcPts val="1600"/>
              </a:spcBef>
              <a:spcAft>
                <a:spcPts val="0"/>
              </a:spcAft>
              <a:buClr>
                <a:srgbClr val="FFFFFF"/>
              </a:buClr>
              <a:buSzPts val="1400"/>
              <a:buChar char="○"/>
              <a:defRPr sz="1400">
                <a:solidFill>
                  <a:srgbClr val="FFFFFF"/>
                </a:solidFill>
              </a:defRPr>
            </a:lvl5pPr>
            <a:lvl6pPr indent="-317500" lvl="5" marL="2743200" rtl="0" algn="l">
              <a:lnSpc>
                <a:spcPct val="115000"/>
              </a:lnSpc>
              <a:spcBef>
                <a:spcPts val="1600"/>
              </a:spcBef>
              <a:spcAft>
                <a:spcPts val="0"/>
              </a:spcAft>
              <a:buClr>
                <a:srgbClr val="FFFFFF"/>
              </a:buClr>
              <a:buSzPts val="1400"/>
              <a:buChar char="■"/>
              <a:defRPr sz="1400">
                <a:solidFill>
                  <a:srgbClr val="FFFFFF"/>
                </a:solidFill>
              </a:defRPr>
            </a:lvl6pPr>
            <a:lvl7pPr indent="-317500" lvl="6" marL="3200400" rtl="0" algn="l">
              <a:lnSpc>
                <a:spcPct val="115000"/>
              </a:lnSpc>
              <a:spcBef>
                <a:spcPts val="1600"/>
              </a:spcBef>
              <a:spcAft>
                <a:spcPts val="0"/>
              </a:spcAft>
              <a:buClr>
                <a:srgbClr val="FFFFFF"/>
              </a:buClr>
              <a:buSzPts val="1400"/>
              <a:buChar char="●"/>
              <a:defRPr sz="1400">
                <a:solidFill>
                  <a:srgbClr val="FFFFFF"/>
                </a:solidFill>
              </a:defRPr>
            </a:lvl7pPr>
            <a:lvl8pPr indent="-317500" lvl="7" marL="3657600" rtl="0" algn="l">
              <a:lnSpc>
                <a:spcPct val="115000"/>
              </a:lnSpc>
              <a:spcBef>
                <a:spcPts val="1600"/>
              </a:spcBef>
              <a:spcAft>
                <a:spcPts val="0"/>
              </a:spcAft>
              <a:buClr>
                <a:srgbClr val="FFFFFF"/>
              </a:buClr>
              <a:buSzPts val="1400"/>
              <a:buChar char="○"/>
              <a:defRPr sz="1400">
                <a:solidFill>
                  <a:srgbClr val="FFFFFF"/>
                </a:solidFill>
              </a:defRPr>
            </a:lvl8pPr>
            <a:lvl9pPr indent="-317500" lvl="8" marL="4114800" rtl="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69" name="Google Shape;6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6">
  <p:cSld name="AUTOLAYOUT_17">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0" y="0"/>
            <a:ext cx="3048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341300" y="314875"/>
            <a:ext cx="5486400" cy="11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76" name="Google Shape;76;p15"/>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7" name="Google Shape;7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superior">
  <p:cSld name="CUSTOM">
    <p:spTree>
      <p:nvGrpSpPr>
        <p:cNvPr id="78" name="Shape 78"/>
        <p:cNvGrpSpPr/>
        <p:nvPr/>
      </p:nvGrpSpPr>
      <p:grpSpPr>
        <a:xfrm>
          <a:off x="0" y="0"/>
          <a:ext cx="0" cy="0"/>
          <a:chOff x="0" y="0"/>
          <a:chExt cx="0" cy="0"/>
        </a:xfrm>
      </p:grpSpPr>
      <p:sp>
        <p:nvSpPr>
          <p:cNvPr id="79" name="Google Shape;79;p16"/>
          <p:cNvSpPr txBox="1"/>
          <p:nvPr>
            <p:ph type="title"/>
          </p:nvPr>
        </p:nvSpPr>
        <p:spPr>
          <a:xfrm>
            <a:off x="0" y="0"/>
            <a:ext cx="9144000" cy="707100"/>
          </a:xfrm>
          <a:prstGeom prst="rect">
            <a:avLst/>
          </a:prstGeom>
          <a:solidFill>
            <a:srgbClr val="BEC7CB"/>
          </a:solidFill>
        </p:spPr>
        <p:txBody>
          <a:bodyPr anchorCtr="0" anchor="ctr" bIns="91425" lIns="91425" spcFirstLastPara="1" rIns="91425" wrap="square" tIns="91425">
            <a:noAutofit/>
          </a:bodyPr>
          <a:lstStyle>
            <a:lvl1pPr lvl="0" rtl="0" algn="ctr">
              <a:spcBef>
                <a:spcPts val="0"/>
              </a:spcBef>
              <a:spcAft>
                <a:spcPts val="0"/>
              </a:spcAft>
              <a:buClr>
                <a:srgbClr val="37474F"/>
              </a:buClr>
              <a:buSzPts val="3600"/>
              <a:buNone/>
              <a:defRPr sz="3600">
                <a:solidFill>
                  <a:srgbClr val="37474F"/>
                </a:solidFill>
              </a:defRPr>
            </a:lvl1pPr>
            <a:lvl2pPr lvl="1" rtl="0">
              <a:spcBef>
                <a:spcPts val="0"/>
              </a:spcBef>
              <a:spcAft>
                <a:spcPts val="0"/>
              </a:spcAft>
              <a:buClr>
                <a:srgbClr val="37474F"/>
              </a:buClr>
              <a:buSzPts val="3600"/>
              <a:buNone/>
              <a:defRPr sz="3600">
                <a:solidFill>
                  <a:srgbClr val="37474F"/>
                </a:solidFill>
              </a:defRPr>
            </a:lvl2pPr>
            <a:lvl3pPr lvl="2" rtl="0">
              <a:spcBef>
                <a:spcPts val="0"/>
              </a:spcBef>
              <a:spcAft>
                <a:spcPts val="0"/>
              </a:spcAft>
              <a:buClr>
                <a:srgbClr val="37474F"/>
              </a:buClr>
              <a:buSzPts val="3600"/>
              <a:buNone/>
              <a:defRPr sz="3600">
                <a:solidFill>
                  <a:srgbClr val="37474F"/>
                </a:solidFill>
              </a:defRPr>
            </a:lvl3pPr>
            <a:lvl4pPr lvl="3" rtl="0">
              <a:spcBef>
                <a:spcPts val="0"/>
              </a:spcBef>
              <a:spcAft>
                <a:spcPts val="0"/>
              </a:spcAft>
              <a:buClr>
                <a:srgbClr val="37474F"/>
              </a:buClr>
              <a:buSzPts val="3600"/>
              <a:buNone/>
              <a:defRPr sz="3600">
                <a:solidFill>
                  <a:srgbClr val="37474F"/>
                </a:solidFill>
              </a:defRPr>
            </a:lvl4pPr>
            <a:lvl5pPr lvl="4" rtl="0">
              <a:spcBef>
                <a:spcPts val="0"/>
              </a:spcBef>
              <a:spcAft>
                <a:spcPts val="0"/>
              </a:spcAft>
              <a:buClr>
                <a:srgbClr val="37474F"/>
              </a:buClr>
              <a:buSzPts val="3600"/>
              <a:buNone/>
              <a:defRPr sz="3600">
                <a:solidFill>
                  <a:srgbClr val="37474F"/>
                </a:solidFill>
              </a:defRPr>
            </a:lvl5pPr>
            <a:lvl6pPr lvl="5" rtl="0">
              <a:spcBef>
                <a:spcPts val="0"/>
              </a:spcBef>
              <a:spcAft>
                <a:spcPts val="0"/>
              </a:spcAft>
              <a:buClr>
                <a:srgbClr val="37474F"/>
              </a:buClr>
              <a:buSzPts val="3600"/>
              <a:buNone/>
              <a:defRPr sz="3600">
                <a:solidFill>
                  <a:srgbClr val="37474F"/>
                </a:solidFill>
              </a:defRPr>
            </a:lvl6pPr>
            <a:lvl7pPr lvl="6" rtl="0">
              <a:spcBef>
                <a:spcPts val="0"/>
              </a:spcBef>
              <a:spcAft>
                <a:spcPts val="0"/>
              </a:spcAft>
              <a:buClr>
                <a:srgbClr val="37474F"/>
              </a:buClr>
              <a:buSzPts val="3600"/>
              <a:buNone/>
              <a:defRPr sz="3600">
                <a:solidFill>
                  <a:srgbClr val="37474F"/>
                </a:solidFill>
              </a:defRPr>
            </a:lvl7pPr>
            <a:lvl8pPr lvl="7" rtl="0">
              <a:spcBef>
                <a:spcPts val="0"/>
              </a:spcBef>
              <a:spcAft>
                <a:spcPts val="0"/>
              </a:spcAft>
              <a:buClr>
                <a:srgbClr val="37474F"/>
              </a:buClr>
              <a:buSzPts val="3600"/>
              <a:buNone/>
              <a:defRPr sz="3600">
                <a:solidFill>
                  <a:srgbClr val="37474F"/>
                </a:solidFill>
              </a:defRPr>
            </a:lvl8pPr>
            <a:lvl9pPr lvl="8" rtl="0">
              <a:spcBef>
                <a:spcPts val="0"/>
              </a:spcBef>
              <a:spcAft>
                <a:spcPts val="0"/>
              </a:spcAft>
              <a:buClr>
                <a:srgbClr val="37474F"/>
              </a:buClr>
              <a:buSzPts val="3600"/>
              <a:buNone/>
              <a:defRPr sz="3600">
                <a:solidFill>
                  <a:srgbClr val="37474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AUTOLAYOUT_6">
    <p:bg>
      <p:bgPr>
        <a:solidFill>
          <a:srgbClr val="FFFFFF"/>
        </a:solidFill>
      </p:bgPr>
    </p:bg>
    <p:spTree>
      <p:nvGrpSpPr>
        <p:cNvPr id="80" name="Shape 80"/>
        <p:cNvGrpSpPr/>
        <p:nvPr/>
      </p:nvGrpSpPr>
      <p:grpSpPr>
        <a:xfrm>
          <a:off x="0" y="0"/>
          <a:ext cx="0" cy="0"/>
          <a:chOff x="0" y="0"/>
          <a:chExt cx="0" cy="0"/>
        </a:xfrm>
      </p:grpSpPr>
      <p:sp>
        <p:nvSpPr>
          <p:cNvPr id="81" name="Google Shape;81;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4665575"/>
            <a:ext cx="9144000" cy="47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7"/>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84" name="Google Shape;84;p17"/>
          <p:cNvSpPr txBox="1"/>
          <p:nvPr>
            <p:ph type="title"/>
          </p:nvPr>
        </p:nvSpPr>
        <p:spPr>
          <a:xfrm>
            <a:off x="1128750" y="394200"/>
            <a:ext cx="6886500" cy="1412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600"/>
              <a:buNone/>
              <a:defRPr b="1" sz="3600">
                <a:solidFill>
                  <a:srgbClr val="696969"/>
                </a:solidFill>
              </a:defRPr>
            </a:lvl1pPr>
            <a:lvl2pPr lvl="1" rtl="0" algn="ctr">
              <a:lnSpc>
                <a:spcPct val="100000"/>
              </a:lnSpc>
              <a:spcBef>
                <a:spcPts val="0"/>
              </a:spcBef>
              <a:spcAft>
                <a:spcPts val="0"/>
              </a:spcAft>
              <a:buClr>
                <a:schemeClr val="dk1"/>
              </a:buClr>
              <a:buSzPts val="3600"/>
              <a:buNone/>
              <a:defRPr b="1" sz="3600">
                <a:solidFill>
                  <a:srgbClr val="696969"/>
                </a:solidFill>
              </a:defRPr>
            </a:lvl2pPr>
            <a:lvl3pPr lvl="2" rtl="0" algn="ctr">
              <a:lnSpc>
                <a:spcPct val="100000"/>
              </a:lnSpc>
              <a:spcBef>
                <a:spcPts val="0"/>
              </a:spcBef>
              <a:spcAft>
                <a:spcPts val="0"/>
              </a:spcAft>
              <a:buClr>
                <a:schemeClr val="dk1"/>
              </a:buClr>
              <a:buSzPts val="3600"/>
              <a:buNone/>
              <a:defRPr b="1" sz="3600">
                <a:solidFill>
                  <a:srgbClr val="696969"/>
                </a:solidFill>
              </a:defRPr>
            </a:lvl3pPr>
            <a:lvl4pPr lvl="3" rtl="0" algn="ctr">
              <a:lnSpc>
                <a:spcPct val="100000"/>
              </a:lnSpc>
              <a:spcBef>
                <a:spcPts val="0"/>
              </a:spcBef>
              <a:spcAft>
                <a:spcPts val="0"/>
              </a:spcAft>
              <a:buClr>
                <a:schemeClr val="dk1"/>
              </a:buClr>
              <a:buSzPts val="3600"/>
              <a:buNone/>
              <a:defRPr b="1" sz="3600">
                <a:solidFill>
                  <a:srgbClr val="696969"/>
                </a:solidFill>
              </a:defRPr>
            </a:lvl4pPr>
            <a:lvl5pPr lvl="4" rtl="0" algn="ctr">
              <a:lnSpc>
                <a:spcPct val="100000"/>
              </a:lnSpc>
              <a:spcBef>
                <a:spcPts val="0"/>
              </a:spcBef>
              <a:spcAft>
                <a:spcPts val="0"/>
              </a:spcAft>
              <a:buClr>
                <a:schemeClr val="dk1"/>
              </a:buClr>
              <a:buSzPts val="3600"/>
              <a:buNone/>
              <a:defRPr b="1" sz="3600">
                <a:solidFill>
                  <a:srgbClr val="696969"/>
                </a:solidFill>
              </a:defRPr>
            </a:lvl5pPr>
            <a:lvl6pPr lvl="5" rtl="0" algn="ctr">
              <a:lnSpc>
                <a:spcPct val="100000"/>
              </a:lnSpc>
              <a:spcBef>
                <a:spcPts val="0"/>
              </a:spcBef>
              <a:spcAft>
                <a:spcPts val="0"/>
              </a:spcAft>
              <a:buClr>
                <a:schemeClr val="dk1"/>
              </a:buClr>
              <a:buSzPts val="3600"/>
              <a:buNone/>
              <a:defRPr b="1" sz="3600">
                <a:solidFill>
                  <a:srgbClr val="696969"/>
                </a:solidFill>
              </a:defRPr>
            </a:lvl6pPr>
            <a:lvl7pPr lvl="6" rtl="0" algn="ctr">
              <a:lnSpc>
                <a:spcPct val="100000"/>
              </a:lnSpc>
              <a:spcBef>
                <a:spcPts val="0"/>
              </a:spcBef>
              <a:spcAft>
                <a:spcPts val="0"/>
              </a:spcAft>
              <a:buClr>
                <a:schemeClr val="dk1"/>
              </a:buClr>
              <a:buSzPts val="3600"/>
              <a:buNone/>
              <a:defRPr b="1" sz="3600">
                <a:solidFill>
                  <a:srgbClr val="696969"/>
                </a:solidFill>
              </a:defRPr>
            </a:lvl7pPr>
            <a:lvl8pPr lvl="7" rtl="0" algn="ctr">
              <a:lnSpc>
                <a:spcPct val="100000"/>
              </a:lnSpc>
              <a:spcBef>
                <a:spcPts val="0"/>
              </a:spcBef>
              <a:spcAft>
                <a:spcPts val="0"/>
              </a:spcAft>
              <a:buClr>
                <a:schemeClr val="dk1"/>
              </a:buClr>
              <a:buSzPts val="3600"/>
              <a:buNone/>
              <a:defRPr b="1" sz="3600">
                <a:solidFill>
                  <a:srgbClr val="696969"/>
                </a:solidFill>
              </a:defRPr>
            </a:lvl8pPr>
            <a:lvl9pPr lvl="8" rtl="0" algn="ctr">
              <a:lnSpc>
                <a:spcPct val="100000"/>
              </a:lnSpc>
              <a:spcBef>
                <a:spcPts val="0"/>
              </a:spcBef>
              <a:spcAft>
                <a:spcPts val="0"/>
              </a:spcAft>
              <a:buClr>
                <a:schemeClr val="dk1"/>
              </a:buClr>
              <a:buSzPts val="3600"/>
              <a:buNone/>
              <a:defRPr b="1" sz="3600">
                <a:solidFill>
                  <a:srgbClr val="696969"/>
                </a:solidFill>
              </a:defRPr>
            </a:lvl9pPr>
          </a:lstStyle>
          <a:p/>
        </p:txBody>
      </p:sp>
      <p:sp>
        <p:nvSpPr>
          <p:cNvPr id="85" name="Google Shape;85;p17"/>
          <p:cNvSpPr txBox="1"/>
          <p:nvPr>
            <p:ph idx="1" type="body"/>
          </p:nvPr>
        </p:nvSpPr>
        <p:spPr>
          <a:xfrm>
            <a:off x="1128750" y="2225463"/>
            <a:ext cx="6886500" cy="2197200"/>
          </a:xfrm>
          <a:prstGeom prst="rect">
            <a:avLst/>
          </a:prstGeom>
          <a:noFill/>
        </p:spPr>
        <p:txBody>
          <a:bodyPr anchorCtr="0" anchor="t" bIns="91425" lIns="91425" spcFirstLastPara="1" rIns="91425" wrap="square" tIns="91425">
            <a:noAutofit/>
          </a:bodyPr>
          <a:lstStyle>
            <a:lvl1pPr indent="-330200" lvl="0" marL="457200" rtl="0" algn="ctr">
              <a:lnSpc>
                <a:spcPct val="115000"/>
              </a:lnSpc>
              <a:spcBef>
                <a:spcPts val="0"/>
              </a:spcBef>
              <a:spcAft>
                <a:spcPts val="0"/>
              </a:spcAft>
              <a:buClr>
                <a:schemeClr val="dk2"/>
              </a:buClr>
              <a:buSzPts val="1600"/>
              <a:buChar char="●"/>
              <a:defRPr sz="1600">
                <a:solidFill>
                  <a:schemeClr val="dk2"/>
                </a:solidFill>
              </a:defRPr>
            </a:lvl1pPr>
            <a:lvl2pPr indent="-317500" lvl="1" marL="914400" rtl="0" algn="ctr">
              <a:lnSpc>
                <a:spcPct val="115000"/>
              </a:lnSpc>
              <a:spcBef>
                <a:spcPts val="1600"/>
              </a:spcBef>
              <a:spcAft>
                <a:spcPts val="0"/>
              </a:spcAft>
              <a:buClr>
                <a:schemeClr val="dk2"/>
              </a:buClr>
              <a:buSzPts val="1400"/>
              <a:buChar char="○"/>
              <a:defRPr sz="1400">
                <a:solidFill>
                  <a:schemeClr val="dk2"/>
                </a:solidFill>
              </a:defRPr>
            </a:lvl2pPr>
            <a:lvl3pPr indent="-317500" lvl="2" marL="1371600" rtl="0" algn="ctr">
              <a:lnSpc>
                <a:spcPct val="115000"/>
              </a:lnSpc>
              <a:spcBef>
                <a:spcPts val="1600"/>
              </a:spcBef>
              <a:spcAft>
                <a:spcPts val="0"/>
              </a:spcAft>
              <a:buClr>
                <a:schemeClr val="dk2"/>
              </a:buClr>
              <a:buSzPts val="1400"/>
              <a:buChar char="■"/>
              <a:defRPr sz="1400">
                <a:solidFill>
                  <a:schemeClr val="dk2"/>
                </a:solidFill>
              </a:defRPr>
            </a:lvl3pPr>
            <a:lvl4pPr indent="-317500" lvl="3" marL="1828800" rtl="0" algn="ctr">
              <a:lnSpc>
                <a:spcPct val="115000"/>
              </a:lnSpc>
              <a:spcBef>
                <a:spcPts val="1600"/>
              </a:spcBef>
              <a:spcAft>
                <a:spcPts val="0"/>
              </a:spcAft>
              <a:buClr>
                <a:schemeClr val="dk2"/>
              </a:buClr>
              <a:buSzPts val="1400"/>
              <a:buChar char="●"/>
              <a:defRPr sz="1400">
                <a:solidFill>
                  <a:schemeClr val="dk2"/>
                </a:solidFill>
              </a:defRPr>
            </a:lvl4pPr>
            <a:lvl5pPr indent="-317500" lvl="4" marL="2286000" rtl="0" algn="ctr">
              <a:lnSpc>
                <a:spcPct val="115000"/>
              </a:lnSpc>
              <a:spcBef>
                <a:spcPts val="1600"/>
              </a:spcBef>
              <a:spcAft>
                <a:spcPts val="0"/>
              </a:spcAft>
              <a:buClr>
                <a:schemeClr val="dk2"/>
              </a:buClr>
              <a:buSzPts val="1400"/>
              <a:buChar char="○"/>
              <a:defRPr sz="1400">
                <a:solidFill>
                  <a:schemeClr val="dk2"/>
                </a:solidFill>
              </a:defRPr>
            </a:lvl5pPr>
            <a:lvl6pPr indent="-317500" lvl="5" marL="2743200" rtl="0" algn="ctr">
              <a:lnSpc>
                <a:spcPct val="115000"/>
              </a:lnSpc>
              <a:spcBef>
                <a:spcPts val="1600"/>
              </a:spcBef>
              <a:spcAft>
                <a:spcPts val="0"/>
              </a:spcAft>
              <a:buClr>
                <a:schemeClr val="dk2"/>
              </a:buClr>
              <a:buSzPts val="1400"/>
              <a:buChar char="■"/>
              <a:defRPr sz="1400">
                <a:solidFill>
                  <a:schemeClr val="dk2"/>
                </a:solidFill>
              </a:defRPr>
            </a:lvl6pPr>
            <a:lvl7pPr indent="-317500" lvl="6" marL="3200400" rtl="0" algn="ctr">
              <a:lnSpc>
                <a:spcPct val="115000"/>
              </a:lnSpc>
              <a:spcBef>
                <a:spcPts val="1600"/>
              </a:spcBef>
              <a:spcAft>
                <a:spcPts val="0"/>
              </a:spcAft>
              <a:buClr>
                <a:schemeClr val="dk2"/>
              </a:buClr>
              <a:buSzPts val="1400"/>
              <a:buChar char="●"/>
              <a:defRPr sz="1400">
                <a:solidFill>
                  <a:schemeClr val="dk2"/>
                </a:solidFill>
              </a:defRPr>
            </a:lvl7pPr>
            <a:lvl8pPr indent="-317500" lvl="7" marL="3657600" rtl="0" algn="ctr">
              <a:lnSpc>
                <a:spcPct val="115000"/>
              </a:lnSpc>
              <a:spcBef>
                <a:spcPts val="1600"/>
              </a:spcBef>
              <a:spcAft>
                <a:spcPts val="0"/>
              </a:spcAft>
              <a:buClr>
                <a:schemeClr val="dk2"/>
              </a:buClr>
              <a:buSzPts val="1400"/>
              <a:buChar char="○"/>
              <a:defRPr sz="1400">
                <a:solidFill>
                  <a:schemeClr val="dk2"/>
                </a:solidFill>
              </a:defRPr>
            </a:lvl8pPr>
            <a:lvl9pPr indent="-317500" lvl="8" marL="4114800" rtl="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86" name="Google Shape;86;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3.jpg"/><Relationship Id="rId5" Type="http://schemas.openxmlformats.org/officeDocument/2006/relationships/image" Target="../media/image8.png"/><Relationship Id="rId6"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xkcd.com/" TargetMode="External"/><Relationship Id="rId4" Type="http://schemas.openxmlformats.org/officeDocument/2006/relationships/hyperlink" Target="https://xkcd.com/js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xkcd.com/info.0.json" TargetMode="External"/><Relationship Id="rId4" Type="http://schemas.openxmlformats.org/officeDocument/2006/relationships/hyperlink" Target="https://jsoneditoronlin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xkcd.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github.com/google/gson" TargetMode="External"/><Relationship Id="rId4" Type="http://schemas.openxmlformats.org/officeDocument/2006/relationships/hyperlink" Target="https://square.github.io/retrofit/" TargetMode="External"/><Relationship Id="rId5" Type="http://schemas.openxmlformats.org/officeDocument/2006/relationships/hyperlink" Target="https://square.github.io/picass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www.youtube.com/watch?v=aQP-mUGWh1U&amp;t=1388s" TargetMode="External"/><Relationship Id="rId4" Type="http://schemas.openxmlformats.org/officeDocument/2006/relationships/hyperlink" Target="https://cursokotlin.com/capitulo-20-consumiento-apis-retrofit-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0" name="Shape 90"/>
        <p:cNvGrpSpPr/>
        <p:nvPr/>
      </p:nvGrpSpPr>
      <p:grpSpPr>
        <a:xfrm>
          <a:off x="0" y="0"/>
          <a:ext cx="0" cy="0"/>
          <a:chOff x="0" y="0"/>
          <a:chExt cx="0" cy="0"/>
        </a:xfrm>
      </p:grpSpPr>
      <p:sp>
        <p:nvSpPr>
          <p:cNvPr id="91" name="Google Shape;91;p18"/>
          <p:cNvSpPr txBox="1"/>
          <p:nvPr>
            <p:ph idx="1" type="subTitle"/>
          </p:nvPr>
        </p:nvSpPr>
        <p:spPr>
          <a:xfrm>
            <a:off x="1575" y="2059950"/>
            <a:ext cx="5625000" cy="45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 sz="2400">
                <a:solidFill>
                  <a:schemeClr val="accent4"/>
                </a:solidFill>
              </a:rPr>
              <a:t>Programación multimedia y dispositivos </a:t>
            </a:r>
            <a:r>
              <a:rPr b="1" lang="es" sz="2400">
                <a:solidFill>
                  <a:schemeClr val="accent4"/>
                </a:solidFill>
              </a:rPr>
              <a:t>móviles</a:t>
            </a:r>
            <a:endParaRPr b="1" sz="2400">
              <a:solidFill>
                <a:schemeClr val="accent4"/>
              </a:solidFill>
            </a:endParaRPr>
          </a:p>
        </p:txBody>
      </p:sp>
      <p:pic>
        <p:nvPicPr>
          <p:cNvPr id="92" name="Google Shape;92;p18"/>
          <p:cNvPicPr preferRelativeResize="0"/>
          <p:nvPr/>
        </p:nvPicPr>
        <p:blipFill>
          <a:blip r:embed="rId3">
            <a:alphaModFix/>
          </a:blip>
          <a:stretch>
            <a:fillRect/>
          </a:stretch>
        </p:blipFill>
        <p:spPr>
          <a:xfrm>
            <a:off x="86025" y="4093293"/>
            <a:ext cx="1924517" cy="900869"/>
          </a:xfrm>
          <a:prstGeom prst="rect">
            <a:avLst/>
          </a:prstGeom>
          <a:noFill/>
          <a:ln>
            <a:noFill/>
          </a:ln>
        </p:spPr>
      </p:pic>
      <p:pic>
        <p:nvPicPr>
          <p:cNvPr id="93" name="Google Shape;93;p18"/>
          <p:cNvPicPr preferRelativeResize="0"/>
          <p:nvPr/>
        </p:nvPicPr>
        <p:blipFill>
          <a:blip r:embed="rId4">
            <a:alphaModFix/>
          </a:blip>
          <a:stretch>
            <a:fillRect/>
          </a:stretch>
        </p:blipFill>
        <p:spPr>
          <a:xfrm>
            <a:off x="0" y="-1"/>
            <a:ext cx="4140923" cy="1655975"/>
          </a:xfrm>
          <a:prstGeom prst="rect">
            <a:avLst/>
          </a:prstGeom>
          <a:noFill/>
          <a:ln>
            <a:noFill/>
          </a:ln>
        </p:spPr>
      </p:pic>
      <p:pic>
        <p:nvPicPr>
          <p:cNvPr id="94" name="Google Shape;94;p18"/>
          <p:cNvPicPr preferRelativeResize="0"/>
          <p:nvPr/>
        </p:nvPicPr>
        <p:blipFill>
          <a:blip r:embed="rId5">
            <a:alphaModFix/>
          </a:blip>
          <a:stretch>
            <a:fillRect/>
          </a:stretch>
        </p:blipFill>
        <p:spPr>
          <a:xfrm>
            <a:off x="4799270" y="4047067"/>
            <a:ext cx="1134530" cy="993323"/>
          </a:xfrm>
          <a:prstGeom prst="rect">
            <a:avLst/>
          </a:prstGeom>
          <a:noFill/>
          <a:ln>
            <a:noFill/>
          </a:ln>
        </p:spPr>
      </p:pic>
      <p:pic>
        <p:nvPicPr>
          <p:cNvPr id="95" name="Google Shape;95;p18"/>
          <p:cNvPicPr preferRelativeResize="0"/>
          <p:nvPr/>
        </p:nvPicPr>
        <p:blipFill>
          <a:blip r:embed="rId6">
            <a:alphaModFix/>
          </a:blip>
          <a:stretch>
            <a:fillRect/>
          </a:stretch>
        </p:blipFill>
        <p:spPr>
          <a:xfrm>
            <a:off x="2114105" y="3843125"/>
            <a:ext cx="2721947" cy="1310175"/>
          </a:xfrm>
          <a:prstGeom prst="rect">
            <a:avLst/>
          </a:prstGeom>
          <a:noFill/>
          <a:ln>
            <a:noFill/>
          </a:ln>
        </p:spPr>
      </p:pic>
      <p:sp>
        <p:nvSpPr>
          <p:cNvPr id="96" name="Google Shape;96;p18"/>
          <p:cNvSpPr txBox="1"/>
          <p:nvPr>
            <p:ph idx="1" type="subTitle"/>
          </p:nvPr>
        </p:nvSpPr>
        <p:spPr>
          <a:xfrm>
            <a:off x="1575" y="2571750"/>
            <a:ext cx="6084300" cy="14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rgbClr val="37474F"/>
                </a:solidFill>
              </a:rPr>
              <a:t>Tema 10</a:t>
            </a:r>
            <a:r>
              <a:rPr b="1" lang="es" sz="3600">
                <a:solidFill>
                  <a:srgbClr val="37474F"/>
                </a:solidFill>
              </a:rPr>
              <a:t>: Comunicaciones en Android</a:t>
            </a:r>
            <a:endParaRPr b="1" sz="3600">
              <a:solidFill>
                <a:srgbClr val="37474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1.2. Tipos de datos en JSON</a:t>
            </a:r>
            <a:endParaRPr/>
          </a:p>
        </p:txBody>
      </p:sp>
      <p:sp>
        <p:nvSpPr>
          <p:cNvPr id="156" name="Google Shape;156;p27"/>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JSON establece varios tipos de datos: cadenas, números, booleanos, arrays, objetos y valores null.</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propósito es crear objetos que contengan varios atributos compuestos como pares clave-valor. Donde la clave es un nombre que identifique el uso del valor que lo acompaña.</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 anterior estructura es un objeto JSON compuesto por los datos de un estudiante.</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Los objetos JSON contienen sus atributos entre llaves “{}”, al igual que un bloque de código en Javascript, donde cada atributo debe ir separado por coma ‘,’ para diferenciar cada par.</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 sintaxis de los pares debe contener dos puntos ‘:’ para dividir la clave del valor. </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nombre del par debe tratarse como cadena y añadirle comillas dobles.</a:t>
            </a:r>
            <a:endParaRPr sz="1200">
              <a:solidFill>
                <a:srgbClr val="0C343D"/>
              </a:solidFill>
              <a:latin typeface="Montserrat Light"/>
              <a:ea typeface="Montserrat Light"/>
              <a:cs typeface="Montserrat Light"/>
              <a:sym typeface="Montserrat Light"/>
            </a:endParaRPr>
          </a:p>
        </p:txBody>
      </p:sp>
      <p:pic>
        <p:nvPicPr>
          <p:cNvPr id="157" name="Google Shape;157;p27"/>
          <p:cNvPicPr preferRelativeResize="0"/>
          <p:nvPr/>
        </p:nvPicPr>
        <p:blipFill>
          <a:blip r:embed="rId3">
            <a:alphaModFix/>
          </a:blip>
          <a:stretch>
            <a:fillRect/>
          </a:stretch>
        </p:blipFill>
        <p:spPr>
          <a:xfrm>
            <a:off x="1411100" y="1895223"/>
            <a:ext cx="2711201" cy="15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81050" y="394200"/>
            <a:ext cx="81819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5900">
                <a:solidFill>
                  <a:srgbClr val="37474F"/>
                </a:solidFill>
              </a:rPr>
              <a:t>T10. Comunicaciones en Android</a:t>
            </a:r>
            <a:endParaRPr sz="5900">
              <a:solidFill>
                <a:srgbClr val="37474F"/>
              </a:solidFill>
            </a:endParaRPr>
          </a:p>
        </p:txBody>
      </p:sp>
      <p:sp>
        <p:nvSpPr>
          <p:cNvPr id="163" name="Google Shape;163;p28"/>
          <p:cNvSpPr txBox="1"/>
          <p:nvPr>
            <p:ph idx="1" type="body"/>
          </p:nvPr>
        </p:nvSpPr>
        <p:spPr>
          <a:xfrm>
            <a:off x="481050" y="2245175"/>
            <a:ext cx="8181900" cy="17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600">
                <a:solidFill>
                  <a:schemeClr val="dk1"/>
                </a:solidFill>
                <a:latin typeface="Montserrat Light"/>
                <a:ea typeface="Montserrat Light"/>
                <a:cs typeface="Montserrat Light"/>
                <a:sym typeface="Montserrat Light"/>
              </a:rPr>
              <a:t>2.  Servicio Web RESTful</a:t>
            </a:r>
            <a:endParaRPr sz="2600">
              <a:solidFill>
                <a:schemeClr val="dk1"/>
              </a:solidFill>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2. ¿Qué es un Web Service RESTful?</a:t>
            </a:r>
            <a:endParaRPr/>
          </a:p>
        </p:txBody>
      </p:sp>
      <p:sp>
        <p:nvSpPr>
          <p:cNvPr id="169" name="Google Shape;169;p29"/>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Un </a:t>
            </a:r>
            <a:r>
              <a:rPr b="1" lang="es" sz="1200">
                <a:solidFill>
                  <a:srgbClr val="0C343D"/>
                </a:solidFill>
                <a:latin typeface="Montserrat"/>
                <a:ea typeface="Montserrat"/>
                <a:cs typeface="Montserrat"/>
                <a:sym typeface="Montserrat"/>
              </a:rPr>
              <a:t>servicio web o web service</a:t>
            </a:r>
            <a:r>
              <a:rPr lang="es" sz="1200">
                <a:solidFill>
                  <a:srgbClr val="0C343D"/>
                </a:solidFill>
                <a:latin typeface="Montserrat Light"/>
                <a:ea typeface="Montserrat Light"/>
                <a:cs typeface="Montserrat Light"/>
                <a:sym typeface="Montserrat Light"/>
              </a:rPr>
              <a:t> es una utilidad que facilita la conectividad entre varios sistemas independientemente del lenguaje de programación con el que fueron desarrollados.</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Debe tener una interfaz basada en un formato estándar entendible por las máquinas como </a:t>
            </a:r>
            <a:r>
              <a:rPr lang="es" sz="1200" u="sng">
                <a:solidFill>
                  <a:srgbClr val="0C343D"/>
                </a:solidFill>
                <a:latin typeface="Montserrat Light"/>
                <a:ea typeface="Montserrat Light"/>
                <a:cs typeface="Montserrat Light"/>
                <a:sym typeface="Montserrat Light"/>
              </a:rPr>
              <a:t>XML</a:t>
            </a:r>
            <a:r>
              <a:rPr b="1" lang="es" sz="1200">
                <a:solidFill>
                  <a:srgbClr val="0C343D"/>
                </a:solidFill>
                <a:latin typeface="Montserrat"/>
                <a:ea typeface="Montserrat"/>
                <a:cs typeface="Montserrat"/>
                <a:sym typeface="Montserrat"/>
              </a:rPr>
              <a:t> </a:t>
            </a:r>
            <a:r>
              <a:rPr lang="es" sz="1200">
                <a:solidFill>
                  <a:srgbClr val="0C343D"/>
                </a:solidFill>
                <a:latin typeface="Montserrat Light"/>
                <a:ea typeface="Montserrat Light"/>
                <a:cs typeface="Montserrat Light"/>
                <a:sym typeface="Montserrat Light"/>
              </a:rPr>
              <a:t>o </a:t>
            </a:r>
            <a:r>
              <a:rPr lang="es" sz="1200" u="sng">
                <a:solidFill>
                  <a:srgbClr val="0C343D"/>
                </a:solidFill>
                <a:latin typeface="Montserrat Light"/>
                <a:ea typeface="Montserrat Light"/>
                <a:cs typeface="Montserrat Light"/>
                <a:sym typeface="Montserrat Light"/>
              </a:rPr>
              <a:t>JSON</a:t>
            </a:r>
            <a:r>
              <a:rPr lang="es" sz="1200">
                <a:solidFill>
                  <a:srgbClr val="0C343D"/>
                </a:solidFill>
                <a:latin typeface="Montserrat Light"/>
                <a:ea typeface="Montserrat Light"/>
                <a:cs typeface="Montserrat Light"/>
                <a:sym typeface="Montserrat Light"/>
              </a:rPr>
              <a:t>.</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a:t>
            </a:r>
            <a:r>
              <a:rPr b="1" lang="es" sz="1200">
                <a:solidFill>
                  <a:srgbClr val="0C343D"/>
                </a:solidFill>
                <a:latin typeface="Montserrat"/>
                <a:ea typeface="Montserrat"/>
                <a:cs typeface="Montserrat"/>
                <a:sym typeface="Montserrat"/>
              </a:rPr>
              <a:t>principal objetivo de un Web Service RESTful</a:t>
            </a:r>
            <a:r>
              <a:rPr lang="es" sz="1200">
                <a:solidFill>
                  <a:srgbClr val="0C343D"/>
                </a:solidFill>
                <a:latin typeface="Montserrat Light"/>
                <a:ea typeface="Montserrat Light"/>
                <a:cs typeface="Montserrat Light"/>
                <a:sym typeface="Montserrat Light"/>
              </a:rPr>
              <a:t> es comunicar aplicaciones creadas con distintas tecnologías con el fin de centralizar los datos de nuestros usuarios.</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Por ejemplo: Facebook es una web construida con una determinada arquitectura y lenguajes de programación web. Sin embargo, podemos utilizar esta red social en nuestro dispositivo Android.</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¿Cómo es posible?</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A través del web service construido para gestionar todas las operaciones sobre la BD ubicada en los servidores de Facebook.</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100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Utiliza como puente el lenguaje JSON para devolverle a la app toda la información, que Android </a:t>
            </a:r>
            <a:r>
              <a:rPr lang="es" sz="1200">
                <a:solidFill>
                  <a:srgbClr val="0C343D"/>
                </a:solidFill>
                <a:latin typeface="Montserrat Light"/>
                <a:ea typeface="Montserrat Light"/>
                <a:cs typeface="Montserrat Light"/>
                <a:sym typeface="Montserrat Light"/>
              </a:rPr>
              <a:t>procesa</a:t>
            </a:r>
            <a:r>
              <a:rPr lang="es" sz="1200">
                <a:solidFill>
                  <a:srgbClr val="0C343D"/>
                </a:solidFill>
                <a:latin typeface="Montserrat Light"/>
                <a:ea typeface="Montserrat Light"/>
                <a:cs typeface="Montserrat Light"/>
                <a:sym typeface="Montserrat Light"/>
              </a:rPr>
              <a:t> y utilizará en el dispositivo móvil.</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2. ¿Qué es un Web Service RESTful?</a:t>
            </a:r>
            <a:endParaRPr/>
          </a:p>
        </p:txBody>
      </p:sp>
      <p:pic>
        <p:nvPicPr>
          <p:cNvPr id="175" name="Google Shape;175;p30"/>
          <p:cNvPicPr preferRelativeResize="0"/>
          <p:nvPr/>
        </p:nvPicPr>
        <p:blipFill>
          <a:blip r:embed="rId3">
            <a:alphaModFix/>
          </a:blip>
          <a:stretch>
            <a:fillRect/>
          </a:stretch>
        </p:blipFill>
        <p:spPr>
          <a:xfrm>
            <a:off x="1817600" y="837475"/>
            <a:ext cx="5508799" cy="4131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81050" y="394200"/>
            <a:ext cx="81819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5900">
                <a:solidFill>
                  <a:srgbClr val="37474F"/>
                </a:solidFill>
              </a:rPr>
              <a:t>T10. Comunicaciones en Android</a:t>
            </a:r>
            <a:endParaRPr sz="5900">
              <a:solidFill>
                <a:srgbClr val="37474F"/>
              </a:solidFill>
            </a:endParaRPr>
          </a:p>
        </p:txBody>
      </p:sp>
      <p:sp>
        <p:nvSpPr>
          <p:cNvPr id="181" name="Google Shape;181;p31"/>
          <p:cNvSpPr txBox="1"/>
          <p:nvPr>
            <p:ph idx="1" type="body"/>
          </p:nvPr>
        </p:nvSpPr>
        <p:spPr>
          <a:xfrm>
            <a:off x="481050" y="2022425"/>
            <a:ext cx="8084700" cy="24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solidFill>
                  <a:schemeClr val="dk1"/>
                </a:solidFill>
                <a:latin typeface="Montserrat Light"/>
                <a:ea typeface="Montserrat Light"/>
                <a:cs typeface="Montserrat Light"/>
                <a:sym typeface="Montserrat Light"/>
              </a:rPr>
              <a:t>3</a:t>
            </a:r>
            <a:r>
              <a:rPr lang="es" sz="2100">
                <a:solidFill>
                  <a:schemeClr val="dk1"/>
                </a:solidFill>
                <a:latin typeface="Montserrat Light"/>
                <a:ea typeface="Montserrat Light"/>
                <a:cs typeface="Montserrat Light"/>
                <a:sym typeface="Montserrat Light"/>
              </a:rPr>
              <a:t>.  Uso de RETROFIT</a:t>
            </a:r>
            <a:endParaRPr sz="2100">
              <a:solidFill>
                <a:schemeClr val="dk1"/>
              </a:solidFill>
              <a:latin typeface="Montserrat Light"/>
              <a:ea typeface="Montserrat Light"/>
              <a:cs typeface="Montserrat Light"/>
              <a:sym typeface="Montserrat Light"/>
            </a:endParaRPr>
          </a:p>
          <a:p>
            <a:pPr indent="0" lvl="0" marL="0" rtl="0" algn="l">
              <a:spcBef>
                <a:spcPts val="1600"/>
              </a:spcBef>
              <a:spcAft>
                <a:spcPts val="0"/>
              </a:spcAft>
              <a:buNone/>
            </a:pPr>
            <a:r>
              <a:rPr lang="es" sz="2100">
                <a:solidFill>
                  <a:schemeClr val="dk1"/>
                </a:solidFill>
                <a:latin typeface="Montserrat Light"/>
                <a:ea typeface="Montserrat Light"/>
                <a:cs typeface="Montserrat Light"/>
                <a:sym typeface="Montserrat Light"/>
              </a:rPr>
              <a:t>	3.1 Aplicación ejemplo</a:t>
            </a:r>
            <a:endParaRPr sz="2100">
              <a:solidFill>
                <a:schemeClr val="dk1"/>
              </a:solidFill>
              <a:latin typeface="Montserrat Light"/>
              <a:ea typeface="Montserrat Light"/>
              <a:cs typeface="Montserrat Light"/>
              <a:sym typeface="Montserrat Light"/>
            </a:endParaRPr>
          </a:p>
          <a:p>
            <a:pPr indent="-361950" lvl="0" marL="1371600" rtl="0" algn="l">
              <a:spcBef>
                <a:spcPts val="1600"/>
              </a:spcBef>
              <a:spcAft>
                <a:spcPts val="0"/>
              </a:spcAft>
              <a:buClr>
                <a:schemeClr val="dk1"/>
              </a:buClr>
              <a:buSzPts val="2100"/>
              <a:buFont typeface="Montserrat Light"/>
              <a:buAutoNum type="alphaLcPeriod"/>
            </a:pPr>
            <a:r>
              <a:rPr lang="es" sz="2100">
                <a:solidFill>
                  <a:schemeClr val="dk1"/>
                </a:solidFill>
                <a:latin typeface="Montserrat Light"/>
                <a:ea typeface="Montserrat Light"/>
                <a:cs typeface="Montserrat Light"/>
                <a:sym typeface="Montserrat Light"/>
              </a:rPr>
              <a:t>Obtener datos con GET</a:t>
            </a:r>
            <a:endParaRPr sz="2100">
              <a:solidFill>
                <a:schemeClr val="dk1"/>
              </a:solidFill>
              <a:latin typeface="Montserrat Light"/>
              <a:ea typeface="Montserrat Light"/>
              <a:cs typeface="Montserrat Light"/>
              <a:sym typeface="Montserrat Light"/>
            </a:endParaRPr>
          </a:p>
          <a:p>
            <a:pPr indent="-361950" lvl="0" marL="1371600" rtl="0" algn="l">
              <a:spcBef>
                <a:spcPts val="0"/>
              </a:spcBef>
              <a:spcAft>
                <a:spcPts val="0"/>
              </a:spcAft>
              <a:buClr>
                <a:schemeClr val="dk1"/>
              </a:buClr>
              <a:buSzPts val="2100"/>
              <a:buFont typeface="Montserrat Light"/>
              <a:buAutoNum type="alphaLcPeriod"/>
            </a:pPr>
            <a:r>
              <a:rPr lang="es" sz="2100">
                <a:solidFill>
                  <a:schemeClr val="dk1"/>
                </a:solidFill>
                <a:latin typeface="Montserrat Light"/>
                <a:ea typeface="Montserrat Light"/>
                <a:cs typeface="Montserrat Light"/>
                <a:sym typeface="Montserrat Light"/>
              </a:rPr>
              <a:t>Habilitar acceso a Internet en Android</a:t>
            </a:r>
            <a:endParaRPr sz="2100">
              <a:solidFill>
                <a:schemeClr val="dk1"/>
              </a:solidFill>
              <a:latin typeface="Montserrat Light"/>
              <a:ea typeface="Montserrat Light"/>
              <a:cs typeface="Montserrat Light"/>
              <a:sym typeface="Montserrat Light"/>
            </a:endParaRPr>
          </a:p>
          <a:p>
            <a:pPr indent="-361950" lvl="0" marL="1371600" rtl="0" algn="l">
              <a:spcBef>
                <a:spcPts val="0"/>
              </a:spcBef>
              <a:spcAft>
                <a:spcPts val="0"/>
              </a:spcAft>
              <a:buClr>
                <a:schemeClr val="dk1"/>
              </a:buClr>
              <a:buSzPts val="2100"/>
              <a:buFont typeface="Montserrat Light"/>
              <a:buAutoNum type="alphaLcPeriod"/>
            </a:pPr>
            <a:r>
              <a:rPr lang="es" sz="2100">
                <a:solidFill>
                  <a:schemeClr val="dk1"/>
                </a:solidFill>
                <a:latin typeface="Montserrat Light"/>
                <a:ea typeface="Montserrat Light"/>
                <a:cs typeface="Montserrat Light"/>
                <a:sym typeface="Montserrat Light"/>
              </a:rPr>
              <a:t>Corutinas</a:t>
            </a:r>
            <a:endParaRPr sz="2100">
              <a:solidFill>
                <a:schemeClr val="dk1"/>
              </a:solidFill>
              <a:latin typeface="Montserrat Light"/>
              <a:ea typeface="Montserrat Light"/>
              <a:cs typeface="Montserrat Light"/>
              <a:sym typeface="Montserrat Light"/>
            </a:endParaRPr>
          </a:p>
          <a:p>
            <a:pPr indent="-361950" lvl="0" marL="1371600" rtl="0" algn="l">
              <a:spcBef>
                <a:spcPts val="0"/>
              </a:spcBef>
              <a:spcAft>
                <a:spcPts val="0"/>
              </a:spcAft>
              <a:buClr>
                <a:schemeClr val="dk1"/>
              </a:buClr>
              <a:buSzPts val="2100"/>
              <a:buFont typeface="Montserrat Light"/>
              <a:buAutoNum type="alphaLcPeriod"/>
            </a:pPr>
            <a:r>
              <a:rPr lang="es" sz="2100">
                <a:solidFill>
                  <a:schemeClr val="dk1"/>
                </a:solidFill>
                <a:latin typeface="Montserrat Light"/>
                <a:ea typeface="Montserrat Light"/>
                <a:cs typeface="Montserrat Light"/>
                <a:sym typeface="Montserrat Light"/>
              </a:rPr>
              <a:t>Gson</a:t>
            </a:r>
            <a:endParaRPr sz="2100">
              <a:solidFill>
                <a:schemeClr val="dk1"/>
              </a:solidFill>
              <a:latin typeface="Montserrat Light"/>
              <a:ea typeface="Montserrat Light"/>
              <a:cs typeface="Montserrat Light"/>
              <a:sym typeface="Montserrat Light"/>
            </a:endParaRPr>
          </a:p>
          <a:p>
            <a:pPr indent="0" lvl="0" marL="914400" rtl="0" algn="l">
              <a:spcBef>
                <a:spcPts val="1600"/>
              </a:spcBef>
              <a:spcAft>
                <a:spcPts val="1600"/>
              </a:spcAft>
              <a:buNone/>
            </a:pPr>
            <a:r>
              <a:t/>
            </a:r>
            <a:endParaRPr sz="2600">
              <a:solidFill>
                <a:schemeClr val="dk1"/>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a:t>
            </a:r>
            <a:r>
              <a:rPr lang="es"/>
              <a:t>. Uso de Retrofit</a:t>
            </a:r>
            <a:endParaRPr/>
          </a:p>
        </p:txBody>
      </p:sp>
      <p:sp>
        <p:nvSpPr>
          <p:cNvPr id="187" name="Google Shape;187;p32"/>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Retrofit2 es una biblioteca de cliente HTTP para Android, se utiliza para realizar solicitudes HTTP de manera eficiente, procesar respuestas y trabajar con API RESTful. </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Permite definir interfaces que representan operaciones de la API y simplifica la ejecución de llamadas asíncronas, manejo de respuestas y errores. </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Retrofit2 es ampliamente utilizado en el desarrollo de aplicaciones Android para gestionar operaciones de red de manera efectiva.</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pic>
        <p:nvPicPr>
          <p:cNvPr id="188" name="Google Shape;188;p32"/>
          <p:cNvPicPr preferRelativeResize="0"/>
          <p:nvPr/>
        </p:nvPicPr>
        <p:blipFill>
          <a:blip r:embed="rId3">
            <a:alphaModFix/>
          </a:blip>
          <a:stretch>
            <a:fillRect/>
          </a:stretch>
        </p:blipFill>
        <p:spPr>
          <a:xfrm>
            <a:off x="1427625" y="2923001"/>
            <a:ext cx="6288751" cy="201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t>
            </a:r>
            <a:r>
              <a:rPr lang="es"/>
              <a:t>Aplicación ejemplo</a:t>
            </a:r>
            <a:endParaRPr/>
          </a:p>
        </p:txBody>
      </p:sp>
      <p:sp>
        <p:nvSpPr>
          <p:cNvPr id="194" name="Google Shape;194;p33"/>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Implementaremos una aplicación llamada </a:t>
            </a:r>
            <a:r>
              <a:rPr b="1" lang="es" sz="1200">
                <a:solidFill>
                  <a:srgbClr val="0C343D"/>
                </a:solidFill>
                <a:latin typeface="Montserrat"/>
                <a:ea typeface="Montserrat"/>
                <a:cs typeface="Montserrat"/>
                <a:sym typeface="Montserrat"/>
              </a:rPr>
              <a:t>Tema10App1</a:t>
            </a:r>
            <a:r>
              <a:rPr lang="es" sz="1200">
                <a:solidFill>
                  <a:srgbClr val="0C343D"/>
                </a:solidFill>
                <a:latin typeface="Montserrat Light"/>
                <a:ea typeface="Montserrat Light"/>
                <a:cs typeface="Montserrat Light"/>
                <a:sym typeface="Montserrat Light"/>
              </a:rPr>
              <a:t>, donde cogeremos la información de la siguiente página web:</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u="sng">
                <a:solidFill>
                  <a:schemeClr val="hlink"/>
                </a:solidFill>
                <a:latin typeface="Montserrat Light"/>
                <a:ea typeface="Montserrat Light"/>
                <a:cs typeface="Montserrat Light"/>
                <a:sym typeface="Montserrat Light"/>
                <a:hlinkClick r:id="rId3"/>
              </a:rPr>
              <a:t>https://xkcd.com/</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Que tiene la siguiente API: </a:t>
            </a:r>
            <a:r>
              <a:rPr lang="es" sz="1200" u="sng">
                <a:solidFill>
                  <a:schemeClr val="hlink"/>
                </a:solidFill>
                <a:latin typeface="Montserrat Light"/>
                <a:ea typeface="Montserrat Light"/>
                <a:cs typeface="Montserrat Light"/>
                <a:sym typeface="Montserrat Light"/>
                <a:hlinkClick r:id="rId4"/>
              </a:rPr>
              <a:t>https://xkcd.com/json.html</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objetivo será leer imágenes de éste enlace y mostrarlas en un ImageView. Tendremos un botón que al hacer click cambiará la imagen aleatoriamente.</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45720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00" name="Google Shape;200;p34"/>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objetivo será leer imágenes de éste enlace y mostrarlas en un ImageView. Tendremos un botón que al hacer click cambiará la imagen aleatoriamente.</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45720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pic>
        <p:nvPicPr>
          <p:cNvPr id="201" name="Google Shape;201;p34"/>
          <p:cNvPicPr preferRelativeResize="0"/>
          <p:nvPr/>
        </p:nvPicPr>
        <p:blipFill>
          <a:blip r:embed="rId3">
            <a:alphaModFix/>
          </a:blip>
          <a:stretch>
            <a:fillRect/>
          </a:stretch>
        </p:blipFill>
        <p:spPr>
          <a:xfrm>
            <a:off x="3216050" y="1534400"/>
            <a:ext cx="1813055" cy="34806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07" name="Google Shape;207;p35"/>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0C343D"/>
              </a:solidFill>
              <a:latin typeface="Montserrat Light"/>
              <a:ea typeface="Montserrat Light"/>
              <a:cs typeface="Montserrat Light"/>
              <a:sym typeface="Montserrat Light"/>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En primer lugar vamos  a añadir las dependencias al Gradle:</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rPr b="1" lang="es" sz="900">
                <a:solidFill>
                  <a:srgbClr val="000080"/>
                </a:solidFill>
                <a:highlight>
                  <a:srgbClr val="FFFFFF"/>
                </a:highlight>
                <a:latin typeface="Courier New"/>
                <a:ea typeface="Courier New"/>
                <a:cs typeface="Courier New"/>
                <a:sym typeface="Courier New"/>
              </a:rPr>
              <a:t>val </a:t>
            </a:r>
            <a:r>
              <a:rPr lang="es" sz="900">
                <a:solidFill>
                  <a:schemeClr val="dk1"/>
                </a:solidFill>
                <a:highlight>
                  <a:srgbClr val="FFFFFF"/>
                </a:highlight>
                <a:latin typeface="Courier New"/>
                <a:ea typeface="Courier New"/>
                <a:cs typeface="Courier New"/>
                <a:sym typeface="Courier New"/>
              </a:rPr>
              <a:t>picasso_version = </a:t>
            </a:r>
            <a:r>
              <a:rPr b="1" lang="es" sz="900">
                <a:solidFill>
                  <a:srgbClr val="008000"/>
                </a:solidFill>
                <a:highlight>
                  <a:srgbClr val="FFFFFF"/>
                </a:highlight>
                <a:latin typeface="Courier New"/>
                <a:ea typeface="Courier New"/>
                <a:cs typeface="Courier New"/>
                <a:sym typeface="Courier New"/>
              </a:rPr>
              <a:t>"2.71828"</a:t>
            </a:r>
            <a:endParaRPr b="1"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b="1" lang="es" sz="900">
                <a:solidFill>
                  <a:srgbClr val="000080"/>
                </a:solidFill>
                <a:highlight>
                  <a:srgbClr val="FFFFFF"/>
                </a:highlight>
                <a:latin typeface="Courier New"/>
                <a:ea typeface="Courier New"/>
                <a:cs typeface="Courier New"/>
                <a:sym typeface="Courier New"/>
              </a:rPr>
              <a:t>val </a:t>
            </a:r>
            <a:r>
              <a:rPr lang="es" sz="900">
                <a:solidFill>
                  <a:schemeClr val="dk1"/>
                </a:solidFill>
                <a:highlight>
                  <a:srgbClr val="FFFFFF"/>
                </a:highlight>
                <a:latin typeface="Courier New"/>
                <a:ea typeface="Courier New"/>
                <a:cs typeface="Courier New"/>
                <a:sym typeface="Courier New"/>
              </a:rPr>
              <a:t>retrofit_version = </a:t>
            </a:r>
            <a:r>
              <a:rPr b="1" lang="es" sz="900">
                <a:solidFill>
                  <a:srgbClr val="008000"/>
                </a:solidFill>
                <a:highlight>
                  <a:srgbClr val="FFFFFF"/>
                </a:highlight>
                <a:latin typeface="Courier New"/>
                <a:ea typeface="Courier New"/>
                <a:cs typeface="Courier New"/>
                <a:sym typeface="Courier New"/>
              </a:rPr>
              <a:t>"2.9.0"</a:t>
            </a:r>
            <a:endParaRPr b="1"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i="1" lang="es" sz="900">
                <a:solidFill>
                  <a:schemeClr val="dk1"/>
                </a:solidFill>
                <a:highlight>
                  <a:srgbClr val="FFFFFF"/>
                </a:highlight>
                <a:latin typeface="Courier New"/>
                <a:ea typeface="Courier New"/>
                <a:cs typeface="Courier New"/>
                <a:sym typeface="Courier New"/>
              </a:rPr>
              <a:t>implementation </a:t>
            </a:r>
            <a:r>
              <a:rPr lang="es" sz="900">
                <a:solidFill>
                  <a:schemeClr val="dk1"/>
                </a:solidFill>
                <a:highlight>
                  <a:srgbClr val="FFFFFF"/>
                </a:highlight>
                <a:latin typeface="Courier New"/>
                <a:ea typeface="Courier New"/>
                <a:cs typeface="Courier New"/>
                <a:sym typeface="Courier New"/>
              </a:rPr>
              <a:t>(</a:t>
            </a:r>
            <a:r>
              <a:rPr b="1" lang="es" sz="900">
                <a:solidFill>
                  <a:srgbClr val="008000"/>
                </a:solidFill>
                <a:highlight>
                  <a:srgbClr val="FFFFFF"/>
                </a:highlight>
                <a:latin typeface="Courier New"/>
                <a:ea typeface="Courier New"/>
                <a:cs typeface="Courier New"/>
                <a:sym typeface="Courier New"/>
              </a:rPr>
              <a:t>"com.squareup.picasso:picasso:</a:t>
            </a:r>
            <a:r>
              <a:rPr b="1" lang="es" sz="900">
                <a:solidFill>
                  <a:srgbClr val="00008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picasso_version</a:t>
            </a:r>
            <a:r>
              <a:rPr b="1" lang="es" sz="900">
                <a:solidFill>
                  <a:srgbClr val="00800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i="1" lang="es" sz="900">
                <a:solidFill>
                  <a:schemeClr val="dk1"/>
                </a:solidFill>
                <a:highlight>
                  <a:srgbClr val="FFFFFF"/>
                </a:highlight>
                <a:latin typeface="Courier New"/>
                <a:ea typeface="Courier New"/>
                <a:cs typeface="Courier New"/>
                <a:sym typeface="Courier New"/>
              </a:rPr>
              <a:t>implementation </a:t>
            </a:r>
            <a:r>
              <a:rPr lang="es" sz="900">
                <a:solidFill>
                  <a:schemeClr val="dk1"/>
                </a:solidFill>
                <a:highlight>
                  <a:srgbClr val="FFFFFF"/>
                </a:highlight>
                <a:latin typeface="Courier New"/>
                <a:ea typeface="Courier New"/>
                <a:cs typeface="Courier New"/>
                <a:sym typeface="Courier New"/>
              </a:rPr>
              <a:t>(</a:t>
            </a:r>
            <a:r>
              <a:rPr b="1" lang="es" sz="900">
                <a:solidFill>
                  <a:srgbClr val="008000"/>
                </a:solidFill>
                <a:highlight>
                  <a:srgbClr val="FFFFFF"/>
                </a:highlight>
                <a:latin typeface="Courier New"/>
                <a:ea typeface="Courier New"/>
                <a:cs typeface="Courier New"/>
                <a:sym typeface="Courier New"/>
              </a:rPr>
              <a:t>"com.squareup.retrofit2:retrofit:</a:t>
            </a:r>
            <a:r>
              <a:rPr b="1" lang="es" sz="900">
                <a:solidFill>
                  <a:srgbClr val="00008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retrofit_version</a:t>
            </a:r>
            <a:r>
              <a:rPr b="1" lang="es" sz="900">
                <a:solidFill>
                  <a:srgbClr val="00800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rPr i="1" lang="es" sz="900">
                <a:solidFill>
                  <a:schemeClr val="dk1"/>
                </a:solidFill>
                <a:highlight>
                  <a:srgbClr val="FFFFFF"/>
                </a:highlight>
                <a:latin typeface="Courier New"/>
                <a:ea typeface="Courier New"/>
                <a:cs typeface="Courier New"/>
                <a:sym typeface="Courier New"/>
              </a:rPr>
              <a:t>implementation </a:t>
            </a:r>
            <a:r>
              <a:rPr lang="es" sz="900">
                <a:solidFill>
                  <a:schemeClr val="dk1"/>
                </a:solidFill>
                <a:highlight>
                  <a:srgbClr val="FFFFFF"/>
                </a:highlight>
                <a:latin typeface="Courier New"/>
                <a:ea typeface="Courier New"/>
                <a:cs typeface="Courier New"/>
                <a:sym typeface="Courier New"/>
              </a:rPr>
              <a:t>(</a:t>
            </a:r>
            <a:r>
              <a:rPr b="1" lang="es" sz="900">
                <a:solidFill>
                  <a:srgbClr val="008000"/>
                </a:solidFill>
                <a:highlight>
                  <a:srgbClr val="FFFFFF"/>
                </a:highlight>
                <a:latin typeface="Courier New"/>
                <a:ea typeface="Courier New"/>
                <a:cs typeface="Courier New"/>
                <a:sym typeface="Courier New"/>
              </a:rPr>
              <a:t>"com.squareup.retrofit2:converter-gson:</a:t>
            </a:r>
            <a:r>
              <a:rPr b="1" lang="es" sz="900">
                <a:solidFill>
                  <a:srgbClr val="00008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retrofit_version</a:t>
            </a:r>
            <a:r>
              <a:rPr b="1" lang="es" sz="900">
                <a:solidFill>
                  <a:srgbClr val="00800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)//Convertir JSON a objetos Kotlin</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Habilitamos permiso de internet en el AndroidManifest</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rPr lang="es" sz="1100">
                <a:solidFill>
                  <a:schemeClr val="dk1"/>
                </a:solidFill>
                <a:highlight>
                  <a:srgbClr val="EFEFEF"/>
                </a:highlight>
                <a:latin typeface="Courier New"/>
                <a:ea typeface="Courier New"/>
                <a:cs typeface="Courier New"/>
                <a:sym typeface="Courier New"/>
              </a:rPr>
              <a:t>&lt;</a:t>
            </a:r>
            <a:r>
              <a:rPr b="1" lang="es" sz="1100">
                <a:solidFill>
                  <a:srgbClr val="000080"/>
                </a:solidFill>
                <a:highlight>
                  <a:srgbClr val="EFEFEF"/>
                </a:highlight>
                <a:latin typeface="Courier New"/>
                <a:ea typeface="Courier New"/>
                <a:cs typeface="Courier New"/>
                <a:sym typeface="Courier New"/>
              </a:rPr>
              <a:t>uses-permission </a:t>
            </a:r>
            <a:r>
              <a:rPr b="1" lang="es" sz="1100">
                <a:solidFill>
                  <a:srgbClr val="660E7A"/>
                </a:solidFill>
                <a:highlight>
                  <a:srgbClr val="EFEFEF"/>
                </a:highlight>
                <a:latin typeface="Courier New"/>
                <a:ea typeface="Courier New"/>
                <a:cs typeface="Courier New"/>
                <a:sym typeface="Courier New"/>
              </a:rPr>
              <a:t>android</a:t>
            </a:r>
            <a:r>
              <a:rPr b="1" lang="es" sz="1100">
                <a:solidFill>
                  <a:srgbClr val="0000FF"/>
                </a:solidFill>
                <a:highlight>
                  <a:srgbClr val="EFEFEF"/>
                </a:highlight>
                <a:latin typeface="Courier New"/>
                <a:ea typeface="Courier New"/>
                <a:cs typeface="Courier New"/>
                <a:sym typeface="Courier New"/>
              </a:rPr>
              <a:t>:name</a:t>
            </a:r>
            <a:r>
              <a:rPr b="1" lang="es" sz="1100">
                <a:solidFill>
                  <a:srgbClr val="008000"/>
                </a:solidFill>
                <a:highlight>
                  <a:srgbClr val="EFEFEF"/>
                </a:highlight>
                <a:latin typeface="Courier New"/>
                <a:ea typeface="Courier New"/>
                <a:cs typeface="Courier New"/>
                <a:sym typeface="Courier New"/>
              </a:rPr>
              <a:t>="android.permission.INTERNET"</a:t>
            </a:r>
            <a:r>
              <a:rPr lang="es" sz="1100">
                <a:solidFill>
                  <a:schemeClr val="dk1"/>
                </a:solidFill>
                <a:highlight>
                  <a:srgbClr val="EFEFEF"/>
                </a:highlight>
                <a:latin typeface="Courier New"/>
                <a:ea typeface="Courier New"/>
                <a:cs typeface="Courier New"/>
                <a:sym typeface="Courier New"/>
              </a:rPr>
              <a:t>/&gt;</a:t>
            </a:r>
            <a:endParaRPr sz="1100">
              <a:solidFill>
                <a:schemeClr val="dk1"/>
              </a:solidFill>
              <a:highlight>
                <a:srgbClr val="EFEFE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13" name="Google Shape;213;p36"/>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0C343D"/>
              </a:solidFill>
              <a:latin typeface="Montserrat Light"/>
              <a:ea typeface="Montserrat Light"/>
              <a:cs typeface="Montserrat Light"/>
              <a:sym typeface="Montserrat Light"/>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Habilitamos el ViewBinding y lo inicializamos en el MainActivity</a:t>
            </a:r>
            <a:endParaRPr sz="1000">
              <a:solidFill>
                <a:srgbClr val="0C343D"/>
              </a:solidFill>
              <a:latin typeface="Montserrat Light"/>
              <a:ea typeface="Montserrat Light"/>
              <a:cs typeface="Montserrat Light"/>
              <a:sym typeface="Montserrat Light"/>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Diseñamos la vista</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pic>
        <p:nvPicPr>
          <p:cNvPr id="214" name="Google Shape;214;p36"/>
          <p:cNvPicPr preferRelativeResize="0"/>
          <p:nvPr/>
        </p:nvPicPr>
        <p:blipFill>
          <a:blip r:embed="rId3">
            <a:alphaModFix/>
          </a:blip>
          <a:stretch>
            <a:fillRect/>
          </a:stretch>
        </p:blipFill>
        <p:spPr>
          <a:xfrm>
            <a:off x="3874123" y="1891900"/>
            <a:ext cx="1731976" cy="312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316700"/>
            <a:ext cx="3322200" cy="26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800"/>
              <a:t>Índice</a:t>
            </a:r>
            <a:endParaRPr sz="4800"/>
          </a:p>
        </p:txBody>
      </p:sp>
      <p:sp>
        <p:nvSpPr>
          <p:cNvPr id="102" name="Google Shape;102;p19"/>
          <p:cNvSpPr txBox="1"/>
          <p:nvPr>
            <p:ph idx="2" type="body"/>
          </p:nvPr>
        </p:nvSpPr>
        <p:spPr>
          <a:xfrm>
            <a:off x="3824775" y="71825"/>
            <a:ext cx="5319300" cy="4995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C343D"/>
              </a:buClr>
              <a:buSzPts val="1500"/>
              <a:buFont typeface="Montserrat Light"/>
              <a:buAutoNum type="arabicPeriod"/>
            </a:pPr>
            <a:r>
              <a:rPr lang="es" sz="1500">
                <a:solidFill>
                  <a:srgbClr val="0C343D"/>
                </a:solidFill>
                <a:latin typeface="Montserrat Light"/>
                <a:ea typeface="Montserrat Light"/>
                <a:cs typeface="Montserrat Light"/>
                <a:sym typeface="Montserrat Light"/>
              </a:rPr>
              <a:t>Conceptos previos</a:t>
            </a:r>
            <a:endParaRPr sz="1500">
              <a:solidFill>
                <a:srgbClr val="0C343D"/>
              </a:solidFill>
              <a:latin typeface="Montserrat Light"/>
              <a:ea typeface="Montserrat Light"/>
              <a:cs typeface="Montserrat Light"/>
              <a:sym typeface="Montserrat Light"/>
            </a:endParaRPr>
          </a:p>
          <a:p>
            <a:pPr indent="-323850" lvl="1" marL="914400" rtl="0" algn="l">
              <a:lnSpc>
                <a:spcPct val="150000"/>
              </a:lnSpc>
              <a:spcBef>
                <a:spcPts val="1000"/>
              </a:spcBef>
              <a:spcAft>
                <a:spcPts val="0"/>
              </a:spcAft>
              <a:buClr>
                <a:srgbClr val="0C343D"/>
              </a:buClr>
              <a:buSzPts val="1500"/>
              <a:buFont typeface="Montserrat Light"/>
              <a:buAutoNum type="alphaLcPeriod"/>
            </a:pPr>
            <a:r>
              <a:rPr lang="es" sz="1500">
                <a:solidFill>
                  <a:srgbClr val="0C343D"/>
                </a:solidFill>
                <a:latin typeface="Montserrat Light"/>
                <a:ea typeface="Montserrat Light"/>
                <a:cs typeface="Montserrat Light"/>
                <a:sym typeface="Montserrat Light"/>
              </a:rPr>
              <a:t>Funcionamiento del protocolo HTTP</a:t>
            </a:r>
            <a:endParaRPr sz="1500">
              <a:solidFill>
                <a:srgbClr val="0C343D"/>
              </a:solidFill>
              <a:latin typeface="Montserrat Light"/>
              <a:ea typeface="Montserrat Light"/>
              <a:cs typeface="Montserrat Light"/>
              <a:sym typeface="Montserrat Light"/>
            </a:endParaRPr>
          </a:p>
          <a:p>
            <a:pPr indent="-323850" lvl="1" marL="914400" rtl="0" algn="l">
              <a:lnSpc>
                <a:spcPct val="150000"/>
              </a:lnSpc>
              <a:spcBef>
                <a:spcPts val="1000"/>
              </a:spcBef>
              <a:spcAft>
                <a:spcPts val="0"/>
              </a:spcAft>
              <a:buClr>
                <a:srgbClr val="0C343D"/>
              </a:buClr>
              <a:buSzPts val="1500"/>
              <a:buFont typeface="Montserrat Light"/>
              <a:buAutoNum type="alphaLcPeriod"/>
            </a:pPr>
            <a:r>
              <a:rPr lang="es" sz="1500">
                <a:solidFill>
                  <a:srgbClr val="0C343D"/>
                </a:solidFill>
                <a:latin typeface="Montserrat Light"/>
                <a:ea typeface="Montserrat Light"/>
                <a:cs typeface="Montserrat Light"/>
                <a:sym typeface="Montserrat Light"/>
              </a:rPr>
              <a:t>JSON</a:t>
            </a:r>
            <a:endParaRPr sz="1500">
              <a:solidFill>
                <a:srgbClr val="0C343D"/>
              </a:solidFill>
              <a:latin typeface="Montserrat Light"/>
              <a:ea typeface="Montserrat Light"/>
              <a:cs typeface="Montserrat Light"/>
              <a:sym typeface="Montserrat Light"/>
            </a:endParaRPr>
          </a:p>
          <a:p>
            <a:pPr indent="-323850" lvl="0" marL="457200" rtl="0" algn="l">
              <a:lnSpc>
                <a:spcPct val="150000"/>
              </a:lnSpc>
              <a:spcBef>
                <a:spcPts val="1000"/>
              </a:spcBef>
              <a:spcAft>
                <a:spcPts val="0"/>
              </a:spcAft>
              <a:buClr>
                <a:srgbClr val="0C343D"/>
              </a:buClr>
              <a:buSzPts val="1500"/>
              <a:buFont typeface="Montserrat Light"/>
              <a:buAutoNum type="arabicPeriod"/>
            </a:pPr>
            <a:r>
              <a:rPr lang="es" sz="1500">
                <a:solidFill>
                  <a:srgbClr val="0C343D"/>
                </a:solidFill>
                <a:latin typeface="Montserrat Light"/>
                <a:ea typeface="Montserrat Light"/>
                <a:cs typeface="Montserrat Light"/>
                <a:sym typeface="Montserrat Light"/>
              </a:rPr>
              <a:t>Servicio </a:t>
            </a:r>
            <a:r>
              <a:rPr lang="es" sz="1500">
                <a:solidFill>
                  <a:srgbClr val="0C343D"/>
                </a:solidFill>
                <a:latin typeface="Montserrat Light"/>
                <a:ea typeface="Montserrat Light"/>
                <a:cs typeface="Montserrat Light"/>
                <a:sym typeface="Montserrat Light"/>
              </a:rPr>
              <a:t>Web RESTful</a:t>
            </a:r>
            <a:endParaRPr sz="1500">
              <a:solidFill>
                <a:srgbClr val="0C343D"/>
              </a:solidFill>
              <a:latin typeface="Montserrat Light"/>
              <a:ea typeface="Montserrat Light"/>
              <a:cs typeface="Montserrat Light"/>
              <a:sym typeface="Montserrat Light"/>
            </a:endParaRPr>
          </a:p>
          <a:p>
            <a:pPr indent="-323850" lvl="0" marL="457200" rtl="0" algn="l">
              <a:lnSpc>
                <a:spcPct val="150000"/>
              </a:lnSpc>
              <a:spcBef>
                <a:spcPts val="1000"/>
              </a:spcBef>
              <a:spcAft>
                <a:spcPts val="0"/>
              </a:spcAft>
              <a:buClr>
                <a:srgbClr val="0C343D"/>
              </a:buClr>
              <a:buSzPts val="1500"/>
              <a:buFont typeface="Montserrat Light"/>
              <a:buAutoNum type="arabicPeriod"/>
            </a:pPr>
            <a:r>
              <a:rPr lang="es" sz="1500">
                <a:solidFill>
                  <a:srgbClr val="0C343D"/>
                </a:solidFill>
                <a:latin typeface="Montserrat Light"/>
                <a:ea typeface="Montserrat Light"/>
                <a:cs typeface="Montserrat Light"/>
                <a:sym typeface="Montserrat Light"/>
              </a:rPr>
              <a:t>Uso de Retrofit</a:t>
            </a:r>
            <a:endParaRPr sz="1500">
              <a:solidFill>
                <a:srgbClr val="0C343D"/>
              </a:solidFill>
              <a:latin typeface="Montserrat Light"/>
              <a:ea typeface="Montserrat Light"/>
              <a:cs typeface="Montserrat Light"/>
              <a:sym typeface="Montserrat Light"/>
            </a:endParaRPr>
          </a:p>
          <a:p>
            <a:pPr indent="-323850" lvl="1" marL="914400" rtl="0" algn="l">
              <a:lnSpc>
                <a:spcPct val="150000"/>
              </a:lnSpc>
              <a:spcBef>
                <a:spcPts val="1000"/>
              </a:spcBef>
              <a:spcAft>
                <a:spcPts val="0"/>
              </a:spcAft>
              <a:buClr>
                <a:srgbClr val="0C343D"/>
              </a:buClr>
              <a:buSzPts val="1500"/>
              <a:buFont typeface="Montserrat Light"/>
              <a:buAutoNum type="alphaLcPeriod"/>
            </a:pPr>
            <a:r>
              <a:rPr lang="es" sz="1500">
                <a:solidFill>
                  <a:srgbClr val="0C343D"/>
                </a:solidFill>
                <a:latin typeface="Montserrat Light"/>
                <a:ea typeface="Montserrat Light"/>
                <a:cs typeface="Montserrat Light"/>
                <a:sym typeface="Montserrat Light"/>
              </a:rPr>
              <a:t>Aplicación de ejemplo</a:t>
            </a:r>
            <a:endParaRPr sz="1500">
              <a:solidFill>
                <a:srgbClr val="0C343D"/>
              </a:solidFill>
              <a:latin typeface="Montserrat Light"/>
              <a:ea typeface="Montserrat Light"/>
              <a:cs typeface="Montserrat Light"/>
              <a:sym typeface="Montserrat Light"/>
            </a:endParaRPr>
          </a:p>
          <a:p>
            <a:pPr indent="-323850" lvl="2" marL="1371600" rtl="0" algn="l">
              <a:lnSpc>
                <a:spcPct val="150000"/>
              </a:lnSpc>
              <a:spcBef>
                <a:spcPts val="1000"/>
              </a:spcBef>
              <a:spcAft>
                <a:spcPts val="0"/>
              </a:spcAft>
              <a:buClr>
                <a:srgbClr val="0C343D"/>
              </a:buClr>
              <a:buSzPts val="1500"/>
              <a:buFont typeface="Montserrat Light"/>
              <a:buAutoNum type="romanLcPeriod"/>
            </a:pPr>
            <a:r>
              <a:rPr lang="es" sz="1500">
                <a:solidFill>
                  <a:srgbClr val="0C343D"/>
                </a:solidFill>
                <a:latin typeface="Montserrat Light"/>
                <a:ea typeface="Montserrat Light"/>
                <a:cs typeface="Montserrat Light"/>
                <a:sym typeface="Montserrat Light"/>
              </a:rPr>
              <a:t>Obtener datos con GET</a:t>
            </a:r>
            <a:endParaRPr sz="1500">
              <a:solidFill>
                <a:srgbClr val="0C343D"/>
              </a:solidFill>
              <a:latin typeface="Montserrat Light"/>
              <a:ea typeface="Montserrat Light"/>
              <a:cs typeface="Montserrat Light"/>
              <a:sym typeface="Montserrat Light"/>
            </a:endParaRPr>
          </a:p>
          <a:p>
            <a:pPr indent="-323850" lvl="2" marL="1371600" rtl="0" algn="l">
              <a:lnSpc>
                <a:spcPct val="150000"/>
              </a:lnSpc>
              <a:spcBef>
                <a:spcPts val="1000"/>
              </a:spcBef>
              <a:spcAft>
                <a:spcPts val="0"/>
              </a:spcAft>
              <a:buClr>
                <a:srgbClr val="0C343D"/>
              </a:buClr>
              <a:buSzPts val="1500"/>
              <a:buFont typeface="Montserrat Light"/>
              <a:buAutoNum type="romanLcPeriod"/>
            </a:pPr>
            <a:r>
              <a:rPr lang="es" sz="1500">
                <a:solidFill>
                  <a:srgbClr val="0C343D"/>
                </a:solidFill>
                <a:latin typeface="Montserrat Light"/>
                <a:ea typeface="Montserrat Light"/>
                <a:cs typeface="Montserrat Light"/>
                <a:sym typeface="Montserrat Light"/>
              </a:rPr>
              <a:t>Habilitar acceso a Internet en Android</a:t>
            </a:r>
            <a:endParaRPr sz="1500">
              <a:solidFill>
                <a:srgbClr val="0C343D"/>
              </a:solidFill>
              <a:latin typeface="Montserrat Light"/>
              <a:ea typeface="Montserrat Light"/>
              <a:cs typeface="Montserrat Light"/>
              <a:sym typeface="Montserrat Light"/>
            </a:endParaRPr>
          </a:p>
          <a:p>
            <a:pPr indent="-323850" lvl="2" marL="1371600" rtl="0" algn="l">
              <a:lnSpc>
                <a:spcPct val="150000"/>
              </a:lnSpc>
              <a:spcBef>
                <a:spcPts val="1000"/>
              </a:spcBef>
              <a:spcAft>
                <a:spcPts val="0"/>
              </a:spcAft>
              <a:buClr>
                <a:srgbClr val="0C343D"/>
              </a:buClr>
              <a:buSzPts val="1500"/>
              <a:buFont typeface="Montserrat Light"/>
              <a:buAutoNum type="romanLcPeriod"/>
            </a:pPr>
            <a:r>
              <a:rPr lang="es" sz="1500">
                <a:solidFill>
                  <a:srgbClr val="0C343D"/>
                </a:solidFill>
                <a:latin typeface="Montserrat Light"/>
                <a:ea typeface="Montserrat Light"/>
                <a:cs typeface="Montserrat Light"/>
                <a:sym typeface="Montserrat Light"/>
              </a:rPr>
              <a:t>Corutinas</a:t>
            </a:r>
            <a:endParaRPr sz="1500">
              <a:solidFill>
                <a:srgbClr val="0C343D"/>
              </a:solidFill>
              <a:latin typeface="Montserrat Light"/>
              <a:ea typeface="Montserrat Light"/>
              <a:cs typeface="Montserrat Light"/>
              <a:sym typeface="Montserrat Light"/>
            </a:endParaRPr>
          </a:p>
          <a:p>
            <a:pPr indent="-323850" lvl="2" marL="1371600" rtl="0" algn="l">
              <a:lnSpc>
                <a:spcPct val="150000"/>
              </a:lnSpc>
              <a:spcBef>
                <a:spcPts val="1000"/>
              </a:spcBef>
              <a:spcAft>
                <a:spcPts val="1000"/>
              </a:spcAft>
              <a:buClr>
                <a:srgbClr val="0C343D"/>
              </a:buClr>
              <a:buSzPts val="1500"/>
              <a:buFont typeface="Montserrat Light"/>
              <a:buAutoNum type="romanLcPeriod"/>
            </a:pPr>
            <a:r>
              <a:rPr lang="es" sz="1500">
                <a:solidFill>
                  <a:srgbClr val="0C343D"/>
                </a:solidFill>
                <a:latin typeface="Montserrat Light"/>
                <a:ea typeface="Montserrat Light"/>
                <a:cs typeface="Montserrat Light"/>
                <a:sym typeface="Montserrat Light"/>
              </a:rPr>
              <a:t>Picasso</a:t>
            </a:r>
            <a:endParaRPr sz="1500">
              <a:solidFill>
                <a:srgbClr val="0C343D"/>
              </a:solidFill>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20" name="Google Shape;220;p37"/>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Construir el modelo de datos que nos devuelve la llamada a la API:</a:t>
            </a:r>
            <a:endParaRPr sz="1000">
              <a:solidFill>
                <a:srgbClr val="0C343D"/>
              </a:solidFill>
              <a:latin typeface="Montserrat Light"/>
              <a:ea typeface="Montserrat Light"/>
              <a:cs typeface="Montserrat Light"/>
              <a:sym typeface="Montserrat Light"/>
            </a:endParaRPr>
          </a:p>
          <a:p>
            <a:pPr indent="-292100" lvl="1" marL="914400" rtl="0" algn="l">
              <a:lnSpc>
                <a:spcPct val="150000"/>
              </a:lnSpc>
              <a:spcBef>
                <a:spcPts val="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Análizamos la API:</a:t>
            </a:r>
            <a:endParaRPr sz="1000">
              <a:solidFill>
                <a:srgbClr val="0C343D"/>
              </a:solidFill>
              <a:latin typeface="Montserrat Light"/>
              <a:ea typeface="Montserrat Light"/>
              <a:cs typeface="Montserrat Light"/>
              <a:sym typeface="Montserrat Light"/>
            </a:endParaRPr>
          </a:p>
          <a:p>
            <a:pPr indent="-292100" lvl="2" marL="13716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La llamada: </a:t>
            </a:r>
            <a:r>
              <a:rPr lang="es" sz="1000" u="sng">
                <a:solidFill>
                  <a:schemeClr val="hlink"/>
                </a:solidFill>
                <a:latin typeface="Montserrat Light"/>
                <a:ea typeface="Montserrat Light"/>
                <a:cs typeface="Montserrat Light"/>
                <a:sym typeface="Montserrat Light"/>
                <a:hlinkClick r:id="rId3"/>
              </a:rPr>
              <a:t>https://xkcd.com/info.0.json</a:t>
            </a:r>
            <a:endParaRPr sz="1000">
              <a:solidFill>
                <a:srgbClr val="0C343D"/>
              </a:solidFill>
              <a:latin typeface="Montserrat Light"/>
              <a:ea typeface="Montserrat Light"/>
              <a:cs typeface="Montserrat Light"/>
              <a:sym typeface="Montserrat Light"/>
            </a:endParaRPr>
          </a:p>
          <a:p>
            <a:pPr indent="-292100" lvl="2" marL="13716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Devuelve un JSON que lo vamos a visualizar en la página web: </a:t>
            </a:r>
            <a:r>
              <a:rPr lang="es" sz="1000" u="sng">
                <a:solidFill>
                  <a:schemeClr val="hlink"/>
                </a:solidFill>
                <a:latin typeface="Montserrat Light"/>
                <a:ea typeface="Montserrat Light"/>
                <a:cs typeface="Montserrat Light"/>
                <a:sym typeface="Montserrat Light"/>
                <a:hlinkClick r:id="rId4"/>
              </a:rPr>
              <a:t>https://jsoneditoronline.org/</a:t>
            </a:r>
            <a:endParaRPr sz="1000">
              <a:solidFill>
                <a:srgbClr val="0C343D"/>
              </a:solidFill>
              <a:latin typeface="Montserrat Light"/>
              <a:ea typeface="Montserrat Light"/>
              <a:cs typeface="Montserrat Light"/>
              <a:sym typeface="Montserrat Light"/>
            </a:endParaRPr>
          </a:p>
          <a:p>
            <a:pPr indent="-292100" lvl="1" marL="9144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Creamos una clase llamada ComicResponse: </a:t>
            </a:r>
            <a:endParaRPr sz="1000">
              <a:solidFill>
                <a:srgbClr val="0C343D"/>
              </a:solidFill>
              <a:latin typeface="Montserrat Light"/>
              <a:ea typeface="Montserrat Light"/>
              <a:cs typeface="Montserrat Light"/>
              <a:sym typeface="Montserrat Light"/>
            </a:endParaRPr>
          </a:p>
          <a:p>
            <a:pPr indent="0" lvl="0" marL="914400" rtl="0" algn="l">
              <a:lnSpc>
                <a:spcPct val="100000"/>
              </a:lnSpc>
              <a:spcBef>
                <a:spcPts val="1000"/>
              </a:spcBef>
              <a:spcAft>
                <a:spcPts val="0"/>
              </a:spcAft>
              <a:buNone/>
            </a:pPr>
            <a:r>
              <a:rPr b="1" lang="es" sz="800">
                <a:solidFill>
                  <a:srgbClr val="000080"/>
                </a:solidFill>
                <a:highlight>
                  <a:srgbClr val="FFFFFF"/>
                </a:highlight>
                <a:latin typeface="Courier New"/>
                <a:ea typeface="Courier New"/>
                <a:cs typeface="Courier New"/>
                <a:sym typeface="Courier New"/>
              </a:rPr>
              <a:t>data class </a:t>
            </a:r>
            <a:r>
              <a:rPr lang="es" sz="800">
                <a:solidFill>
                  <a:schemeClr val="dk1"/>
                </a:solidFill>
                <a:highlight>
                  <a:srgbClr val="FFFFFF"/>
                </a:highlight>
                <a:latin typeface="Courier New"/>
                <a:ea typeface="Courier New"/>
                <a:cs typeface="Courier New"/>
                <a:sym typeface="Courier New"/>
              </a:rPr>
              <a:t>ComicResponse(</a:t>
            </a:r>
            <a:r>
              <a:rPr lang="es" sz="800">
                <a:solidFill>
                  <a:srgbClr val="808000"/>
                </a:solidFill>
                <a:highlight>
                  <a:srgbClr val="FFFFFF"/>
                </a:highlight>
                <a:latin typeface="Courier New"/>
                <a:ea typeface="Courier New"/>
                <a:cs typeface="Courier New"/>
                <a:sym typeface="Courier New"/>
              </a:rPr>
              <a:t>@SerializedName</a:t>
            </a:r>
            <a:r>
              <a:rPr lang="es" sz="800">
                <a:solidFill>
                  <a:schemeClr val="dk1"/>
                </a:solidFill>
                <a:highlight>
                  <a:srgbClr val="FFFFFF"/>
                </a:highlight>
                <a:latin typeface="Courier New"/>
                <a:ea typeface="Courier New"/>
                <a:cs typeface="Courier New"/>
                <a:sym typeface="Courier New"/>
              </a:rPr>
              <a:t>(</a:t>
            </a:r>
            <a:r>
              <a:rPr b="1" lang="es" sz="800">
                <a:solidFill>
                  <a:srgbClr val="008000"/>
                </a:solidFill>
                <a:highlight>
                  <a:srgbClr val="FFFFFF"/>
                </a:highlight>
                <a:latin typeface="Courier New"/>
                <a:ea typeface="Courier New"/>
                <a:cs typeface="Courier New"/>
                <a:sym typeface="Courier New"/>
              </a:rPr>
              <a:t>"img"</a:t>
            </a:r>
            <a:r>
              <a:rPr lang="es" sz="800">
                <a:solidFill>
                  <a:schemeClr val="dk1"/>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val </a:t>
            </a:r>
            <a:r>
              <a:rPr b="1" lang="es" sz="800">
                <a:solidFill>
                  <a:srgbClr val="660E7A"/>
                </a:solidFill>
                <a:highlight>
                  <a:srgbClr val="FFFFFF"/>
                </a:highlight>
                <a:latin typeface="Courier New"/>
                <a:ea typeface="Courier New"/>
                <a:cs typeface="Courier New"/>
                <a:sym typeface="Courier New"/>
              </a:rPr>
              <a:t>image</a:t>
            </a:r>
            <a:r>
              <a:rPr lang="es" sz="800">
                <a:solidFill>
                  <a:schemeClr val="dk1"/>
                </a:solidFill>
                <a:highlight>
                  <a:srgbClr val="FFFFFF"/>
                </a:highlight>
                <a:latin typeface="Courier New"/>
                <a:ea typeface="Courier New"/>
                <a:cs typeface="Courier New"/>
                <a:sym typeface="Courier New"/>
              </a:rPr>
              <a:t>: String,</a:t>
            </a:r>
            <a:endParaRPr sz="800">
              <a:solidFill>
                <a:schemeClr val="dk1"/>
              </a:solidFill>
              <a:highlight>
                <a:srgbClr val="FFFFFF"/>
              </a:highlight>
              <a:latin typeface="Courier New"/>
              <a:ea typeface="Courier New"/>
              <a:cs typeface="Courier New"/>
              <a:sym typeface="Courier New"/>
            </a:endParaRPr>
          </a:p>
          <a:p>
            <a:pPr indent="0" lvl="0" marL="9144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a:t>
            </a:r>
            <a:r>
              <a:rPr lang="es" sz="800">
                <a:solidFill>
                  <a:srgbClr val="808000"/>
                </a:solidFill>
                <a:highlight>
                  <a:srgbClr val="FFFFFF"/>
                </a:highlight>
                <a:latin typeface="Courier New"/>
                <a:ea typeface="Courier New"/>
                <a:cs typeface="Courier New"/>
                <a:sym typeface="Courier New"/>
              </a:rPr>
              <a:t>@SerializedName</a:t>
            </a:r>
            <a:r>
              <a:rPr lang="es" sz="800">
                <a:solidFill>
                  <a:schemeClr val="dk1"/>
                </a:solidFill>
                <a:highlight>
                  <a:srgbClr val="FFFFFF"/>
                </a:highlight>
                <a:latin typeface="Courier New"/>
                <a:ea typeface="Courier New"/>
                <a:cs typeface="Courier New"/>
                <a:sym typeface="Courier New"/>
              </a:rPr>
              <a:t>(</a:t>
            </a:r>
            <a:r>
              <a:rPr b="1" lang="es" sz="800">
                <a:solidFill>
                  <a:srgbClr val="008000"/>
                </a:solidFill>
                <a:highlight>
                  <a:srgbClr val="FFFFFF"/>
                </a:highlight>
                <a:latin typeface="Courier New"/>
                <a:ea typeface="Courier New"/>
                <a:cs typeface="Courier New"/>
                <a:sym typeface="Courier New"/>
              </a:rPr>
              <a:t>"title"</a:t>
            </a:r>
            <a:r>
              <a:rPr lang="es" sz="800">
                <a:solidFill>
                  <a:schemeClr val="dk1"/>
                </a:solidFill>
                <a:highlight>
                  <a:srgbClr val="FFFFFF"/>
                </a:highlight>
                <a:latin typeface="Courier New"/>
                <a:ea typeface="Courier New"/>
                <a:cs typeface="Courier New"/>
                <a:sym typeface="Courier New"/>
              </a:rPr>
              <a:t>)</a:t>
            </a:r>
            <a:r>
              <a:rPr b="1" lang="es" sz="800">
                <a:solidFill>
                  <a:srgbClr val="000080"/>
                </a:solidFill>
                <a:highlight>
                  <a:srgbClr val="FFFFFF"/>
                </a:highlight>
                <a:latin typeface="Courier New"/>
                <a:ea typeface="Courier New"/>
                <a:cs typeface="Courier New"/>
                <a:sym typeface="Courier New"/>
              </a:rPr>
              <a:t>val </a:t>
            </a:r>
            <a:r>
              <a:rPr b="1" lang="es" sz="800">
                <a:solidFill>
                  <a:srgbClr val="660E7A"/>
                </a:solidFill>
                <a:highlight>
                  <a:srgbClr val="FFFFFF"/>
                </a:highlight>
                <a:latin typeface="Courier New"/>
                <a:ea typeface="Courier New"/>
                <a:cs typeface="Courier New"/>
                <a:sym typeface="Courier New"/>
              </a:rPr>
              <a:t>titulo</a:t>
            </a:r>
            <a:r>
              <a:rPr lang="es" sz="800">
                <a:solidFill>
                  <a:schemeClr val="dk1"/>
                </a:solidFill>
                <a:highlight>
                  <a:srgbClr val="FFFFFF"/>
                </a:highlight>
                <a:latin typeface="Courier New"/>
                <a:ea typeface="Courier New"/>
                <a:cs typeface="Courier New"/>
                <a:sym typeface="Courier New"/>
              </a:rPr>
              <a:t>: String)</a:t>
            </a:r>
            <a:endParaRPr sz="800">
              <a:solidFill>
                <a:schemeClr val="dk1"/>
              </a:solidFill>
              <a:highlight>
                <a:srgbClr val="FFFFFF"/>
              </a:highlight>
              <a:latin typeface="Courier New"/>
              <a:ea typeface="Courier New"/>
              <a:cs typeface="Courier New"/>
              <a:sym typeface="Courier New"/>
            </a:endParaRPr>
          </a:p>
          <a:p>
            <a:pPr indent="-292100" lvl="2" marL="13716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Utilizamos la anotación @SerializedName para indicarle el nombre exacto del campo en la API, y luego a la variable podemos ponerle el nombre que deseemos.</a:t>
            </a:r>
            <a:endParaRPr sz="1000">
              <a:solidFill>
                <a:srgbClr val="0C343D"/>
              </a:solidFill>
              <a:latin typeface="Montserrat Light"/>
              <a:ea typeface="Montserrat Light"/>
              <a:cs typeface="Montserrat Light"/>
              <a:sym typeface="Montserrat Light"/>
            </a:endParaRPr>
          </a:p>
          <a:p>
            <a:pPr indent="-292100" lvl="1" marL="9144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Creamos una interfaz, que contendrá el método con el cual accedemos a nuestra API. Los parámetros serán la Url a la API, y la respuesta será un Response de Retrofit del tipo la clase que hemos definido previamente, ComicResponse.</a:t>
            </a:r>
            <a:endParaRPr sz="1000">
              <a:solidFill>
                <a:srgbClr val="0C343D"/>
              </a:solidFill>
              <a:latin typeface="Montserrat Light"/>
              <a:ea typeface="Montserrat Light"/>
              <a:cs typeface="Montserrat Light"/>
              <a:sym typeface="Montserrat Light"/>
            </a:endParaRPr>
          </a:p>
          <a:p>
            <a:pPr indent="0" lvl="0" marL="1371600" rtl="0" algn="l">
              <a:lnSpc>
                <a:spcPct val="100000"/>
              </a:lnSpc>
              <a:spcBef>
                <a:spcPts val="1000"/>
              </a:spcBef>
              <a:spcAft>
                <a:spcPts val="0"/>
              </a:spcAft>
              <a:buNone/>
            </a:pPr>
            <a:r>
              <a:rPr b="1" lang="es" sz="800">
                <a:solidFill>
                  <a:srgbClr val="000080"/>
                </a:solidFill>
                <a:highlight>
                  <a:srgbClr val="FFFFFF"/>
                </a:highlight>
                <a:latin typeface="Courier New"/>
                <a:ea typeface="Courier New"/>
                <a:cs typeface="Courier New"/>
                <a:sym typeface="Courier New"/>
              </a:rPr>
              <a:t>interface </a:t>
            </a:r>
            <a:r>
              <a:rPr lang="es" sz="800">
                <a:solidFill>
                  <a:schemeClr val="dk1"/>
                </a:solidFill>
                <a:highlight>
                  <a:srgbClr val="FFFFFF"/>
                </a:highlight>
                <a:latin typeface="Courier New"/>
                <a:ea typeface="Courier New"/>
                <a:cs typeface="Courier New"/>
                <a:sym typeface="Courier New"/>
              </a:rPr>
              <a:t>APIService {</a:t>
            </a:r>
            <a:endParaRPr sz="800">
              <a:solidFill>
                <a:schemeClr val="dk1"/>
              </a:solidFill>
              <a:highlight>
                <a:srgbClr val="FFFFFF"/>
              </a:highlight>
              <a:latin typeface="Courier New"/>
              <a:ea typeface="Courier New"/>
              <a:cs typeface="Courier New"/>
              <a:sym typeface="Courier New"/>
            </a:endParaRPr>
          </a:p>
          <a:p>
            <a:pPr indent="0" lvl="0" marL="1371600" rtl="0" algn="l">
              <a:lnSpc>
                <a:spcPct val="100000"/>
              </a:lnSpc>
              <a:spcBef>
                <a:spcPts val="1000"/>
              </a:spcBef>
              <a:spcAft>
                <a:spcPts val="0"/>
              </a:spcAft>
              <a:buNone/>
            </a:pPr>
            <a:r>
              <a:rPr lang="es" sz="800">
                <a:solidFill>
                  <a:srgbClr val="808000"/>
                </a:solidFill>
                <a:highlight>
                  <a:srgbClr val="FFFFFF"/>
                </a:highlight>
                <a:latin typeface="Courier New"/>
                <a:ea typeface="Courier New"/>
                <a:cs typeface="Courier New"/>
                <a:sym typeface="Courier New"/>
              </a:rPr>
              <a:t>@GET</a:t>
            </a:r>
            <a:endParaRPr sz="800">
              <a:solidFill>
                <a:srgbClr val="808000"/>
              </a:solidFill>
              <a:highlight>
                <a:srgbClr val="FFFFFF"/>
              </a:highlight>
              <a:latin typeface="Courier New"/>
              <a:ea typeface="Courier New"/>
              <a:cs typeface="Courier New"/>
              <a:sym typeface="Courier New"/>
            </a:endParaRPr>
          </a:p>
          <a:p>
            <a:pPr indent="0" lvl="0" marL="1371600" rtl="0" algn="l">
              <a:lnSpc>
                <a:spcPct val="100000"/>
              </a:lnSpc>
              <a:spcBef>
                <a:spcPts val="1000"/>
              </a:spcBef>
              <a:spcAft>
                <a:spcPts val="0"/>
              </a:spcAft>
              <a:buNone/>
            </a:pPr>
            <a:r>
              <a:rPr lang="es" sz="800">
                <a:solidFill>
                  <a:srgbClr val="808000"/>
                </a:solidFill>
                <a:highlight>
                  <a:srgbClr val="FFFFFF"/>
                </a:highlight>
                <a:latin typeface="Courier New"/>
                <a:ea typeface="Courier New"/>
                <a:cs typeface="Courier New"/>
                <a:sym typeface="Courier New"/>
              </a:rPr>
              <a:t>   suspend </a:t>
            </a:r>
            <a:r>
              <a:rPr b="1" lang="es" sz="800">
                <a:solidFill>
                  <a:srgbClr val="000080"/>
                </a:solidFill>
                <a:highlight>
                  <a:srgbClr val="FFFFFF"/>
                </a:highlight>
                <a:latin typeface="Courier New"/>
                <a:ea typeface="Courier New"/>
                <a:cs typeface="Courier New"/>
                <a:sym typeface="Courier New"/>
              </a:rPr>
              <a:t>fun </a:t>
            </a:r>
            <a:r>
              <a:rPr lang="es" sz="800">
                <a:solidFill>
                  <a:schemeClr val="dk1"/>
                </a:solidFill>
                <a:highlight>
                  <a:srgbClr val="FFFFFF"/>
                </a:highlight>
                <a:latin typeface="Courier New"/>
                <a:ea typeface="Courier New"/>
                <a:cs typeface="Courier New"/>
                <a:sym typeface="Courier New"/>
              </a:rPr>
              <a:t>getComic(</a:t>
            </a:r>
            <a:r>
              <a:rPr lang="es" sz="800">
                <a:solidFill>
                  <a:srgbClr val="808000"/>
                </a:solidFill>
                <a:highlight>
                  <a:srgbClr val="FFFFFF"/>
                </a:highlight>
                <a:latin typeface="Courier New"/>
                <a:ea typeface="Courier New"/>
                <a:cs typeface="Courier New"/>
                <a:sym typeface="Courier New"/>
              </a:rPr>
              <a:t>@Url </a:t>
            </a:r>
            <a:r>
              <a:rPr lang="es" sz="800">
                <a:solidFill>
                  <a:schemeClr val="dk1"/>
                </a:solidFill>
                <a:highlight>
                  <a:srgbClr val="FFFFFF"/>
                </a:highlight>
                <a:latin typeface="Courier New"/>
                <a:ea typeface="Courier New"/>
                <a:cs typeface="Courier New"/>
                <a:sym typeface="Courier New"/>
              </a:rPr>
              <a:t>url: String): Response&lt;ComicResponse&gt;</a:t>
            </a:r>
            <a:endParaRPr sz="800">
              <a:solidFill>
                <a:schemeClr val="dk1"/>
              </a:solidFill>
              <a:highlight>
                <a:srgbClr val="FFFFFF"/>
              </a:highlight>
              <a:latin typeface="Courier New"/>
              <a:ea typeface="Courier New"/>
              <a:cs typeface="Courier New"/>
              <a:sym typeface="Courier New"/>
            </a:endParaRPr>
          </a:p>
          <a:p>
            <a:pPr indent="0" lvl="0" marL="13716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26" name="Google Shape;226;p38"/>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En el MainActivity, vamos a crear una instancia del objeto Retrofit. Que va a contener toda la url original, el conversor de JSON al objeto Kotlin y la configuración para hacer llamadas a internet.</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Contruimos el método:</a:t>
            </a:r>
            <a:endParaRPr sz="1000">
              <a:solidFill>
                <a:srgbClr val="0C343D"/>
              </a:solidFill>
              <a:latin typeface="Montserrat Light"/>
              <a:ea typeface="Montserrat Light"/>
              <a:cs typeface="Montserrat Light"/>
              <a:sym typeface="Montserrat Light"/>
            </a:endParaRPr>
          </a:p>
          <a:p>
            <a:pPr indent="0" lvl="0" marL="457200" rtl="0" algn="l">
              <a:lnSpc>
                <a:spcPct val="100000"/>
              </a:lnSpc>
              <a:spcBef>
                <a:spcPts val="1000"/>
              </a:spcBef>
              <a:spcAft>
                <a:spcPts val="0"/>
              </a:spcAft>
              <a:buNone/>
            </a:pPr>
            <a:r>
              <a:rPr b="1" lang="es" sz="800">
                <a:solidFill>
                  <a:srgbClr val="000080"/>
                </a:solidFill>
                <a:highlight>
                  <a:srgbClr val="FFFFFF"/>
                </a:highlight>
                <a:latin typeface="Courier New"/>
                <a:ea typeface="Courier New"/>
                <a:cs typeface="Courier New"/>
                <a:sym typeface="Courier New"/>
              </a:rPr>
              <a:t>private fun </a:t>
            </a:r>
            <a:r>
              <a:rPr lang="es" sz="800">
                <a:solidFill>
                  <a:schemeClr val="dk1"/>
                </a:solidFill>
                <a:highlight>
                  <a:srgbClr val="FFFFFF"/>
                </a:highlight>
                <a:latin typeface="Courier New"/>
                <a:ea typeface="Courier New"/>
                <a:cs typeface="Courier New"/>
                <a:sym typeface="Courier New"/>
              </a:rPr>
              <a:t>getRetrofit(): Retrofit{</a:t>
            </a:r>
            <a:endParaRPr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return </a:t>
            </a:r>
            <a:r>
              <a:rPr lang="es" sz="800">
                <a:solidFill>
                  <a:schemeClr val="dk1"/>
                </a:solidFill>
                <a:highlight>
                  <a:srgbClr val="FFFFFF"/>
                </a:highlight>
                <a:latin typeface="Courier New"/>
                <a:ea typeface="Courier New"/>
                <a:cs typeface="Courier New"/>
                <a:sym typeface="Courier New"/>
              </a:rPr>
              <a:t>Retrofit.Builder()</a:t>
            </a:r>
            <a:endParaRPr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.baseUrl(</a:t>
            </a:r>
            <a:r>
              <a:rPr b="1" lang="es" sz="800">
                <a:solidFill>
                  <a:srgbClr val="008000"/>
                </a:solidFill>
                <a:highlight>
                  <a:srgbClr val="FFFFFF"/>
                </a:highlight>
                <a:latin typeface="Courier New"/>
                <a:ea typeface="Courier New"/>
                <a:cs typeface="Courier New"/>
                <a:sym typeface="Courier New"/>
              </a:rPr>
              <a:t>"</a:t>
            </a:r>
            <a:r>
              <a:rPr b="1" lang="es" sz="800" u="sng">
                <a:solidFill>
                  <a:schemeClr val="hlink"/>
                </a:solidFill>
                <a:highlight>
                  <a:srgbClr val="FFFFFF"/>
                </a:highlight>
                <a:latin typeface="Courier New"/>
                <a:ea typeface="Courier New"/>
                <a:cs typeface="Courier New"/>
                <a:sym typeface="Courier New"/>
                <a:hlinkClick r:id="rId3"/>
              </a:rPr>
              <a:t>https://xkcd.com/</a:t>
            </a:r>
            <a:r>
              <a:rPr b="1" lang="es" sz="800">
                <a:solidFill>
                  <a:srgbClr val="008000"/>
                </a:solidFill>
                <a:highlight>
                  <a:srgbClr val="FFFFFF"/>
                </a:highlight>
                <a:latin typeface="Courier New"/>
                <a:ea typeface="Courier New"/>
                <a:cs typeface="Courier New"/>
                <a:sym typeface="Courier New"/>
              </a:rPr>
              <a:t>"</a:t>
            </a:r>
            <a:r>
              <a:rPr lang="es" sz="800">
                <a:solidFill>
                  <a:schemeClr val="dk1"/>
                </a:solidFill>
                <a:highlight>
                  <a:srgbClr val="FFFFFF"/>
                </a:highlight>
                <a:latin typeface="Courier New"/>
                <a:ea typeface="Courier New"/>
                <a:cs typeface="Courier New"/>
                <a:sym typeface="Courier New"/>
              </a:rPr>
              <a:t>)//Parte fija de la URL, la que no varia</a:t>
            </a:r>
            <a:endParaRPr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.addConverterFactory(GsonConverterFactory.create())</a:t>
            </a:r>
            <a:r>
              <a:rPr i="1" lang="es" sz="800">
                <a:solidFill>
                  <a:srgbClr val="808080"/>
                </a:solidFill>
                <a:highlight>
                  <a:srgbClr val="FFFFFF"/>
                </a:highlight>
                <a:latin typeface="Courier New"/>
                <a:ea typeface="Courier New"/>
                <a:cs typeface="Courier New"/>
                <a:sym typeface="Courier New"/>
              </a:rPr>
              <a:t>//Libreria de GsonConverter, convierte JSON a ComicResponse</a:t>
            </a:r>
            <a:endParaRPr i="1" sz="800">
              <a:solidFill>
                <a:srgbClr val="808080"/>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i="1" lang="es" sz="800">
                <a:solidFill>
                  <a:srgbClr val="808080"/>
                </a:solidFill>
                <a:highlight>
                  <a:srgbClr val="FFFFFF"/>
                </a:highlight>
                <a:latin typeface="Courier New"/>
                <a:ea typeface="Courier New"/>
                <a:cs typeface="Courier New"/>
                <a:sym typeface="Courier New"/>
              </a:rPr>
              <a:t>       </a:t>
            </a:r>
            <a:r>
              <a:rPr lang="es" sz="800">
                <a:solidFill>
                  <a:schemeClr val="dk1"/>
                </a:solidFill>
                <a:highlight>
                  <a:srgbClr val="FFFFFF"/>
                </a:highlight>
                <a:latin typeface="Courier New"/>
                <a:ea typeface="Courier New"/>
                <a:cs typeface="Courier New"/>
                <a:sym typeface="Courier New"/>
              </a:rPr>
              <a:t>.build()</a:t>
            </a:r>
            <a:endParaRPr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32" name="Google Shape;232;p39"/>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800">
              <a:solidFill>
                <a:schemeClr val="dk1"/>
              </a:solidFill>
              <a:highlight>
                <a:srgbClr val="FFFFFF"/>
              </a:highlight>
              <a:latin typeface="Courier New"/>
              <a:ea typeface="Courier New"/>
              <a:cs typeface="Courier New"/>
              <a:sym typeface="Courier New"/>
            </a:endParaRPr>
          </a:p>
          <a:p>
            <a:pPr indent="-279400" lvl="0" marL="457200" rtl="0" algn="l">
              <a:lnSpc>
                <a:spcPct val="100000"/>
              </a:lnSpc>
              <a:spcBef>
                <a:spcPts val="1000"/>
              </a:spcBef>
              <a:spcAft>
                <a:spcPts val="0"/>
              </a:spcAft>
              <a:buClr>
                <a:schemeClr val="dk1"/>
              </a:buClr>
              <a:buSzPts val="800"/>
              <a:buFont typeface="Courier New"/>
              <a:buChar char="●"/>
            </a:pPr>
            <a:r>
              <a:rPr lang="es" sz="1000">
                <a:solidFill>
                  <a:srgbClr val="0C343D"/>
                </a:solidFill>
                <a:latin typeface="Montserrat Light"/>
                <a:ea typeface="Montserrat Light"/>
                <a:cs typeface="Montserrat Light"/>
                <a:sym typeface="Montserrat Light"/>
              </a:rPr>
              <a:t>La llamada a este método tiene que ser asíncrona, para no bloquear al hilo principal, para ello usaremos las Corutinas.</a:t>
            </a:r>
            <a:endParaRPr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b="1" lang="es" sz="900">
                <a:solidFill>
                  <a:srgbClr val="000080"/>
                </a:solidFill>
                <a:highlight>
                  <a:srgbClr val="FFFFFF"/>
                </a:highlight>
                <a:latin typeface="Courier New"/>
                <a:ea typeface="Courier New"/>
                <a:cs typeface="Courier New"/>
                <a:sym typeface="Courier New"/>
              </a:rPr>
              <a:t>private fun </a:t>
            </a:r>
            <a:r>
              <a:rPr lang="es" sz="900">
                <a:solidFill>
                  <a:schemeClr val="dk1"/>
                </a:solidFill>
                <a:highlight>
                  <a:srgbClr val="FFFFFF"/>
                </a:highlight>
                <a:latin typeface="Courier New"/>
                <a:ea typeface="Courier New"/>
                <a:cs typeface="Courier New"/>
                <a:sym typeface="Courier New"/>
              </a:rPr>
              <a:t>searchRandom(query: String){</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i="1" lang="es" sz="900">
                <a:solidFill>
                  <a:schemeClr val="dk1"/>
                </a:solidFill>
                <a:highlight>
                  <a:srgbClr val="FFFFFF"/>
                </a:highlight>
                <a:latin typeface="Courier New"/>
                <a:ea typeface="Courier New"/>
                <a:cs typeface="Courier New"/>
                <a:sym typeface="Courier New"/>
              </a:rPr>
              <a:t>CoroutineScope</a:t>
            </a:r>
            <a:r>
              <a:rPr lang="es" sz="900">
                <a:solidFill>
                  <a:schemeClr val="dk1"/>
                </a:solidFill>
                <a:highlight>
                  <a:srgbClr val="FFFFFF"/>
                </a:highlight>
                <a:latin typeface="Courier New"/>
                <a:ea typeface="Courier New"/>
                <a:cs typeface="Courier New"/>
                <a:sym typeface="Courier New"/>
              </a:rPr>
              <a:t>(Dispatchers.</a:t>
            </a:r>
            <a:r>
              <a:rPr b="1" lang="es" sz="900">
                <a:solidFill>
                  <a:srgbClr val="660E7A"/>
                </a:solidFill>
                <a:highlight>
                  <a:srgbClr val="FFFFFF"/>
                </a:highlight>
                <a:latin typeface="Courier New"/>
                <a:ea typeface="Courier New"/>
                <a:cs typeface="Courier New"/>
                <a:sym typeface="Courier New"/>
              </a:rPr>
              <a:t>IO</a:t>
            </a:r>
            <a:r>
              <a:rPr lang="es" sz="900">
                <a:solidFill>
                  <a:schemeClr val="dk1"/>
                </a:solidFill>
                <a:highlight>
                  <a:srgbClr val="FFFFFF"/>
                </a:highlight>
                <a:latin typeface="Courier New"/>
                <a:ea typeface="Courier New"/>
                <a:cs typeface="Courier New"/>
                <a:sym typeface="Courier New"/>
              </a:rPr>
              <a:t>).</a:t>
            </a:r>
            <a:r>
              <a:rPr i="1" lang="es" sz="900">
                <a:solidFill>
                  <a:schemeClr val="dk1"/>
                </a:solidFill>
                <a:highlight>
                  <a:srgbClr val="FFFFFF"/>
                </a:highlight>
                <a:latin typeface="Courier New"/>
                <a:ea typeface="Courier New"/>
                <a:cs typeface="Courier New"/>
                <a:sym typeface="Courier New"/>
              </a:rPr>
              <a:t>launch </a:t>
            </a:r>
            <a:r>
              <a:rPr b="1" lang="es"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b="1" lang="es" sz="900">
                <a:solidFill>
                  <a:schemeClr val="dk1"/>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val </a:t>
            </a:r>
            <a:r>
              <a:rPr lang="es" sz="900">
                <a:solidFill>
                  <a:schemeClr val="dk1"/>
                </a:solidFill>
                <a:highlight>
                  <a:srgbClr val="FFFFFF"/>
                </a:highlight>
                <a:latin typeface="Courier New"/>
                <a:ea typeface="Courier New"/>
                <a:cs typeface="Courier New"/>
                <a:sym typeface="Courier New"/>
              </a:rPr>
              <a:t>call = getRetrofit().create(APIService::</a:t>
            </a:r>
            <a:r>
              <a:rPr b="1" lang="es" sz="900">
                <a:solidFill>
                  <a:srgbClr val="000080"/>
                </a:solidFill>
                <a:highlight>
                  <a:srgbClr val="FFFFFF"/>
                </a:highlight>
                <a:latin typeface="Courier New"/>
                <a:ea typeface="Courier New"/>
                <a:cs typeface="Courier New"/>
                <a:sym typeface="Courier New"/>
              </a:rPr>
              <a:t>class</a:t>
            </a:r>
            <a:r>
              <a:rPr lang="es" sz="900">
                <a:solidFill>
                  <a:schemeClr val="dk1"/>
                </a:solidFill>
                <a:highlight>
                  <a:srgbClr val="FFFFFF"/>
                </a:highlight>
                <a:latin typeface="Courier New"/>
                <a:ea typeface="Courier New"/>
                <a:cs typeface="Courier New"/>
                <a:sym typeface="Courier New"/>
              </a:rPr>
              <a:t>.</a:t>
            </a:r>
            <a:r>
              <a:rPr i="1" lang="es" sz="900">
                <a:solidFill>
                  <a:srgbClr val="660E7A"/>
                </a:solidFill>
                <a:highlight>
                  <a:srgbClr val="FFFFFF"/>
                </a:highlight>
                <a:latin typeface="Courier New"/>
                <a:ea typeface="Courier New"/>
                <a:cs typeface="Courier New"/>
                <a:sym typeface="Courier New"/>
              </a:rPr>
              <a:t>java</a:t>
            </a:r>
            <a:r>
              <a:rPr lang="es" sz="900">
                <a:solidFill>
                  <a:schemeClr val="dk1"/>
                </a:solidFill>
                <a:highlight>
                  <a:srgbClr val="FFFFFF"/>
                </a:highlight>
                <a:latin typeface="Courier New"/>
                <a:ea typeface="Courier New"/>
                <a:cs typeface="Courier New"/>
                <a:sym typeface="Courier New"/>
              </a:rPr>
              <a:t>).getComic(</a:t>
            </a:r>
            <a:r>
              <a:rPr b="1" lang="es" sz="900">
                <a:solidFill>
                  <a:srgbClr val="008000"/>
                </a:solidFill>
                <a:highlight>
                  <a:srgbClr val="FFFFFF"/>
                </a:highlight>
                <a:latin typeface="Courier New"/>
                <a:ea typeface="Courier New"/>
                <a:cs typeface="Courier New"/>
                <a:sym typeface="Courier New"/>
              </a:rPr>
              <a:t>"</a:t>
            </a:r>
            <a:r>
              <a:rPr b="1" lang="es" sz="900">
                <a:solidFill>
                  <a:srgbClr val="000080"/>
                </a:solidFill>
                <a:highlight>
                  <a:srgbClr val="FFFFFF"/>
                </a:highlight>
                <a:latin typeface="Courier New"/>
                <a:ea typeface="Courier New"/>
                <a:cs typeface="Courier New"/>
                <a:sym typeface="Courier New"/>
              </a:rPr>
              <a:t>$</a:t>
            </a:r>
            <a:r>
              <a:rPr lang="es" sz="900">
                <a:solidFill>
                  <a:schemeClr val="dk1"/>
                </a:solidFill>
                <a:highlight>
                  <a:srgbClr val="FFFFFF"/>
                </a:highlight>
                <a:latin typeface="Courier New"/>
                <a:ea typeface="Courier New"/>
                <a:cs typeface="Courier New"/>
                <a:sym typeface="Courier New"/>
              </a:rPr>
              <a:t>query</a:t>
            </a:r>
            <a:r>
              <a:rPr b="1" lang="es" sz="900">
                <a:solidFill>
                  <a:srgbClr val="008000"/>
                </a:solidFill>
                <a:highlight>
                  <a:srgbClr val="FFFFFF"/>
                </a:highlight>
                <a:latin typeface="Courier New"/>
                <a:ea typeface="Courier New"/>
                <a:cs typeface="Courier New"/>
                <a:sym typeface="Courier New"/>
              </a:rPr>
              <a:t>/info.0.json"</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val </a:t>
            </a:r>
            <a:r>
              <a:rPr lang="es" sz="900">
                <a:solidFill>
                  <a:schemeClr val="dk1"/>
                </a:solidFill>
                <a:highlight>
                  <a:srgbClr val="FFFFFF"/>
                </a:highlight>
                <a:latin typeface="Courier New"/>
                <a:ea typeface="Courier New"/>
                <a:cs typeface="Courier New"/>
                <a:sym typeface="Courier New"/>
              </a:rPr>
              <a:t>comic : ComicResponse? = call.body()</a:t>
            </a:r>
            <a:r>
              <a:rPr i="1" lang="es" sz="900">
                <a:solidFill>
                  <a:srgbClr val="808080"/>
                </a:solidFill>
                <a:highlight>
                  <a:srgbClr val="FFFFFF"/>
                </a:highlight>
                <a:latin typeface="Courier New"/>
                <a:ea typeface="Courier New"/>
                <a:cs typeface="Courier New"/>
                <a:sym typeface="Courier New"/>
              </a:rPr>
              <a:t>//en el body es donde está la respuesta</a:t>
            </a:r>
            <a:endParaRPr i="1" sz="900">
              <a:solidFill>
                <a:srgbClr val="808080"/>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i="1" lang="es" sz="900">
                <a:solidFill>
                  <a:srgbClr val="808080"/>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if</a:t>
            </a:r>
            <a:r>
              <a:rPr lang="es" sz="900">
                <a:solidFill>
                  <a:schemeClr val="dk1"/>
                </a:solidFill>
                <a:highlight>
                  <a:srgbClr val="FFFFFF"/>
                </a:highlight>
                <a:latin typeface="Courier New"/>
                <a:ea typeface="Courier New"/>
                <a:cs typeface="Courier New"/>
                <a:sym typeface="Courier New"/>
              </a:rPr>
              <a:t>(call.</a:t>
            </a:r>
            <a:r>
              <a:rPr i="1" lang="es" sz="900">
                <a:solidFill>
                  <a:srgbClr val="660E7A"/>
                </a:solidFill>
                <a:highlight>
                  <a:srgbClr val="FFFFFF"/>
                </a:highlight>
                <a:latin typeface="Courier New"/>
                <a:ea typeface="Courier New"/>
                <a:cs typeface="Courier New"/>
                <a:sym typeface="Courier New"/>
              </a:rPr>
              <a:t>isSuccessful</a:t>
            </a:r>
            <a:r>
              <a:rPr lang="es" sz="900">
                <a:solidFill>
                  <a:schemeClr val="dk1"/>
                </a:solidFill>
                <a:highlight>
                  <a:srgbClr val="FFFFFF"/>
                </a:highlight>
                <a:latin typeface="Courier New"/>
                <a:ea typeface="Courier New"/>
                <a:cs typeface="Courier New"/>
                <a:sym typeface="Courier New"/>
              </a:rPr>
              <a:t>){ </a:t>
            </a:r>
            <a:r>
              <a:rPr i="1" lang="es" sz="900">
                <a:solidFill>
                  <a:srgbClr val="808080"/>
                </a:solidFill>
                <a:highlight>
                  <a:srgbClr val="FFFFFF"/>
                </a:highlight>
                <a:latin typeface="Courier New"/>
                <a:ea typeface="Courier New"/>
                <a:cs typeface="Courier New"/>
                <a:sym typeface="Courier New"/>
              </a:rPr>
              <a:t>//Si hay contenido dentro</a:t>
            </a:r>
            <a:endParaRPr i="1" sz="900">
              <a:solidFill>
                <a:srgbClr val="808080"/>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i="1" lang="es" sz="900">
                <a:solidFill>
                  <a:srgbClr val="808080"/>
                </a:solidFill>
                <a:highlight>
                  <a:srgbClr val="FFFFFF"/>
                </a:highlight>
                <a:latin typeface="Courier New"/>
                <a:ea typeface="Courier New"/>
                <a:cs typeface="Courier New"/>
                <a:sym typeface="Courier New"/>
              </a:rPr>
              <a:t>           //mostramos la imagen y el título</a:t>
            </a:r>
            <a:endParaRPr i="1" sz="900">
              <a:solidFill>
                <a:srgbClr val="808080"/>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i="1" lang="es" sz="900">
                <a:solidFill>
                  <a:srgbClr val="808080"/>
                </a:solidFill>
                <a:highlight>
                  <a:srgbClr val="FFFFFF"/>
                </a:highlight>
                <a:latin typeface="Courier New"/>
                <a:ea typeface="Courier New"/>
                <a:cs typeface="Courier New"/>
                <a:sym typeface="Courier New"/>
              </a:rPr>
              <a:t>       </a:t>
            </a:r>
            <a:r>
              <a:rPr lang="es" sz="900">
                <a:solidFill>
                  <a:schemeClr val="dk1"/>
                </a:solidFill>
                <a:highlight>
                  <a:srgbClr val="FFFFFF"/>
                </a:highlight>
                <a:latin typeface="Courier New"/>
                <a:ea typeface="Courier New"/>
                <a:cs typeface="Courier New"/>
                <a:sym typeface="Courier New"/>
              </a:rPr>
              <a:t>}</a:t>
            </a:r>
            <a:r>
              <a:rPr b="1" lang="es" sz="900">
                <a:solidFill>
                  <a:srgbClr val="000080"/>
                </a:solidFill>
                <a:highlight>
                  <a:srgbClr val="FFFFFF"/>
                </a:highlight>
                <a:latin typeface="Courier New"/>
                <a:ea typeface="Courier New"/>
                <a:cs typeface="Courier New"/>
                <a:sym typeface="Courier New"/>
              </a:rPr>
              <a:t>else</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i="1" lang="es" sz="900">
                <a:solidFill>
                  <a:srgbClr val="808080"/>
                </a:solidFill>
                <a:highlight>
                  <a:srgbClr val="FFFFFF"/>
                </a:highlight>
                <a:latin typeface="Courier New"/>
                <a:ea typeface="Courier New"/>
                <a:cs typeface="Courier New"/>
                <a:sym typeface="Courier New"/>
              </a:rPr>
              <a:t>//mostramos error</a:t>
            </a:r>
            <a:endParaRPr i="1" sz="900">
              <a:solidFill>
                <a:srgbClr val="808080"/>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i="1" lang="es" sz="900">
                <a:solidFill>
                  <a:srgbClr val="808080"/>
                </a:solidFill>
                <a:highlight>
                  <a:srgbClr val="FFFFFF"/>
                </a:highlight>
                <a:latin typeface="Courier New"/>
                <a:ea typeface="Courier New"/>
                <a:cs typeface="Courier New"/>
                <a:sym typeface="Courier New"/>
              </a:rPr>
              <a:t>       </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38" name="Google Shape;238;p40"/>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dk1"/>
              </a:buClr>
              <a:buSzPts val="900"/>
              <a:buFont typeface="Courier New"/>
              <a:buChar char="●"/>
            </a:pPr>
            <a:r>
              <a:rPr lang="es" sz="1000">
                <a:solidFill>
                  <a:srgbClr val="0C343D"/>
                </a:solidFill>
                <a:latin typeface="Montserrat Light"/>
                <a:ea typeface="Montserrat Light"/>
                <a:cs typeface="Montserrat Light"/>
                <a:sym typeface="Montserrat Light"/>
              </a:rPr>
              <a:t>Para mostrar el resultado necesitamos tener acceso a la interfaz gráfica, pues estamos dentro de una corutina, utilizaremos la llamada a runOnUiThread:</a:t>
            </a:r>
            <a:endParaRPr sz="1000">
              <a:solidFill>
                <a:srgbClr val="0C343D"/>
              </a:solidFill>
              <a:latin typeface="Montserrat Light"/>
              <a:ea typeface="Montserrat Light"/>
              <a:cs typeface="Montserrat Light"/>
              <a:sym typeface="Montserrat Light"/>
            </a:endParaRPr>
          </a:p>
          <a:p>
            <a:pPr indent="0" lvl="0" marL="914400" rtl="0" algn="l">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runOnUiThread </a:t>
            </a:r>
            <a:r>
              <a:rPr b="1" lang="es"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b="1" lang="es" sz="800">
                <a:solidFill>
                  <a:schemeClr val="dk1"/>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if</a:t>
            </a:r>
            <a:r>
              <a:rPr lang="es" sz="800">
                <a:solidFill>
                  <a:schemeClr val="dk1"/>
                </a:solidFill>
                <a:highlight>
                  <a:srgbClr val="FFFFFF"/>
                </a:highlight>
                <a:latin typeface="Courier New"/>
                <a:ea typeface="Courier New"/>
                <a:cs typeface="Courier New"/>
                <a:sym typeface="Courier New"/>
              </a:rPr>
              <a:t>(call.</a:t>
            </a:r>
            <a:r>
              <a:rPr i="1" lang="es" sz="800">
                <a:solidFill>
                  <a:srgbClr val="660E7A"/>
                </a:solidFill>
                <a:highlight>
                  <a:srgbClr val="FFFFFF"/>
                </a:highlight>
                <a:latin typeface="Courier New"/>
                <a:ea typeface="Courier New"/>
                <a:cs typeface="Courier New"/>
                <a:sym typeface="Courier New"/>
              </a:rPr>
              <a:t>isSuccessful</a:t>
            </a:r>
            <a:r>
              <a:rPr lang="es" sz="800">
                <a:solidFill>
                  <a:schemeClr val="dk1"/>
                </a:solidFill>
                <a:highlight>
                  <a:srgbClr val="FFFFFF"/>
                </a:highlight>
                <a:latin typeface="Courier New"/>
                <a:ea typeface="Courier New"/>
                <a:cs typeface="Courier New"/>
                <a:sym typeface="Courier New"/>
              </a:rPr>
              <a:t>){ </a:t>
            </a:r>
            <a:r>
              <a:rPr i="1" lang="es" sz="800">
                <a:solidFill>
                  <a:srgbClr val="808080"/>
                </a:solidFill>
                <a:highlight>
                  <a:srgbClr val="FFFFFF"/>
                </a:highlight>
                <a:latin typeface="Courier New"/>
                <a:ea typeface="Courier New"/>
                <a:cs typeface="Courier New"/>
                <a:sym typeface="Courier New"/>
              </a:rPr>
              <a:t>//Si hay contenido dentro mostramos la imagen y el título</a:t>
            </a:r>
            <a:endParaRPr i="1" sz="800">
              <a:solidFill>
                <a:srgbClr val="808080"/>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i="1" lang="es" sz="800">
                <a:solidFill>
                  <a:srgbClr val="808080"/>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val </a:t>
            </a:r>
            <a:r>
              <a:rPr lang="es" sz="800">
                <a:solidFill>
                  <a:schemeClr val="dk1"/>
                </a:solidFill>
                <a:highlight>
                  <a:srgbClr val="FFFFFF"/>
                </a:highlight>
                <a:latin typeface="Courier New"/>
                <a:ea typeface="Courier New"/>
                <a:cs typeface="Courier New"/>
                <a:sym typeface="Courier New"/>
              </a:rPr>
              <a:t>imagen: String? = comic?.</a:t>
            </a:r>
            <a:r>
              <a:rPr b="1" lang="es" sz="800">
                <a:solidFill>
                  <a:srgbClr val="660E7A"/>
                </a:solidFill>
                <a:highlight>
                  <a:srgbClr val="FFFFFF"/>
                </a:highlight>
                <a:latin typeface="Courier New"/>
                <a:ea typeface="Courier New"/>
                <a:cs typeface="Courier New"/>
                <a:sym typeface="Courier New"/>
              </a:rPr>
              <a:t>image </a:t>
            </a:r>
            <a:r>
              <a:rPr lang="es" sz="800">
                <a:solidFill>
                  <a:schemeClr val="dk1"/>
                </a:solidFill>
                <a:highlight>
                  <a:srgbClr val="FFFFFF"/>
                </a:highlight>
                <a:latin typeface="Courier New"/>
                <a:ea typeface="Courier New"/>
                <a:cs typeface="Courier New"/>
                <a:sym typeface="Courier New"/>
              </a:rPr>
              <a:t>?: </a:t>
            </a:r>
            <a:r>
              <a:rPr b="1" lang="es" sz="800">
                <a:solidFill>
                  <a:srgbClr val="008000"/>
                </a:solidFill>
                <a:highlight>
                  <a:srgbClr val="FFFFFF"/>
                </a:highlight>
                <a:latin typeface="Courier New"/>
                <a:ea typeface="Courier New"/>
                <a:cs typeface="Courier New"/>
                <a:sym typeface="Courier New"/>
              </a:rPr>
              <a:t>""</a:t>
            </a:r>
            <a:endParaRPr b="1" sz="800">
              <a:solidFill>
                <a:srgbClr val="008000"/>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b="1" lang="es" sz="800">
                <a:solidFill>
                  <a:srgbClr val="008000"/>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val </a:t>
            </a:r>
            <a:r>
              <a:rPr lang="es" sz="800">
                <a:solidFill>
                  <a:schemeClr val="dk1"/>
                </a:solidFill>
                <a:highlight>
                  <a:srgbClr val="FFFFFF"/>
                </a:highlight>
                <a:latin typeface="Courier New"/>
                <a:ea typeface="Courier New"/>
                <a:cs typeface="Courier New"/>
                <a:sym typeface="Courier New"/>
              </a:rPr>
              <a:t>titulo: String? = comic?.</a:t>
            </a:r>
            <a:r>
              <a:rPr b="1" lang="es" sz="800">
                <a:solidFill>
                  <a:srgbClr val="660E7A"/>
                </a:solidFill>
                <a:highlight>
                  <a:srgbClr val="FFFFFF"/>
                </a:highlight>
                <a:latin typeface="Courier New"/>
                <a:ea typeface="Courier New"/>
                <a:cs typeface="Courier New"/>
                <a:sym typeface="Courier New"/>
              </a:rPr>
              <a:t>titulo </a:t>
            </a:r>
            <a:r>
              <a:rPr lang="es" sz="800">
                <a:solidFill>
                  <a:schemeClr val="dk1"/>
                </a:solidFill>
                <a:highlight>
                  <a:srgbClr val="FFFFFF"/>
                </a:highlight>
                <a:latin typeface="Courier New"/>
                <a:ea typeface="Courier New"/>
                <a:cs typeface="Courier New"/>
                <a:sym typeface="Courier New"/>
              </a:rPr>
              <a:t>?: </a:t>
            </a:r>
            <a:r>
              <a:rPr b="1" lang="es" sz="800">
                <a:solidFill>
                  <a:srgbClr val="008000"/>
                </a:solidFill>
                <a:highlight>
                  <a:srgbClr val="FFFFFF"/>
                </a:highlight>
                <a:latin typeface="Courier New"/>
                <a:ea typeface="Courier New"/>
                <a:cs typeface="Courier New"/>
                <a:sym typeface="Courier New"/>
              </a:rPr>
              <a:t>""</a:t>
            </a:r>
            <a:endParaRPr b="1" sz="800">
              <a:solidFill>
                <a:srgbClr val="008000"/>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b="1" lang="es" sz="800">
                <a:solidFill>
                  <a:srgbClr val="008000"/>
                </a:solidFill>
                <a:highlight>
                  <a:srgbClr val="FFFFFF"/>
                </a:highlight>
                <a:latin typeface="Courier New"/>
                <a:ea typeface="Courier New"/>
                <a:cs typeface="Courier New"/>
                <a:sym typeface="Courier New"/>
              </a:rPr>
              <a:t>       </a:t>
            </a:r>
            <a:r>
              <a:rPr lang="es" sz="800">
                <a:solidFill>
                  <a:schemeClr val="dk1"/>
                </a:solidFill>
                <a:highlight>
                  <a:srgbClr val="FFFFFF"/>
                </a:highlight>
                <a:latin typeface="Courier New"/>
                <a:ea typeface="Courier New"/>
                <a:cs typeface="Courier New"/>
                <a:sym typeface="Courier New"/>
              </a:rPr>
              <a:t>showImage(imagen, titulo)</a:t>
            </a:r>
            <a:endParaRPr sz="800">
              <a:solidFill>
                <a:schemeClr val="dk1"/>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a:t>
            </a:r>
            <a:r>
              <a:rPr b="1" lang="es" sz="800">
                <a:solidFill>
                  <a:srgbClr val="000080"/>
                </a:solidFill>
                <a:highlight>
                  <a:srgbClr val="FFFFFF"/>
                </a:highlight>
                <a:latin typeface="Courier New"/>
                <a:ea typeface="Courier New"/>
                <a:cs typeface="Courier New"/>
                <a:sym typeface="Courier New"/>
              </a:rPr>
              <a:t>else</a:t>
            </a:r>
            <a:r>
              <a:rPr lang="es"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showError()</a:t>
            </a:r>
            <a:endParaRPr sz="800">
              <a:solidFill>
                <a:schemeClr val="dk1"/>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lang="es"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914400" rtl="0" algn="l">
              <a:spcBef>
                <a:spcPts val="1000"/>
              </a:spcBef>
              <a:spcAft>
                <a:spcPts val="0"/>
              </a:spcAft>
              <a:buNone/>
            </a:pPr>
            <a:r>
              <a:rPr b="1" lang="es" sz="800">
                <a:solidFill>
                  <a:schemeClr val="dk1"/>
                </a:solidFill>
                <a:highlight>
                  <a:srgbClr val="FFFFFF"/>
                </a:highlight>
                <a:latin typeface="Courier New"/>
                <a:ea typeface="Courier New"/>
                <a:cs typeface="Courier New"/>
                <a:sym typeface="Courier New"/>
              </a:rPr>
              <a:t>}</a:t>
            </a:r>
            <a:endParaRPr b="1" sz="800">
              <a:solidFill>
                <a:schemeClr val="dk1"/>
              </a:solidFill>
              <a:highlight>
                <a:srgbClr val="FFFFFF"/>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44" name="Google Shape;244;p41"/>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b="1" sz="800">
              <a:solidFill>
                <a:schemeClr val="dk1"/>
              </a:solidFill>
              <a:highlight>
                <a:srgbClr val="FFFFFF"/>
              </a:highlight>
              <a:latin typeface="Courier New"/>
              <a:ea typeface="Courier New"/>
              <a:cs typeface="Courier New"/>
              <a:sym typeface="Courier New"/>
            </a:endParaRPr>
          </a:p>
          <a:p>
            <a:pPr indent="-279400" lvl="0" marL="457200" rtl="0" algn="l">
              <a:spcBef>
                <a:spcPts val="1000"/>
              </a:spcBef>
              <a:spcAft>
                <a:spcPts val="0"/>
              </a:spcAft>
              <a:buClr>
                <a:schemeClr val="dk1"/>
              </a:buClr>
              <a:buSzPts val="800"/>
              <a:buFont typeface="Courier New"/>
              <a:buChar char="●"/>
            </a:pPr>
            <a:r>
              <a:rPr lang="es" sz="1000">
                <a:solidFill>
                  <a:srgbClr val="0C343D"/>
                </a:solidFill>
                <a:latin typeface="Montserrat Light"/>
                <a:ea typeface="Montserrat Light"/>
                <a:cs typeface="Montserrat Light"/>
                <a:sym typeface="Montserrat Light"/>
              </a:rPr>
              <a:t>Gestionamos el evento de hacer clic para obtener otra imagen aleatoria.</a:t>
            </a:r>
            <a:endParaRPr b="1" sz="8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s" sz="900">
                <a:solidFill>
                  <a:srgbClr val="000080"/>
                </a:solidFill>
                <a:highlight>
                  <a:srgbClr val="FFFFFF"/>
                </a:highlight>
                <a:latin typeface="Courier New"/>
                <a:ea typeface="Courier New"/>
                <a:cs typeface="Courier New"/>
                <a:sym typeface="Courier New"/>
              </a:rPr>
              <a:t>override fun </a:t>
            </a:r>
            <a:r>
              <a:rPr lang="es" sz="900">
                <a:solidFill>
                  <a:schemeClr val="dk1"/>
                </a:solidFill>
                <a:highlight>
                  <a:srgbClr val="FFFFFF"/>
                </a:highlight>
                <a:latin typeface="Courier New"/>
                <a:ea typeface="Courier New"/>
                <a:cs typeface="Courier New"/>
                <a:sym typeface="Courier New"/>
              </a:rPr>
              <a:t>onCreate(savedInstanceState: Bundle?) {</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rgbClr val="000080"/>
                </a:solidFill>
                <a:highlight>
                  <a:srgbClr val="FFFFFF"/>
                </a:highlight>
                <a:latin typeface="Courier New"/>
                <a:ea typeface="Courier New"/>
                <a:cs typeface="Courier New"/>
                <a:sym typeface="Courier New"/>
              </a:rPr>
              <a:t>super</a:t>
            </a:r>
            <a:r>
              <a:rPr lang="es" sz="900">
                <a:solidFill>
                  <a:schemeClr val="dk1"/>
                </a:solidFill>
                <a:highlight>
                  <a:srgbClr val="FFFFFF"/>
                </a:highlight>
                <a:latin typeface="Courier New"/>
                <a:ea typeface="Courier New"/>
                <a:cs typeface="Courier New"/>
                <a:sym typeface="Courier New"/>
              </a:rPr>
              <a:t>.onCreate(savedInstanceState)</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rgbClr val="660E7A"/>
                </a:solidFill>
                <a:highlight>
                  <a:srgbClr val="FFFFFF"/>
                </a:highlight>
                <a:latin typeface="Courier New"/>
                <a:ea typeface="Courier New"/>
                <a:cs typeface="Courier New"/>
                <a:sym typeface="Courier New"/>
              </a:rPr>
              <a:t>binding </a:t>
            </a:r>
            <a:r>
              <a:rPr lang="es" sz="900">
                <a:solidFill>
                  <a:schemeClr val="dk1"/>
                </a:solidFill>
                <a:highlight>
                  <a:srgbClr val="FFFFFF"/>
                </a:highlight>
                <a:latin typeface="Courier New"/>
                <a:ea typeface="Courier New"/>
                <a:cs typeface="Courier New"/>
                <a:sym typeface="Courier New"/>
              </a:rPr>
              <a:t>= ActivityMainBinding.inflate(</a:t>
            </a:r>
            <a:r>
              <a:rPr i="1" lang="es" sz="900">
                <a:solidFill>
                  <a:srgbClr val="660E7A"/>
                </a:solidFill>
                <a:highlight>
                  <a:srgbClr val="FFFFFF"/>
                </a:highlight>
                <a:latin typeface="Courier New"/>
                <a:ea typeface="Courier New"/>
                <a:cs typeface="Courier New"/>
                <a:sym typeface="Courier New"/>
              </a:rPr>
              <a:t>layoutInflater</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setContentView(</a:t>
            </a:r>
            <a:r>
              <a:rPr b="1" lang="es" sz="900">
                <a:solidFill>
                  <a:srgbClr val="660E7A"/>
                </a:solidFill>
                <a:highlight>
                  <a:srgbClr val="FFFFFF"/>
                </a:highlight>
                <a:latin typeface="Courier New"/>
                <a:ea typeface="Courier New"/>
                <a:cs typeface="Courier New"/>
                <a:sym typeface="Courier New"/>
              </a:rPr>
              <a:t>binding</a:t>
            </a:r>
            <a:r>
              <a:rPr lang="es" sz="900">
                <a:solidFill>
                  <a:schemeClr val="dk1"/>
                </a:solidFill>
                <a:highlight>
                  <a:srgbClr val="FFFFFF"/>
                </a:highlight>
                <a:latin typeface="Courier New"/>
                <a:ea typeface="Courier New"/>
                <a:cs typeface="Courier New"/>
                <a:sym typeface="Courier New"/>
              </a:rPr>
              <a:t>.</a:t>
            </a:r>
            <a:r>
              <a:rPr i="1" lang="es" sz="900">
                <a:solidFill>
                  <a:srgbClr val="660E7A"/>
                </a:solidFill>
                <a:highlight>
                  <a:srgbClr val="FFFFFF"/>
                </a:highlight>
                <a:latin typeface="Courier New"/>
                <a:ea typeface="Courier New"/>
                <a:cs typeface="Courier New"/>
                <a:sym typeface="Courier New"/>
              </a:rPr>
              <a:t>root</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searchRandom(Random.nextInt(</a:t>
            </a:r>
            <a:r>
              <a:rPr lang="es" sz="900">
                <a:solidFill>
                  <a:srgbClr val="0000FF"/>
                </a:solidFill>
                <a:highlight>
                  <a:srgbClr val="FFFFFF"/>
                </a:highlight>
                <a:latin typeface="Courier New"/>
                <a:ea typeface="Courier New"/>
                <a:cs typeface="Courier New"/>
                <a:sym typeface="Courier New"/>
              </a:rPr>
              <a:t>1</a:t>
            </a:r>
            <a:r>
              <a:rPr lang="es" sz="900">
                <a:solidFill>
                  <a:schemeClr val="dk1"/>
                </a:solidFill>
                <a:highlight>
                  <a:srgbClr val="FFFFFF"/>
                </a:highlight>
                <a:latin typeface="Courier New"/>
                <a:ea typeface="Courier New"/>
                <a:cs typeface="Courier New"/>
                <a:sym typeface="Courier New"/>
              </a:rPr>
              <a:t>, </a:t>
            </a:r>
            <a:r>
              <a:rPr lang="es" sz="900">
                <a:solidFill>
                  <a:srgbClr val="0000FF"/>
                </a:solidFill>
                <a:highlight>
                  <a:srgbClr val="FFFFFF"/>
                </a:highlight>
                <a:latin typeface="Courier New"/>
                <a:ea typeface="Courier New"/>
                <a:cs typeface="Courier New"/>
                <a:sym typeface="Courier New"/>
              </a:rPr>
              <a:t>1001</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rgbClr val="660E7A"/>
                </a:solidFill>
                <a:highlight>
                  <a:srgbClr val="FFFFFF"/>
                </a:highlight>
                <a:latin typeface="Courier New"/>
                <a:ea typeface="Courier New"/>
                <a:cs typeface="Courier New"/>
                <a:sym typeface="Courier New"/>
              </a:rPr>
              <a:t>binding</a:t>
            </a:r>
            <a:r>
              <a:rPr lang="es" sz="900">
                <a:solidFill>
                  <a:schemeClr val="dk1"/>
                </a:solidFill>
                <a:highlight>
                  <a:srgbClr val="FFFFFF"/>
                </a:highlight>
                <a:latin typeface="Courier New"/>
                <a:ea typeface="Courier New"/>
                <a:cs typeface="Courier New"/>
                <a:sym typeface="Courier New"/>
              </a:rPr>
              <a:t>.</a:t>
            </a:r>
            <a:r>
              <a:rPr b="1" lang="es" sz="900">
                <a:solidFill>
                  <a:srgbClr val="660E7A"/>
                </a:solidFill>
                <a:highlight>
                  <a:srgbClr val="FFFFFF"/>
                </a:highlight>
                <a:latin typeface="Courier New"/>
                <a:ea typeface="Courier New"/>
                <a:cs typeface="Courier New"/>
                <a:sym typeface="Courier New"/>
              </a:rPr>
              <a:t>btnSig</a:t>
            </a:r>
            <a:r>
              <a:rPr lang="es" sz="900">
                <a:solidFill>
                  <a:schemeClr val="dk1"/>
                </a:solidFill>
                <a:highlight>
                  <a:srgbClr val="FFFFFF"/>
                </a:highlight>
                <a:latin typeface="Courier New"/>
                <a:ea typeface="Courier New"/>
                <a:cs typeface="Courier New"/>
                <a:sym typeface="Courier New"/>
              </a:rPr>
              <a:t>.setOnClickListener </a:t>
            </a:r>
            <a:r>
              <a:rPr b="1" lang="es"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b="1" lang="es" sz="900">
                <a:solidFill>
                  <a:schemeClr val="dk1"/>
                </a:solidFill>
                <a:highlight>
                  <a:srgbClr val="FFFFFF"/>
                </a:highlight>
                <a:latin typeface="Courier New"/>
                <a:ea typeface="Courier New"/>
                <a:cs typeface="Courier New"/>
                <a:sym typeface="Courier New"/>
              </a:rPr>
              <a:t>       </a:t>
            </a:r>
            <a:r>
              <a:rPr lang="es" sz="900">
                <a:solidFill>
                  <a:schemeClr val="dk1"/>
                </a:solidFill>
                <a:highlight>
                  <a:srgbClr val="FFFFFF"/>
                </a:highlight>
                <a:latin typeface="Courier New"/>
                <a:ea typeface="Courier New"/>
                <a:cs typeface="Courier New"/>
                <a:sym typeface="Courier New"/>
              </a:rPr>
              <a:t>searchRandom(Random.nextInt(</a:t>
            </a:r>
            <a:r>
              <a:rPr lang="es" sz="900">
                <a:solidFill>
                  <a:srgbClr val="0000FF"/>
                </a:solidFill>
                <a:highlight>
                  <a:srgbClr val="FFFFFF"/>
                </a:highlight>
                <a:latin typeface="Courier New"/>
                <a:ea typeface="Courier New"/>
                <a:cs typeface="Courier New"/>
                <a:sym typeface="Courier New"/>
              </a:rPr>
              <a:t>1</a:t>
            </a:r>
            <a:r>
              <a:rPr lang="es" sz="900">
                <a:solidFill>
                  <a:schemeClr val="dk1"/>
                </a:solidFill>
                <a:highlight>
                  <a:srgbClr val="FFFFFF"/>
                </a:highlight>
                <a:latin typeface="Courier New"/>
                <a:ea typeface="Courier New"/>
                <a:cs typeface="Courier New"/>
                <a:sym typeface="Courier New"/>
              </a:rPr>
              <a:t>, </a:t>
            </a:r>
            <a:r>
              <a:rPr lang="es" sz="900">
                <a:solidFill>
                  <a:srgbClr val="0000FF"/>
                </a:solidFill>
                <a:highlight>
                  <a:srgbClr val="FFFFFF"/>
                </a:highlight>
                <a:latin typeface="Courier New"/>
                <a:ea typeface="Courier New"/>
                <a:cs typeface="Courier New"/>
                <a:sym typeface="Courier New"/>
              </a:rPr>
              <a:t>1001</a:t>
            </a: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r>
              <a:rPr b="1" lang="es" sz="900">
                <a:solidFill>
                  <a:schemeClr val="dk1"/>
                </a:solidFill>
                <a:highlight>
                  <a:srgbClr val="FFFFFF"/>
                </a:highlight>
                <a:latin typeface="Courier New"/>
                <a:ea typeface="Courier New"/>
                <a:cs typeface="Courier New"/>
                <a:sym typeface="Courier New"/>
              </a:rPr>
              <a:t>}</a:t>
            </a:r>
            <a:endParaRPr b="1" sz="9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457200" rtl="0" algn="l">
              <a:lnSpc>
                <a:spcPct val="100000"/>
              </a:lnSpc>
              <a:spcBef>
                <a:spcPts val="1000"/>
              </a:spcBef>
              <a:spcAft>
                <a:spcPts val="0"/>
              </a:spcAft>
              <a:buNone/>
            </a:pPr>
            <a:r>
              <a:rPr lang="es"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45720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000">
              <a:solidFill>
                <a:srgbClr val="0C343D"/>
              </a:solidFill>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Clr>
                <a:schemeClr val="dk1"/>
              </a:buClr>
              <a:buSzPts val="1100"/>
              <a:buFont typeface="Arial"/>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50" name="Google Shape;250;p42"/>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sz="1300">
                <a:solidFill>
                  <a:srgbClr val="0C343D"/>
                </a:solidFill>
                <a:latin typeface="Montserrat"/>
                <a:ea typeface="Montserrat"/>
                <a:cs typeface="Montserrat"/>
                <a:sym typeface="Montserrat"/>
              </a:rPr>
              <a:t>Librerías</a:t>
            </a:r>
            <a:endParaRPr b="1" sz="1300">
              <a:solidFill>
                <a:srgbClr val="0C343D"/>
              </a:solidFill>
              <a:latin typeface="Montserrat"/>
              <a:ea typeface="Montserrat"/>
              <a:cs typeface="Montserrat"/>
              <a:sym typeface="Montserrat"/>
            </a:endParaRPr>
          </a:p>
          <a:p>
            <a:pPr indent="-285750" lvl="0" marL="457200" rtl="0" algn="l">
              <a:lnSpc>
                <a:spcPct val="150000"/>
              </a:lnSpc>
              <a:spcBef>
                <a:spcPts val="1000"/>
              </a:spcBef>
              <a:spcAft>
                <a:spcPts val="0"/>
              </a:spcAft>
              <a:buClr>
                <a:srgbClr val="0C343D"/>
              </a:buClr>
              <a:buSzPts val="900"/>
              <a:buFont typeface="Montserrat Light"/>
              <a:buChar char="●"/>
            </a:pPr>
            <a:r>
              <a:rPr lang="es" sz="900">
                <a:solidFill>
                  <a:srgbClr val="0C343D"/>
                </a:solidFill>
                <a:latin typeface="Montserrat Light"/>
                <a:ea typeface="Montserrat Light"/>
                <a:cs typeface="Montserrat Light"/>
                <a:sym typeface="Montserrat Light"/>
              </a:rPr>
              <a:t>GSON: convertir JSON a clase Java POJO</a:t>
            </a:r>
            <a:endParaRPr sz="900">
              <a:solidFill>
                <a:srgbClr val="0C343D"/>
              </a:solidFill>
              <a:latin typeface="Montserrat Light"/>
              <a:ea typeface="Montserrat Light"/>
              <a:cs typeface="Montserrat Light"/>
              <a:sym typeface="Montserrat Light"/>
            </a:endParaRPr>
          </a:p>
          <a:p>
            <a:pPr indent="-285750" lvl="1" marL="914400" rtl="0" algn="l">
              <a:lnSpc>
                <a:spcPct val="150000"/>
              </a:lnSpc>
              <a:spcBef>
                <a:spcPts val="1000"/>
              </a:spcBef>
              <a:spcAft>
                <a:spcPts val="0"/>
              </a:spcAft>
              <a:buClr>
                <a:srgbClr val="0C343D"/>
              </a:buClr>
              <a:buSzPts val="900"/>
              <a:buFont typeface="Montserrat Light"/>
              <a:buChar char="→"/>
            </a:pPr>
            <a:r>
              <a:rPr lang="es" sz="900" u="sng">
                <a:solidFill>
                  <a:schemeClr val="hlink"/>
                </a:solidFill>
                <a:latin typeface="Montserrat Light"/>
                <a:ea typeface="Montserrat Light"/>
                <a:cs typeface="Montserrat Light"/>
                <a:sym typeface="Montserrat Light"/>
                <a:hlinkClick r:id="rId3"/>
              </a:rPr>
              <a:t>https://github.com/google/gson</a:t>
            </a:r>
            <a:endParaRPr sz="900">
              <a:solidFill>
                <a:srgbClr val="0C343D"/>
              </a:solidFill>
              <a:latin typeface="Montserrat Light"/>
              <a:ea typeface="Montserrat Light"/>
              <a:cs typeface="Montserrat Light"/>
              <a:sym typeface="Montserrat Light"/>
            </a:endParaRPr>
          </a:p>
          <a:p>
            <a:pPr indent="-285750" lvl="0" marL="457200" rtl="0" algn="l">
              <a:lnSpc>
                <a:spcPct val="150000"/>
              </a:lnSpc>
              <a:spcBef>
                <a:spcPts val="1000"/>
              </a:spcBef>
              <a:spcAft>
                <a:spcPts val="0"/>
              </a:spcAft>
              <a:buClr>
                <a:srgbClr val="0C343D"/>
              </a:buClr>
              <a:buSzPts val="900"/>
              <a:buFont typeface="Montserrat Light"/>
              <a:buChar char="●"/>
            </a:pPr>
            <a:r>
              <a:rPr lang="es" sz="900">
                <a:solidFill>
                  <a:srgbClr val="0C343D"/>
                </a:solidFill>
                <a:latin typeface="Montserrat Light"/>
                <a:ea typeface="Montserrat Light"/>
                <a:cs typeface="Montserrat Light"/>
                <a:sym typeface="Montserrat Light"/>
              </a:rPr>
              <a:t>Retrofit: </a:t>
            </a:r>
            <a:endParaRPr sz="900">
              <a:solidFill>
                <a:srgbClr val="0C343D"/>
              </a:solidFill>
              <a:latin typeface="Montserrat Light"/>
              <a:ea typeface="Montserrat Light"/>
              <a:cs typeface="Montserrat Light"/>
              <a:sym typeface="Montserrat Light"/>
            </a:endParaRPr>
          </a:p>
          <a:p>
            <a:pPr indent="-285750" lvl="1" marL="914400" rtl="0" algn="l">
              <a:lnSpc>
                <a:spcPct val="150000"/>
              </a:lnSpc>
              <a:spcBef>
                <a:spcPts val="1000"/>
              </a:spcBef>
              <a:spcAft>
                <a:spcPts val="0"/>
              </a:spcAft>
              <a:buClr>
                <a:srgbClr val="0C343D"/>
              </a:buClr>
              <a:buSzPts val="900"/>
              <a:buFont typeface="Montserrat Light"/>
              <a:buChar char="→"/>
            </a:pPr>
            <a:r>
              <a:rPr lang="es" sz="900" u="sng">
                <a:solidFill>
                  <a:schemeClr val="hlink"/>
                </a:solidFill>
                <a:latin typeface="Montserrat Light"/>
                <a:ea typeface="Montserrat Light"/>
                <a:cs typeface="Montserrat Light"/>
                <a:sym typeface="Montserrat Light"/>
                <a:hlinkClick r:id="rId4"/>
              </a:rPr>
              <a:t>https://square.github.io/retrofit/</a:t>
            </a:r>
            <a:endParaRPr sz="900">
              <a:solidFill>
                <a:srgbClr val="0C343D"/>
              </a:solidFill>
              <a:latin typeface="Montserrat Light"/>
              <a:ea typeface="Montserrat Light"/>
              <a:cs typeface="Montserrat Light"/>
              <a:sym typeface="Montserrat Light"/>
            </a:endParaRPr>
          </a:p>
          <a:p>
            <a:pPr indent="-292100" lvl="0" marL="457200" rtl="0" algn="l">
              <a:lnSpc>
                <a:spcPct val="150000"/>
              </a:lnSpc>
              <a:spcBef>
                <a:spcPts val="1000"/>
              </a:spcBef>
              <a:spcAft>
                <a:spcPts val="0"/>
              </a:spcAft>
              <a:buClr>
                <a:srgbClr val="0C343D"/>
              </a:buClr>
              <a:buSzPts val="1000"/>
              <a:buFont typeface="Montserrat Light"/>
              <a:buChar char="●"/>
            </a:pPr>
            <a:r>
              <a:rPr lang="es" sz="1000">
                <a:solidFill>
                  <a:srgbClr val="0C343D"/>
                </a:solidFill>
                <a:latin typeface="Montserrat Light"/>
                <a:ea typeface="Montserrat Light"/>
                <a:cs typeface="Montserrat Light"/>
                <a:sym typeface="Montserrat Light"/>
              </a:rPr>
              <a:t>Picasso: trabajar con imágenes</a:t>
            </a:r>
            <a:endParaRPr sz="1000">
              <a:solidFill>
                <a:srgbClr val="0C343D"/>
              </a:solidFill>
              <a:latin typeface="Montserrat Light"/>
              <a:ea typeface="Montserrat Light"/>
              <a:cs typeface="Montserrat Light"/>
              <a:sym typeface="Montserrat Light"/>
            </a:endParaRPr>
          </a:p>
          <a:p>
            <a:pPr indent="-292100" lvl="1" marL="914400" rtl="0" algn="l">
              <a:lnSpc>
                <a:spcPct val="150000"/>
              </a:lnSpc>
              <a:spcBef>
                <a:spcPts val="1000"/>
              </a:spcBef>
              <a:spcAft>
                <a:spcPts val="1000"/>
              </a:spcAft>
              <a:buClr>
                <a:srgbClr val="0C343D"/>
              </a:buClr>
              <a:buSzPts val="1000"/>
              <a:buFont typeface="Montserrat Light"/>
              <a:buChar char="→"/>
            </a:pPr>
            <a:r>
              <a:rPr lang="es" sz="1000" u="sng">
                <a:solidFill>
                  <a:schemeClr val="accent5"/>
                </a:solidFill>
                <a:latin typeface="Montserrat Light"/>
                <a:ea typeface="Montserrat Light"/>
                <a:cs typeface="Montserrat Light"/>
                <a:sym typeface="Montserrat Light"/>
                <a:hlinkClick r:id="rId5">
                  <a:extLst>
                    <a:ext uri="{A12FA001-AC4F-418D-AE19-62706E023703}">
                      <ahyp:hlinkClr val="tx"/>
                    </a:ext>
                  </a:extLst>
                </a:hlinkClick>
              </a:rPr>
              <a:t>https://square.github.io/picasso/</a:t>
            </a:r>
            <a:endParaRPr sz="900">
              <a:solidFill>
                <a:srgbClr val="0C343D"/>
              </a:solidFill>
              <a:latin typeface="Montserrat Light"/>
              <a:ea typeface="Montserrat Light"/>
              <a:cs typeface="Montserrat Light"/>
              <a:sym typeface="Montserrat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3.1. Aplicación ejemplo</a:t>
            </a:r>
            <a:endParaRPr/>
          </a:p>
        </p:txBody>
      </p:sp>
      <p:sp>
        <p:nvSpPr>
          <p:cNvPr id="256" name="Google Shape;256;p43"/>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100">
              <a:solidFill>
                <a:srgbClr val="0C343D"/>
              </a:solidFill>
              <a:latin typeface="Montserrat Light"/>
              <a:ea typeface="Montserrat Light"/>
              <a:cs typeface="Montserrat Light"/>
              <a:sym typeface="Montserrat Light"/>
            </a:endParaRPr>
          </a:p>
          <a:p>
            <a:pPr indent="0" lvl="0" marL="457200" rtl="0" algn="l">
              <a:lnSpc>
                <a:spcPct val="150000"/>
              </a:lnSpc>
              <a:spcBef>
                <a:spcPts val="1000"/>
              </a:spcBef>
              <a:spcAft>
                <a:spcPts val="0"/>
              </a:spcAft>
              <a:buNone/>
            </a:pPr>
            <a:r>
              <a:t/>
            </a:r>
            <a:endParaRPr sz="1100">
              <a:solidFill>
                <a:srgbClr val="0C343D"/>
              </a:solidFill>
              <a:latin typeface="Montserrat Light"/>
              <a:ea typeface="Montserrat Light"/>
              <a:cs typeface="Montserrat Light"/>
              <a:sym typeface="Montserrat Light"/>
            </a:endParaRPr>
          </a:p>
          <a:p>
            <a:pPr indent="0" lvl="0" marL="457200" rtl="0" algn="l">
              <a:lnSpc>
                <a:spcPct val="150000"/>
              </a:lnSpc>
              <a:spcBef>
                <a:spcPts val="1000"/>
              </a:spcBef>
              <a:spcAft>
                <a:spcPts val="0"/>
              </a:spcAft>
              <a:buNone/>
            </a:pPr>
            <a:r>
              <a:t/>
            </a:r>
            <a:endParaRPr sz="1100">
              <a:solidFill>
                <a:srgbClr val="0C343D"/>
              </a:solidFill>
              <a:latin typeface="Montserrat Light"/>
              <a:ea typeface="Montserrat Light"/>
              <a:cs typeface="Montserrat Light"/>
              <a:sym typeface="Montserrat Light"/>
            </a:endParaRPr>
          </a:p>
          <a:p>
            <a:pPr indent="-298450" lvl="0" marL="457200" rtl="0" algn="l">
              <a:lnSpc>
                <a:spcPct val="150000"/>
              </a:lnSpc>
              <a:spcBef>
                <a:spcPts val="1000"/>
              </a:spcBef>
              <a:spcAft>
                <a:spcPts val="0"/>
              </a:spcAft>
              <a:buClr>
                <a:srgbClr val="0C343D"/>
              </a:buClr>
              <a:buSzPts val="1100"/>
              <a:buFont typeface="Montserrat Light"/>
              <a:buChar char="●"/>
            </a:pPr>
            <a:r>
              <a:rPr lang="es" sz="1100">
                <a:solidFill>
                  <a:srgbClr val="0C343D"/>
                </a:solidFill>
                <a:latin typeface="Montserrat Light"/>
                <a:ea typeface="Montserrat Light"/>
                <a:cs typeface="Montserrat Light"/>
                <a:sym typeface="Montserrat Light"/>
              </a:rPr>
              <a:t>Otro ejemplo lo encontraréis: </a:t>
            </a:r>
            <a:endParaRPr sz="1100">
              <a:solidFill>
                <a:srgbClr val="0C343D"/>
              </a:solidFill>
              <a:latin typeface="Montserrat Light"/>
              <a:ea typeface="Montserrat Light"/>
              <a:cs typeface="Montserrat Light"/>
              <a:sym typeface="Montserrat Light"/>
            </a:endParaRPr>
          </a:p>
          <a:p>
            <a:pPr indent="-298450" lvl="1" marL="914400" rtl="0" algn="l">
              <a:lnSpc>
                <a:spcPct val="150000"/>
              </a:lnSpc>
              <a:spcBef>
                <a:spcPts val="1000"/>
              </a:spcBef>
              <a:spcAft>
                <a:spcPts val="0"/>
              </a:spcAft>
              <a:buClr>
                <a:srgbClr val="0C343D"/>
              </a:buClr>
              <a:buSzPts val="1100"/>
              <a:buFont typeface="Montserrat Light"/>
              <a:buChar char="→"/>
            </a:pPr>
            <a:r>
              <a:rPr lang="es" sz="1100" u="sng">
                <a:solidFill>
                  <a:schemeClr val="hlink"/>
                </a:solidFill>
                <a:latin typeface="Montserrat Light"/>
                <a:ea typeface="Montserrat Light"/>
                <a:cs typeface="Montserrat Light"/>
                <a:sym typeface="Montserrat Light"/>
                <a:hlinkClick r:id="rId3"/>
              </a:rPr>
              <a:t>https://www.youtube.com/watch?v=aQP-mUGWh1U&amp;t=1388s</a:t>
            </a:r>
            <a:endParaRPr sz="1100">
              <a:solidFill>
                <a:srgbClr val="0C343D"/>
              </a:solidFill>
              <a:latin typeface="Montserrat Light"/>
              <a:ea typeface="Montserrat Light"/>
              <a:cs typeface="Montserrat Light"/>
              <a:sym typeface="Montserrat Light"/>
            </a:endParaRPr>
          </a:p>
          <a:p>
            <a:pPr indent="-298450" lvl="1" marL="914400" rtl="0" algn="l">
              <a:lnSpc>
                <a:spcPct val="150000"/>
              </a:lnSpc>
              <a:spcBef>
                <a:spcPts val="1000"/>
              </a:spcBef>
              <a:spcAft>
                <a:spcPts val="0"/>
              </a:spcAft>
              <a:buClr>
                <a:srgbClr val="0C343D"/>
              </a:buClr>
              <a:buSzPts val="1100"/>
              <a:buFont typeface="Montserrat Light"/>
              <a:buChar char="→"/>
            </a:pPr>
            <a:r>
              <a:rPr lang="es" sz="1100" u="sng">
                <a:solidFill>
                  <a:schemeClr val="hlink"/>
                </a:solidFill>
                <a:latin typeface="Montserrat Light"/>
                <a:ea typeface="Montserrat Light"/>
                <a:cs typeface="Montserrat Light"/>
                <a:sym typeface="Montserrat Light"/>
                <a:hlinkClick r:id="rId4"/>
              </a:rPr>
              <a:t>https://cursokotlin.com/capitulo-20-consumiento-apis-retrofit-2/</a:t>
            </a:r>
            <a:endParaRPr sz="1100">
              <a:solidFill>
                <a:srgbClr val="0C343D"/>
              </a:solidFill>
              <a:latin typeface="Montserrat Light"/>
              <a:ea typeface="Montserrat Light"/>
              <a:cs typeface="Montserrat Light"/>
              <a:sym typeface="Montserrat Light"/>
            </a:endParaRPr>
          </a:p>
          <a:p>
            <a:pPr indent="0" lvl="0" marL="914400" rtl="0" algn="l">
              <a:lnSpc>
                <a:spcPct val="150000"/>
              </a:lnSpc>
              <a:spcBef>
                <a:spcPts val="1000"/>
              </a:spcBef>
              <a:spcAft>
                <a:spcPts val="1000"/>
              </a:spcAft>
              <a:buNone/>
            </a:pPr>
            <a:r>
              <a:t/>
            </a:r>
            <a:endParaRPr sz="900">
              <a:solidFill>
                <a:srgbClr val="0C343D"/>
              </a:solidFill>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7. Acceso a API sin seguridad</a:t>
            </a:r>
            <a:endParaRPr/>
          </a:p>
        </p:txBody>
      </p:sp>
      <p:sp>
        <p:nvSpPr>
          <p:cNvPr id="262" name="Google Shape;262;p44"/>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 línea de código </a:t>
            </a:r>
            <a:r>
              <a:rPr b="1" lang="es" sz="1200">
                <a:solidFill>
                  <a:srgbClr val="0C343D"/>
                </a:solidFill>
                <a:latin typeface="Montserrat"/>
                <a:ea typeface="Montserrat"/>
                <a:cs typeface="Montserrat"/>
                <a:sym typeface="Montserrat"/>
              </a:rPr>
              <a:t>android:usesCleartextTraffic="true"</a:t>
            </a:r>
            <a:r>
              <a:rPr lang="es" sz="1200">
                <a:solidFill>
                  <a:srgbClr val="0C343D"/>
                </a:solidFill>
                <a:latin typeface="Montserrat Light"/>
                <a:ea typeface="Montserrat Light"/>
                <a:cs typeface="Montserrat Light"/>
                <a:sym typeface="Montserrat Light"/>
              </a:rPr>
              <a:t> se utiliza en el archivo AndroidManifest.xml para indicar que la aplicación permite el uso de conexiones de texto sin cifrar (HTTP en lugar de HTTPS). Esto puede ser útil para desarrolladores que deseen probar la aplicación en un entorno de desarrollo sin tener que configurar certificados SSL válidos</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Pero es importante tener en cuenta que esto puede ser peligroso desde un punto de vista de seguridad ya que los datos transmitidos por la conexión pueden ser interceptados por terceros. Por lo tanto, se recomienda utilizar conexiones seguras (HTTPS) siempre que sea posible.</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rPr b="1" lang="es" sz="1200">
                <a:solidFill>
                  <a:srgbClr val="0C343D"/>
                </a:solidFill>
                <a:latin typeface="Consolas"/>
                <a:ea typeface="Consolas"/>
                <a:cs typeface="Consolas"/>
                <a:sym typeface="Consolas"/>
              </a:rPr>
              <a:t>										       AndroidManifest.xml</a:t>
            </a:r>
            <a:endParaRPr b="1" sz="1200">
              <a:solidFill>
                <a:srgbClr val="0C343D"/>
              </a:solidFill>
              <a:latin typeface="Consolas"/>
              <a:ea typeface="Consolas"/>
              <a:cs typeface="Consolas"/>
              <a:sym typeface="Consolas"/>
            </a:endParaRPr>
          </a:p>
        </p:txBody>
      </p:sp>
      <p:graphicFrame>
        <p:nvGraphicFramePr>
          <p:cNvPr id="263" name="Google Shape;263;p44"/>
          <p:cNvGraphicFramePr/>
          <p:nvPr/>
        </p:nvGraphicFramePr>
        <p:xfrm>
          <a:off x="952500" y="3231750"/>
          <a:ext cx="3000000" cy="3000000"/>
        </p:xfrm>
        <a:graphic>
          <a:graphicData uri="http://schemas.openxmlformats.org/drawingml/2006/table">
            <a:tbl>
              <a:tblPr>
                <a:noFill/>
                <a:tableStyleId>{1F8D776C-F3EF-4E92-BB36-DB16F258CE02}</a:tableStyleId>
              </a:tblPr>
              <a:tblGrid>
                <a:gridCol w="3671975"/>
              </a:tblGrid>
              <a:tr h="1282000">
                <a:tc>
                  <a:txBody>
                    <a:bodyPr/>
                    <a:lstStyle/>
                    <a:p>
                      <a:pPr indent="0" lvl="0" marL="0" rtl="0" algn="l">
                        <a:spcBef>
                          <a:spcPts val="0"/>
                        </a:spcBef>
                        <a:spcAft>
                          <a:spcPts val="0"/>
                        </a:spcAft>
                        <a:buClr>
                          <a:schemeClr val="dk1"/>
                        </a:buClr>
                        <a:buSzPts val="1100"/>
                        <a:buFont typeface="Arial"/>
                        <a:buNone/>
                      </a:pPr>
                      <a:r>
                        <a:rPr lang="es" sz="1200">
                          <a:latin typeface="Consolas"/>
                          <a:ea typeface="Consolas"/>
                          <a:cs typeface="Consolas"/>
                          <a:sym typeface="Consolas"/>
                        </a:rPr>
                        <a:t>&lt;application</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latin typeface="Consolas"/>
                          <a:ea typeface="Consolas"/>
                          <a:cs typeface="Consolas"/>
                          <a:sym typeface="Consolas"/>
                        </a:rPr>
                        <a:t>   android:label="@string/app_name"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s" sz="1200">
                          <a:latin typeface="Consolas"/>
                          <a:ea typeface="Consolas"/>
                          <a:cs typeface="Consolas"/>
                          <a:sym typeface="Consolas"/>
                        </a:rPr>
                        <a:t>   android:usesCleartextTraffic="true"&gt;</a:t>
                      </a:r>
                      <a:endParaRPr/>
                    </a:p>
                  </a:txBody>
                  <a:tcPr marT="91425" marB="91425" marR="91425" marL="91425"/>
                </a:tc>
              </a:tr>
            </a:tbl>
          </a:graphicData>
        </a:graphic>
      </p:graphicFrame>
      <p:cxnSp>
        <p:nvCxnSpPr>
          <p:cNvPr id="264" name="Google Shape;264;p44"/>
          <p:cNvCxnSpPr/>
          <p:nvPr/>
        </p:nvCxnSpPr>
        <p:spPr>
          <a:xfrm>
            <a:off x="4720275" y="3985200"/>
            <a:ext cx="60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idx="4294967295" type="ctrTitle"/>
          </p:nvPr>
        </p:nvSpPr>
        <p:spPr>
          <a:xfrm>
            <a:off x="118200" y="834100"/>
            <a:ext cx="27273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5500">
                <a:solidFill>
                  <a:srgbClr val="D9D9D9"/>
                </a:solidFill>
              </a:rPr>
              <a:t>Dudas</a:t>
            </a:r>
            <a:endParaRPr sz="4900">
              <a:solidFill>
                <a:srgbClr val="D9D9D9"/>
              </a:solidFill>
            </a:endParaRPr>
          </a:p>
        </p:txBody>
      </p:sp>
      <p:pic>
        <p:nvPicPr>
          <p:cNvPr id="270" name="Google Shape;270;p45"/>
          <p:cNvPicPr preferRelativeResize="0"/>
          <p:nvPr/>
        </p:nvPicPr>
        <p:blipFill rotWithShape="1">
          <a:blip r:embed="rId3">
            <a:alphaModFix/>
          </a:blip>
          <a:srcRect b="0" l="0" r="0" t="12640"/>
          <a:stretch/>
        </p:blipFill>
        <p:spPr>
          <a:xfrm>
            <a:off x="3256320" y="0"/>
            <a:ext cx="588768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81050" y="394200"/>
            <a:ext cx="81819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5900">
                <a:solidFill>
                  <a:srgbClr val="37474F"/>
                </a:solidFill>
              </a:rPr>
              <a:t>T10. Comunicaciones en Android</a:t>
            </a:r>
            <a:endParaRPr sz="5900">
              <a:solidFill>
                <a:srgbClr val="37474F"/>
              </a:solidFill>
            </a:endParaRPr>
          </a:p>
        </p:txBody>
      </p:sp>
      <p:sp>
        <p:nvSpPr>
          <p:cNvPr id="108" name="Google Shape;108;p20"/>
          <p:cNvSpPr txBox="1"/>
          <p:nvPr>
            <p:ph idx="1" type="body"/>
          </p:nvPr>
        </p:nvSpPr>
        <p:spPr>
          <a:xfrm>
            <a:off x="481050" y="2245175"/>
            <a:ext cx="8181900" cy="1707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Montserrat Light"/>
              <a:buAutoNum type="arabicPeriod"/>
            </a:pPr>
            <a:r>
              <a:rPr lang="es" sz="2600">
                <a:solidFill>
                  <a:schemeClr val="dk1"/>
                </a:solidFill>
                <a:latin typeface="Montserrat Light"/>
                <a:ea typeface="Montserrat Light"/>
                <a:cs typeface="Montserrat Light"/>
                <a:sym typeface="Montserrat Light"/>
              </a:rPr>
              <a:t>Conceptos previos</a:t>
            </a:r>
            <a:endParaRPr sz="2600">
              <a:solidFill>
                <a:schemeClr val="dk1"/>
              </a:solidFill>
              <a:latin typeface="Montserrat Light"/>
              <a:ea typeface="Montserrat Light"/>
              <a:cs typeface="Montserrat Light"/>
              <a:sym typeface="Montserrat Light"/>
            </a:endParaRPr>
          </a:p>
          <a:p>
            <a:pPr indent="-393700" lvl="0" marL="1371600" rtl="0" algn="l">
              <a:spcBef>
                <a:spcPts val="0"/>
              </a:spcBef>
              <a:spcAft>
                <a:spcPts val="0"/>
              </a:spcAft>
              <a:buClr>
                <a:schemeClr val="dk1"/>
              </a:buClr>
              <a:buSzPts val="2600"/>
              <a:buFont typeface="Montserrat Light"/>
              <a:buAutoNum type="alphaLcPeriod"/>
            </a:pPr>
            <a:r>
              <a:rPr lang="es" sz="2600">
                <a:solidFill>
                  <a:schemeClr val="dk1"/>
                </a:solidFill>
                <a:latin typeface="Montserrat Light"/>
                <a:ea typeface="Montserrat Light"/>
                <a:cs typeface="Montserrat Light"/>
                <a:sym typeface="Montserrat Light"/>
              </a:rPr>
              <a:t>Funcionamiento del protocolo HTTP</a:t>
            </a:r>
            <a:endParaRPr sz="2600">
              <a:solidFill>
                <a:schemeClr val="dk1"/>
              </a:solidFill>
              <a:latin typeface="Montserrat Light"/>
              <a:ea typeface="Montserrat Light"/>
              <a:cs typeface="Montserrat Light"/>
              <a:sym typeface="Montserrat Light"/>
            </a:endParaRPr>
          </a:p>
          <a:p>
            <a:pPr indent="-393700" lvl="0" marL="1371600" rtl="0" algn="l">
              <a:spcBef>
                <a:spcPts val="0"/>
              </a:spcBef>
              <a:spcAft>
                <a:spcPts val="0"/>
              </a:spcAft>
              <a:buClr>
                <a:schemeClr val="dk1"/>
              </a:buClr>
              <a:buSzPts val="2600"/>
              <a:buFont typeface="Montserrat Light"/>
              <a:buAutoNum type="alphaLcPeriod"/>
            </a:pPr>
            <a:r>
              <a:rPr lang="es" sz="2600">
                <a:solidFill>
                  <a:schemeClr val="dk1"/>
                </a:solidFill>
                <a:latin typeface="Montserrat Light"/>
                <a:ea typeface="Montserrat Light"/>
                <a:cs typeface="Montserrat Light"/>
                <a:sym typeface="Montserrat Light"/>
              </a:rPr>
              <a:t>JSON</a:t>
            </a:r>
            <a:endParaRPr sz="2600">
              <a:solidFill>
                <a:schemeClr val="dk1"/>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1.1. Funcionamiento del protocolo HTTP</a:t>
            </a:r>
            <a:endParaRPr/>
          </a:p>
        </p:txBody>
      </p:sp>
      <p:sp>
        <p:nvSpPr>
          <p:cNvPr id="114" name="Google Shape;114;p21"/>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Las </a:t>
            </a:r>
            <a:r>
              <a:rPr b="1" lang="es" sz="1200">
                <a:solidFill>
                  <a:srgbClr val="0C343D"/>
                </a:solidFill>
                <a:latin typeface="Montserrat"/>
                <a:ea typeface="Montserrat"/>
                <a:cs typeface="Montserrat"/>
                <a:sym typeface="Montserrat"/>
              </a:rPr>
              <a:t>conexiones </a:t>
            </a:r>
            <a:r>
              <a:rPr lang="es" sz="1200">
                <a:solidFill>
                  <a:srgbClr val="0C343D"/>
                </a:solidFill>
                <a:latin typeface="Montserrat Light"/>
                <a:ea typeface="Montserrat Light"/>
                <a:cs typeface="Montserrat Light"/>
                <a:sym typeface="Montserrat Light"/>
              </a:rPr>
              <a:t>que </a:t>
            </a:r>
            <a:r>
              <a:rPr lang="es" sz="1200">
                <a:solidFill>
                  <a:srgbClr val="0C343D"/>
                </a:solidFill>
                <a:latin typeface="Montserrat Light"/>
                <a:ea typeface="Montserrat Light"/>
                <a:cs typeface="Montserrat Light"/>
                <a:sym typeface="Montserrat Light"/>
              </a:rPr>
              <a:t>hacemos</a:t>
            </a:r>
            <a:r>
              <a:rPr lang="es" sz="1200">
                <a:solidFill>
                  <a:srgbClr val="0C343D"/>
                </a:solidFill>
                <a:latin typeface="Montserrat Light"/>
                <a:ea typeface="Montserrat Light"/>
                <a:cs typeface="Montserrat Light"/>
                <a:sym typeface="Montserrat Light"/>
              </a:rPr>
              <a:t> desde nuestras aplicaciones Android hacia los servidores web siguen un estándar internacional llamado </a:t>
            </a:r>
            <a:r>
              <a:rPr b="1" lang="es" sz="1200">
                <a:solidFill>
                  <a:srgbClr val="0C343D"/>
                </a:solidFill>
                <a:latin typeface="Montserrat"/>
                <a:ea typeface="Montserrat"/>
                <a:cs typeface="Montserrat"/>
                <a:sym typeface="Montserrat"/>
              </a:rPr>
              <a:t>Hypertext</a:t>
            </a:r>
            <a:r>
              <a:rPr b="1" lang="es" sz="1200">
                <a:solidFill>
                  <a:srgbClr val="0C343D"/>
                </a:solidFill>
                <a:latin typeface="Montserrat"/>
                <a:ea typeface="Montserrat"/>
                <a:cs typeface="Montserrat"/>
                <a:sym typeface="Montserrat"/>
              </a:rPr>
              <a:t> Transfer Protocol (HTTP)</a:t>
            </a:r>
            <a:r>
              <a:rPr lang="es" sz="1200">
                <a:solidFill>
                  <a:srgbClr val="0C343D"/>
                </a:solidFill>
                <a:latin typeface="Montserrat Light"/>
                <a:ea typeface="Montserrat Light"/>
                <a:cs typeface="Montserrat Light"/>
                <a:sym typeface="Montserrat Light"/>
              </a:rPr>
              <a:t>. Este protocolo consiste en reglas sencillas de transferencia de recursos o archivos entre equipos interconectados a una red.</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Al equipo que hace la petición para enviar u obtener datos se le llama </a:t>
            </a:r>
            <a:r>
              <a:rPr b="1" lang="es" sz="1200">
                <a:solidFill>
                  <a:srgbClr val="0C343D"/>
                </a:solidFill>
                <a:latin typeface="Montserrat"/>
                <a:ea typeface="Montserrat"/>
                <a:cs typeface="Montserrat"/>
                <a:sym typeface="Montserrat"/>
              </a:rPr>
              <a:t>Cliente </a:t>
            </a:r>
            <a:r>
              <a:rPr lang="es" sz="1200">
                <a:solidFill>
                  <a:srgbClr val="0C343D"/>
                </a:solidFill>
                <a:latin typeface="Montserrat Light"/>
                <a:ea typeface="Montserrat Light"/>
                <a:cs typeface="Montserrat Light"/>
                <a:sym typeface="Montserrat Light"/>
              </a:rPr>
              <a:t>y al que contiene el recurso o el espacio para almacenar es llamado </a:t>
            </a:r>
            <a:r>
              <a:rPr b="1" lang="es" sz="1200">
                <a:solidFill>
                  <a:srgbClr val="0C343D"/>
                </a:solidFill>
                <a:latin typeface="Montserrat"/>
                <a:ea typeface="Montserrat"/>
                <a:cs typeface="Montserrat"/>
                <a:sym typeface="Montserrat"/>
              </a:rPr>
              <a:t>Servidor</a:t>
            </a:r>
            <a:r>
              <a:rPr lang="es" sz="1200">
                <a:solidFill>
                  <a:srgbClr val="0C343D"/>
                </a:solidFill>
                <a:latin typeface="Montserrat Light"/>
                <a:ea typeface="Montserrat Light"/>
                <a:cs typeface="Montserrat Light"/>
                <a:sym typeface="Montserrat Light"/>
              </a:rPr>
              <a:t>.</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100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 comunicación se establece a través de una</a:t>
            </a:r>
            <a:r>
              <a:rPr b="1" lang="es" sz="1200">
                <a:solidFill>
                  <a:srgbClr val="0C343D"/>
                </a:solidFill>
                <a:latin typeface="Montserrat"/>
                <a:ea typeface="Montserrat"/>
                <a:cs typeface="Montserrat"/>
                <a:sym typeface="Montserrat"/>
              </a:rPr>
              <a:t> petición de envío</a:t>
            </a:r>
            <a:r>
              <a:rPr lang="es" sz="1200">
                <a:solidFill>
                  <a:srgbClr val="0C343D"/>
                </a:solidFill>
                <a:latin typeface="Montserrat Light"/>
                <a:ea typeface="Montserrat Light"/>
                <a:cs typeface="Montserrat Light"/>
                <a:sym typeface="Montserrat Light"/>
              </a:rPr>
              <a:t>, la cual contiene los datos del cliente, como el sistema operativo que usa, el navegador web desde donde se hace la petición, la ubicación del archivo solicitado (URL)...</a:t>
            </a:r>
            <a:endParaRPr sz="1200">
              <a:solidFill>
                <a:srgbClr val="0C343D"/>
              </a:solidFill>
              <a:latin typeface="Montserrat Light"/>
              <a:ea typeface="Montserrat Light"/>
              <a:cs typeface="Montserrat Light"/>
              <a:sym typeface="Montserrat Light"/>
            </a:endParaRPr>
          </a:p>
        </p:txBody>
      </p:sp>
      <p:pic>
        <p:nvPicPr>
          <p:cNvPr id="115" name="Google Shape;115;p21"/>
          <p:cNvPicPr preferRelativeResize="0"/>
          <p:nvPr/>
        </p:nvPicPr>
        <p:blipFill>
          <a:blip r:embed="rId3">
            <a:alphaModFix/>
          </a:blip>
          <a:stretch>
            <a:fillRect/>
          </a:stretch>
        </p:blipFill>
        <p:spPr>
          <a:xfrm>
            <a:off x="2697862" y="3105900"/>
            <a:ext cx="4379376" cy="19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1.1. Funcionamiento del protocolo HTTP</a:t>
            </a:r>
            <a:endParaRPr/>
          </a:p>
        </p:txBody>
      </p:sp>
      <p:sp>
        <p:nvSpPr>
          <p:cNvPr id="121" name="Google Shape;121;p22"/>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Una petición puede tener múltiples objetivos dependiendo del método que se elija. Los tipos de peticiones más comunes son el </a:t>
            </a:r>
            <a:r>
              <a:rPr b="1" lang="es" sz="1200">
                <a:solidFill>
                  <a:srgbClr val="0C343D"/>
                </a:solidFill>
                <a:latin typeface="Montserrat"/>
                <a:ea typeface="Montserrat"/>
                <a:cs typeface="Montserrat"/>
                <a:sym typeface="Montserrat"/>
              </a:rPr>
              <a:t>Retorno de datos</a:t>
            </a:r>
            <a:r>
              <a:rPr lang="es" sz="1200">
                <a:solidFill>
                  <a:srgbClr val="0C343D"/>
                </a:solidFill>
                <a:latin typeface="Montserrat Light"/>
                <a:ea typeface="Montserrat Light"/>
                <a:cs typeface="Montserrat Light"/>
                <a:sym typeface="Montserrat Light"/>
              </a:rPr>
              <a:t> y la </a:t>
            </a:r>
            <a:r>
              <a:rPr b="1" lang="es" sz="1200">
                <a:solidFill>
                  <a:srgbClr val="0C343D"/>
                </a:solidFill>
                <a:latin typeface="Montserrat"/>
                <a:ea typeface="Montserrat"/>
                <a:cs typeface="Montserrat"/>
                <a:sym typeface="Montserrat"/>
              </a:rPr>
              <a:t>Publicación de datos</a:t>
            </a:r>
            <a:r>
              <a:rPr lang="es" sz="1200">
                <a:solidFill>
                  <a:srgbClr val="0C343D"/>
                </a:solidFill>
                <a:latin typeface="Montserrat Light"/>
                <a:ea typeface="Montserrat Light"/>
                <a:cs typeface="Montserrat Light"/>
                <a:sym typeface="Montserrat Light"/>
              </a:rPr>
              <a:t>. Técnicamente se les conoce como los métodos </a:t>
            </a:r>
            <a:r>
              <a:rPr b="1" lang="es" sz="1200">
                <a:solidFill>
                  <a:srgbClr val="0C343D"/>
                </a:solidFill>
                <a:latin typeface="Montserrat"/>
                <a:ea typeface="Montserrat"/>
                <a:cs typeface="Montserrat"/>
                <a:sym typeface="Montserrat"/>
              </a:rPr>
              <a:t>GET </a:t>
            </a:r>
            <a:r>
              <a:rPr lang="es" sz="1200">
                <a:solidFill>
                  <a:srgbClr val="0C343D"/>
                </a:solidFill>
                <a:latin typeface="Montserrat Light"/>
                <a:ea typeface="Montserrat Light"/>
                <a:cs typeface="Montserrat Light"/>
                <a:sym typeface="Montserrat Light"/>
              </a:rPr>
              <a:t>y </a:t>
            </a:r>
            <a:r>
              <a:rPr b="1" lang="es" sz="1200">
                <a:solidFill>
                  <a:srgbClr val="0C343D"/>
                </a:solidFill>
                <a:latin typeface="Montserrat"/>
                <a:ea typeface="Montserrat"/>
                <a:cs typeface="Montserrat"/>
                <a:sym typeface="Montserrat"/>
              </a:rPr>
              <a:t>POST</a:t>
            </a:r>
            <a:r>
              <a:rPr lang="es" sz="1200">
                <a:solidFill>
                  <a:srgbClr val="0C343D"/>
                </a:solidFill>
                <a:latin typeface="Montserrat Light"/>
                <a:ea typeface="Montserrat Light"/>
                <a:cs typeface="Montserrat Light"/>
                <a:sym typeface="Montserrat Light"/>
              </a:rPr>
              <a:t>.</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La búsqueda de una página web a través de la URL es un buen ejemplo de una petición </a:t>
            </a:r>
            <a:r>
              <a:rPr b="1" lang="es" sz="1200">
                <a:solidFill>
                  <a:srgbClr val="0C343D"/>
                </a:solidFill>
                <a:latin typeface="Montserrat"/>
                <a:ea typeface="Montserrat"/>
                <a:cs typeface="Montserrat"/>
                <a:sym typeface="Montserrat"/>
              </a:rPr>
              <a:t>GET</a:t>
            </a:r>
            <a:r>
              <a:rPr lang="es" sz="1200">
                <a:solidFill>
                  <a:srgbClr val="0C343D"/>
                </a:solidFill>
                <a:latin typeface="Montserrat Light"/>
                <a:ea typeface="Montserrat Light"/>
                <a:cs typeface="Montserrat Light"/>
                <a:sym typeface="Montserrat Light"/>
              </a:rPr>
              <a:t>, donde el cliente especifica la URL y el servidor retorna la información HTML necesaria para que el navegador realice su respectivo parsing.</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100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El ejemplo más popular del método </a:t>
            </a:r>
            <a:r>
              <a:rPr b="1" lang="es" sz="1200">
                <a:solidFill>
                  <a:srgbClr val="0C343D"/>
                </a:solidFill>
                <a:latin typeface="Montserrat"/>
                <a:ea typeface="Montserrat"/>
                <a:cs typeface="Montserrat"/>
                <a:sym typeface="Montserrat"/>
              </a:rPr>
              <a:t>POST </a:t>
            </a:r>
            <a:r>
              <a:rPr lang="es" sz="1200">
                <a:solidFill>
                  <a:srgbClr val="0C343D"/>
                </a:solidFill>
                <a:latin typeface="Montserrat Light"/>
                <a:ea typeface="Montserrat Light"/>
                <a:cs typeface="Montserrat Light"/>
                <a:sym typeface="Montserrat Light"/>
              </a:rPr>
              <a:t>se refleja en el envío de información desde un formulario hacia la base de datos del servidor. Aquí hacemos lo contrario, </a:t>
            </a:r>
            <a:r>
              <a:rPr lang="es" sz="1200">
                <a:solidFill>
                  <a:srgbClr val="0C343D"/>
                </a:solidFill>
                <a:latin typeface="Montserrat Light"/>
                <a:ea typeface="Montserrat Light"/>
                <a:cs typeface="Montserrat Light"/>
                <a:sym typeface="Montserrat Light"/>
              </a:rPr>
              <a:t>determinamos</a:t>
            </a:r>
            <a:r>
              <a:rPr lang="es" sz="1200">
                <a:solidFill>
                  <a:srgbClr val="0C343D"/>
                </a:solidFill>
                <a:latin typeface="Montserrat Light"/>
                <a:ea typeface="Montserrat Light"/>
                <a:cs typeface="Montserrat Light"/>
                <a:sym typeface="Montserrat Light"/>
              </a:rPr>
              <a:t> los datos y el servidor los recibe para almacenarlos y darles persistencia.</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1.1. Funcionamiento del protocolo HTTP</a:t>
            </a:r>
            <a:endParaRPr/>
          </a:p>
        </p:txBody>
      </p:sp>
      <p:sp>
        <p:nvSpPr>
          <p:cNvPr id="127" name="Google Shape;127;p23"/>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a:solidFill>
                  <a:srgbClr val="0C343D"/>
                </a:solidFill>
                <a:latin typeface="Montserrat"/>
                <a:ea typeface="Montserrat"/>
                <a:cs typeface="Montserrat"/>
                <a:sym typeface="Montserrat"/>
              </a:rPr>
              <a:t>PETICIÓN GET:</a:t>
            </a:r>
            <a:endParaRPr b="1">
              <a:solidFill>
                <a:srgbClr val="0C343D"/>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Cada vez que entras a una página web desde tu navegador la comunicación HTTP sería similar a esta, veamos el ejemplo de la </a:t>
            </a:r>
            <a:r>
              <a:rPr b="1" lang="es" sz="1200">
                <a:solidFill>
                  <a:srgbClr val="0C343D"/>
                </a:solidFill>
                <a:latin typeface="Montserrat"/>
                <a:ea typeface="Montserrat"/>
                <a:cs typeface="Montserrat"/>
                <a:sym typeface="Montserrat"/>
              </a:rPr>
              <a:t>petición GET</a:t>
            </a:r>
            <a:r>
              <a:rPr lang="es" sz="1200">
                <a:solidFill>
                  <a:srgbClr val="0C343D"/>
                </a:solidFill>
                <a:latin typeface="Montserrat Light"/>
                <a:ea typeface="Montserrat Light"/>
                <a:cs typeface="Montserrat Light"/>
                <a:sym typeface="Montserrat Light"/>
              </a:rPr>
              <a:t>:</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1000"/>
              </a:spcAft>
              <a:buNone/>
            </a:pPr>
            <a:r>
              <a:t/>
            </a:r>
            <a:endParaRPr sz="1200">
              <a:solidFill>
                <a:srgbClr val="0C343D"/>
              </a:solidFill>
              <a:latin typeface="Montserrat Light"/>
              <a:ea typeface="Montserrat Light"/>
              <a:cs typeface="Montserrat Light"/>
              <a:sym typeface="Montserrat Light"/>
            </a:endParaRPr>
          </a:p>
        </p:txBody>
      </p:sp>
      <p:pic>
        <p:nvPicPr>
          <p:cNvPr id="128" name="Google Shape;128;p23"/>
          <p:cNvPicPr preferRelativeResize="0"/>
          <p:nvPr/>
        </p:nvPicPr>
        <p:blipFill>
          <a:blip r:embed="rId3">
            <a:alphaModFix/>
          </a:blip>
          <a:stretch>
            <a:fillRect/>
          </a:stretch>
        </p:blipFill>
        <p:spPr>
          <a:xfrm>
            <a:off x="990913" y="1983426"/>
            <a:ext cx="7162176" cy="157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1.1. Funcionamiento del protocolo HTTP</a:t>
            </a:r>
            <a:endParaRPr/>
          </a:p>
        </p:txBody>
      </p:sp>
      <p:sp>
        <p:nvSpPr>
          <p:cNvPr id="134" name="Google Shape;134;p24"/>
          <p:cNvSpPr txBox="1"/>
          <p:nvPr/>
        </p:nvSpPr>
        <p:spPr>
          <a:xfrm>
            <a:off x="147250" y="818625"/>
            <a:ext cx="8718600" cy="108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a:solidFill>
                  <a:srgbClr val="0C343D"/>
                </a:solidFill>
                <a:latin typeface="Montserrat"/>
                <a:ea typeface="Montserrat"/>
                <a:cs typeface="Montserrat"/>
                <a:sym typeface="Montserrat"/>
              </a:rPr>
              <a:t>PETICIÓN GET:</a:t>
            </a:r>
            <a:endParaRPr b="1">
              <a:solidFill>
                <a:srgbClr val="0C343D"/>
              </a:solidFill>
              <a:latin typeface="Montserrat"/>
              <a:ea typeface="Montserrat"/>
              <a:cs typeface="Montserrat"/>
              <a:sym typeface="Montserrat"/>
            </a:endParaRPr>
          </a:p>
          <a:p>
            <a:pPr indent="-304800" lvl="0" marL="457200" rtl="0" algn="l">
              <a:lnSpc>
                <a:spcPct val="150000"/>
              </a:lnSpc>
              <a:spcBef>
                <a:spcPts val="1000"/>
              </a:spcBef>
              <a:spcAft>
                <a:spcPts val="100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Dicha petición es recibida por el Servidor, quién arroja la respuesta dependiendo del estado del recurso solicitado, que en este caso es el archivo HTML que representa el home de Hermosa Programación.</a:t>
            </a:r>
            <a:endParaRPr sz="1200">
              <a:solidFill>
                <a:srgbClr val="0C343D"/>
              </a:solidFill>
              <a:latin typeface="Montserrat Light"/>
              <a:ea typeface="Montserrat Light"/>
              <a:cs typeface="Montserrat Light"/>
              <a:sym typeface="Montserrat Light"/>
            </a:endParaRPr>
          </a:p>
        </p:txBody>
      </p:sp>
      <p:pic>
        <p:nvPicPr>
          <p:cNvPr id="135" name="Google Shape;135;p24"/>
          <p:cNvPicPr preferRelativeResize="0"/>
          <p:nvPr/>
        </p:nvPicPr>
        <p:blipFill>
          <a:blip r:embed="rId3">
            <a:alphaModFix/>
          </a:blip>
          <a:stretch>
            <a:fillRect/>
          </a:stretch>
        </p:blipFill>
        <p:spPr>
          <a:xfrm>
            <a:off x="881850" y="2011600"/>
            <a:ext cx="3095625" cy="2838450"/>
          </a:xfrm>
          <a:prstGeom prst="rect">
            <a:avLst/>
          </a:prstGeom>
          <a:noFill/>
          <a:ln>
            <a:noFill/>
          </a:ln>
        </p:spPr>
      </p:pic>
      <p:sp>
        <p:nvSpPr>
          <p:cNvPr id="136" name="Google Shape;136;p24"/>
          <p:cNvSpPr txBox="1"/>
          <p:nvPr/>
        </p:nvSpPr>
        <p:spPr>
          <a:xfrm>
            <a:off x="4915325" y="2064300"/>
            <a:ext cx="3348000" cy="278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s" sz="1200">
                <a:solidFill>
                  <a:srgbClr val="0C343D"/>
                </a:solidFill>
                <a:latin typeface="Montserrat Light"/>
                <a:ea typeface="Montserrat Light"/>
                <a:cs typeface="Montserrat Light"/>
                <a:sym typeface="Montserrat Light"/>
              </a:rPr>
              <a:t>Como se ve, el estado de respuesta es 200 OK, un código que significa que todo marcha sobre ruedas con este recurso. En seguida se ubican metadatos asociados a la fecha de consulta, el tipo de contenido enviado, su tamaño y al final el contenido HTML. Con esta información, tu navegador web ya puede implementar la lógica necesaria para mostrar la página web.</a:t>
            </a:r>
            <a:endParaRPr sz="1200">
              <a:solidFill>
                <a:srgbClr val="0C343D"/>
              </a:solidFill>
              <a:latin typeface="Montserrat Light"/>
              <a:ea typeface="Montserrat Light"/>
              <a:cs typeface="Montserrat Light"/>
              <a:sym typeface="Montserrat Light"/>
            </a:endParaRPr>
          </a:p>
        </p:txBody>
      </p:sp>
      <p:sp>
        <p:nvSpPr>
          <p:cNvPr id="137" name="Google Shape;137;p24"/>
          <p:cNvSpPr/>
          <p:nvPr/>
        </p:nvSpPr>
        <p:spPr>
          <a:xfrm>
            <a:off x="4044850" y="3090325"/>
            <a:ext cx="803100" cy="528600"/>
          </a:xfrm>
          <a:prstGeom prst="rightArrow">
            <a:avLst>
              <a:gd fmla="val 50000" name="adj1"/>
              <a:gd fmla="val 50000" name="adj2"/>
            </a:avLst>
          </a:prstGeom>
          <a:solidFill>
            <a:srgbClr val="9FB8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1.1. Funcionamiento del protocolo HTTP</a:t>
            </a:r>
            <a:endParaRPr/>
          </a:p>
        </p:txBody>
      </p:sp>
      <p:sp>
        <p:nvSpPr>
          <p:cNvPr id="143" name="Google Shape;143;p25"/>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
                <a:solidFill>
                  <a:srgbClr val="0C343D"/>
                </a:solidFill>
                <a:latin typeface="Montserrat"/>
                <a:ea typeface="Montserrat"/>
                <a:cs typeface="Montserrat"/>
                <a:sym typeface="Montserrat"/>
              </a:rPr>
              <a:t>PETICIÓN POST:</a:t>
            </a:r>
            <a:endParaRPr b="1">
              <a:solidFill>
                <a:srgbClr val="0C343D"/>
              </a:solidFill>
              <a:latin typeface="Montserrat"/>
              <a:ea typeface="Montserrat"/>
              <a:cs typeface="Montserrat"/>
              <a:sym typeface="Montserra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Ahora veamos el esquema de una </a:t>
            </a:r>
            <a:r>
              <a:rPr b="1" lang="es" sz="1200">
                <a:solidFill>
                  <a:srgbClr val="0C343D"/>
                </a:solidFill>
                <a:latin typeface="Montserrat"/>
                <a:ea typeface="Montserrat"/>
                <a:cs typeface="Montserrat"/>
                <a:sym typeface="Montserrat"/>
              </a:rPr>
              <a:t>petición POST</a:t>
            </a:r>
            <a:r>
              <a:rPr lang="es" sz="1200">
                <a:solidFill>
                  <a:srgbClr val="0C343D"/>
                </a:solidFill>
                <a:latin typeface="Montserrat Light"/>
                <a:ea typeface="Montserrat Light"/>
                <a:cs typeface="Montserrat Light"/>
                <a:sym typeface="Montserrat Light"/>
              </a:rPr>
              <a:t>, cuyo objetivo es enviar los datos Nombre y Precio hacia la base de datos del servidor:</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0" rtl="0" algn="l">
              <a:lnSpc>
                <a:spcPct val="150000"/>
              </a:lnSpc>
              <a:spcBef>
                <a:spcPts val="1000"/>
              </a:spcBef>
              <a:spcAft>
                <a:spcPts val="0"/>
              </a:spcAft>
              <a:buNone/>
            </a:pPr>
            <a:r>
              <a:t/>
            </a:r>
            <a:endParaRPr sz="1200">
              <a:solidFill>
                <a:srgbClr val="0C343D"/>
              </a:solidFill>
              <a:latin typeface="Montserrat Light"/>
              <a:ea typeface="Montserrat Light"/>
              <a:cs typeface="Montserrat Light"/>
              <a:sym typeface="Montserrat Light"/>
            </a:endParaRPr>
          </a:p>
          <a:p>
            <a:pPr indent="0" lvl="0" marL="457200" rtl="0" algn="l">
              <a:lnSpc>
                <a:spcPct val="150000"/>
              </a:lnSpc>
              <a:spcBef>
                <a:spcPts val="1000"/>
              </a:spcBef>
              <a:spcAft>
                <a:spcPts val="1000"/>
              </a:spcAft>
              <a:buNone/>
            </a:pPr>
            <a:r>
              <a:rPr lang="es" sz="1200">
                <a:solidFill>
                  <a:srgbClr val="0C343D"/>
                </a:solidFill>
                <a:latin typeface="Montserrat Light"/>
                <a:ea typeface="Montserrat Light"/>
                <a:cs typeface="Montserrat Light"/>
                <a:sym typeface="Montserrat Light"/>
              </a:rPr>
              <a:t>En este caso se indica la ruta de ubicación donde se publicaran los resultados, una cuenta de correo como el origen de la petición, el tipo de contenido estándar para los formularios, el tamaño de los datos y finalmente dos pares clave-valor encriptados con UTF-8.</a:t>
            </a:r>
            <a:endParaRPr sz="1200">
              <a:solidFill>
                <a:srgbClr val="0C343D"/>
              </a:solidFill>
              <a:latin typeface="Montserrat Light"/>
              <a:ea typeface="Montserrat Light"/>
              <a:cs typeface="Montserrat Light"/>
              <a:sym typeface="Montserrat Light"/>
            </a:endParaRPr>
          </a:p>
        </p:txBody>
      </p:sp>
      <p:pic>
        <p:nvPicPr>
          <p:cNvPr id="144" name="Google Shape;144;p25"/>
          <p:cNvPicPr preferRelativeResize="0"/>
          <p:nvPr/>
        </p:nvPicPr>
        <p:blipFill>
          <a:blip r:embed="rId3">
            <a:alphaModFix/>
          </a:blip>
          <a:stretch>
            <a:fillRect/>
          </a:stretch>
        </p:blipFill>
        <p:spPr>
          <a:xfrm>
            <a:off x="1953009" y="1898446"/>
            <a:ext cx="5107075" cy="206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0" y="0"/>
            <a:ext cx="9144000" cy="707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s"/>
              <a:t>1.2. ¿Qué es JSON?</a:t>
            </a:r>
            <a:endParaRPr/>
          </a:p>
        </p:txBody>
      </p:sp>
      <p:sp>
        <p:nvSpPr>
          <p:cNvPr id="150" name="Google Shape;150;p26"/>
          <p:cNvSpPr txBox="1"/>
          <p:nvPr/>
        </p:nvSpPr>
        <p:spPr>
          <a:xfrm>
            <a:off x="147250" y="818625"/>
            <a:ext cx="8718600" cy="41964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C343D"/>
              </a:buClr>
              <a:buSzPts val="1200"/>
              <a:buFont typeface="Montserrat Light"/>
              <a:buChar char="●"/>
            </a:pPr>
            <a:r>
              <a:rPr b="1" lang="es" sz="1200">
                <a:solidFill>
                  <a:srgbClr val="0C343D"/>
                </a:solidFill>
                <a:latin typeface="Montserrat"/>
                <a:ea typeface="Montserrat"/>
                <a:cs typeface="Montserrat"/>
                <a:sym typeface="Montserrat"/>
              </a:rPr>
              <a:t>JSON (Javascript Object Notation) </a:t>
            </a:r>
            <a:r>
              <a:rPr lang="es" sz="1200">
                <a:solidFill>
                  <a:srgbClr val="0C343D"/>
                </a:solidFill>
                <a:latin typeface="Montserrat Light"/>
                <a:ea typeface="Montserrat Light"/>
                <a:cs typeface="Montserrat Light"/>
                <a:sym typeface="Montserrat Light"/>
              </a:rPr>
              <a:t>es un formato de intercambio de datos entre clientes y servidores, basado en la sintaxis de Javascript para representar estructuras.</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JSON es un formato en texto plano independiente de todo lenguaje de programación, es más, soporta el intercambio de datos en gran variedad de lenguajes como PHP, Python, C++, C#, Java y Ruby.</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JSON es una herramienta potente en el desarrollo de aplicaciones web, ya que facilita el desarrollo y comprensión de intercambio de datos:</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XML también puede usarse para el intercambio, pero debido a que su definición genera un DOM, el parseo se vuelve extenso y pesado.</a:t>
            </a:r>
            <a:endParaRPr sz="1200">
              <a:solidFill>
                <a:srgbClr val="0C343D"/>
              </a:solidFill>
              <a:latin typeface="Montserrat Light"/>
              <a:ea typeface="Montserrat Light"/>
              <a:cs typeface="Montserrat Light"/>
              <a:sym typeface="Montserrat Light"/>
            </a:endParaRPr>
          </a:p>
          <a:p>
            <a:pPr indent="-304800" lvl="1" marL="914400" rtl="0" algn="l">
              <a:lnSpc>
                <a:spcPct val="150000"/>
              </a:lnSpc>
              <a:spcBef>
                <a:spcPts val="1000"/>
              </a:spcBef>
              <a:spcAft>
                <a:spcPts val="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XML debe usar XPath para especificar rutas de elementos y atributos, por lo que demora la reconstrucción de la petición.</a:t>
            </a:r>
            <a:endParaRPr sz="1200">
              <a:solidFill>
                <a:srgbClr val="0C343D"/>
              </a:solidFill>
              <a:latin typeface="Montserrat Light"/>
              <a:ea typeface="Montserrat Light"/>
              <a:cs typeface="Montserrat Light"/>
              <a:sym typeface="Montserrat Light"/>
            </a:endParaRPr>
          </a:p>
          <a:p>
            <a:pPr indent="-304800" lvl="0" marL="457200" rtl="0" algn="l">
              <a:lnSpc>
                <a:spcPct val="150000"/>
              </a:lnSpc>
              <a:spcBef>
                <a:spcPts val="1000"/>
              </a:spcBef>
              <a:spcAft>
                <a:spcPts val="1000"/>
              </a:spcAft>
              <a:buClr>
                <a:srgbClr val="0C343D"/>
              </a:buClr>
              <a:buSzPts val="1200"/>
              <a:buFont typeface="Montserrat Light"/>
              <a:buChar char="●"/>
            </a:pPr>
            <a:r>
              <a:rPr lang="es" sz="1200">
                <a:solidFill>
                  <a:srgbClr val="0C343D"/>
                </a:solidFill>
                <a:latin typeface="Montserrat Light"/>
                <a:ea typeface="Montserrat Light"/>
                <a:cs typeface="Montserrat Light"/>
                <a:sym typeface="Montserrat Light"/>
              </a:rPr>
              <a:t>En cambio JSON no requiere restricciones adicionales, simplemente se obtiene el texto plano y el engine de Javascript en los navegadores hace el trabajo de parsing sin ninguna complicación.</a:t>
            </a:r>
            <a:endParaRPr sz="1200">
              <a:solidFill>
                <a:srgbClr val="0C343D"/>
              </a:solidFill>
              <a:latin typeface="Montserrat Light"/>
              <a:ea typeface="Montserrat Light"/>
              <a:cs typeface="Montserrat Light"/>
              <a:sym typeface="Montserrat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