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80" r:id="rId2"/>
    <p:sldId id="324" r:id="rId3"/>
    <p:sldId id="325" r:id="rId4"/>
    <p:sldId id="333" r:id="rId5"/>
    <p:sldId id="288" r:id="rId6"/>
    <p:sldId id="345" r:id="rId7"/>
    <p:sldId id="286" r:id="rId8"/>
    <p:sldId id="354" r:id="rId9"/>
    <p:sldId id="355" r:id="rId10"/>
    <p:sldId id="356" r:id="rId11"/>
    <p:sldId id="358" r:id="rId12"/>
    <p:sldId id="359" r:id="rId13"/>
    <p:sldId id="360" r:id="rId14"/>
    <p:sldId id="361" r:id="rId15"/>
    <p:sldId id="362" r:id="rId16"/>
    <p:sldId id="363" r:id="rId17"/>
    <p:sldId id="353" r:id="rId18"/>
    <p:sldId id="344" r:id="rId19"/>
    <p:sldId id="343" r:id="rId20"/>
    <p:sldId id="342" r:id="rId21"/>
    <p:sldId id="341" r:id="rId22"/>
    <p:sldId id="347" r:id="rId23"/>
    <p:sldId id="348" r:id="rId24"/>
    <p:sldId id="349" r:id="rId25"/>
    <p:sldId id="350" r:id="rId26"/>
    <p:sldId id="351" r:id="rId27"/>
    <p:sldId id="352" r:id="rId28"/>
    <p:sldId id="346" r:id="rId29"/>
    <p:sldId id="378" r:id="rId30"/>
    <p:sldId id="365" r:id="rId31"/>
    <p:sldId id="381" r:id="rId32"/>
    <p:sldId id="377" r:id="rId33"/>
    <p:sldId id="367" r:id="rId34"/>
    <p:sldId id="379" r:id="rId35"/>
    <p:sldId id="364" r:id="rId36"/>
    <p:sldId id="370" r:id="rId37"/>
    <p:sldId id="380" r:id="rId38"/>
    <p:sldId id="371" r:id="rId39"/>
    <p:sldId id="372" r:id="rId40"/>
    <p:sldId id="376" r:id="rId41"/>
    <p:sldId id="373" r:id="rId42"/>
    <p:sldId id="375" r:id="rId43"/>
    <p:sldId id="366" r:id="rId44"/>
    <p:sldId id="368" r:id="rId45"/>
    <p:sldId id="369" r:id="rId46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F50268-3DF4-4AC2-9740-C1714F6E30B1}">
          <p14:sldIdLst>
            <p14:sldId id="280"/>
            <p14:sldId id="324"/>
            <p14:sldId id="325"/>
            <p14:sldId id="333"/>
            <p14:sldId id="288"/>
            <p14:sldId id="345"/>
            <p14:sldId id="286"/>
            <p14:sldId id="354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53"/>
            <p14:sldId id="344"/>
            <p14:sldId id="343"/>
            <p14:sldId id="342"/>
            <p14:sldId id="341"/>
            <p14:sldId id="347"/>
            <p14:sldId id="348"/>
            <p14:sldId id="349"/>
            <p14:sldId id="350"/>
            <p14:sldId id="351"/>
            <p14:sldId id="352"/>
            <p14:sldId id="346"/>
          </p14:sldIdLst>
        </p14:section>
        <p14:section name="Appendix (Use these slides as templates)" id="{C3BB5783-512B-4C44-B830-5AD7E02B2E71}">
          <p14:sldIdLst>
            <p14:sldId id="378"/>
            <p14:sldId id="365"/>
            <p14:sldId id="381"/>
            <p14:sldId id="377"/>
            <p14:sldId id="367"/>
            <p14:sldId id="379"/>
            <p14:sldId id="364"/>
            <p14:sldId id="370"/>
            <p14:sldId id="380"/>
            <p14:sldId id="371"/>
            <p14:sldId id="372"/>
            <p14:sldId id="376"/>
            <p14:sldId id="373"/>
            <p14:sldId id="375"/>
            <p14:sldId id="366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744" userDrawn="1">
          <p15:clr>
            <a:srgbClr val="A4A3A4"/>
          </p15:clr>
        </p15:guide>
        <p15:guide id="3" pos="5592" userDrawn="1">
          <p15:clr>
            <a:srgbClr val="A4A3A4"/>
          </p15:clr>
        </p15:guide>
        <p15:guide id="4" orient="horz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E7733-4F55-4A32-AEE9-3F13809EF077}" v="49" dt="2022-03-29T21:04:13.809"/>
    <p1510:client id="{3C74B210-B964-44CC-8BE8-F6FA6C24F008}" v="106" dt="2022-03-30T20:28:27.583"/>
    <p1510:client id="{712DA890-3F26-46F0-BC05-FCB89B3D692E}" v="255" dt="2022-03-30T20:14:34.780"/>
    <p1510:client id="{859CE0EA-CD67-484C-9F81-45BC78CA003D}" v="50" dt="2022-03-30T16:07:53.018"/>
    <p1510:client id="{D8FAEC83-C5B2-420D-A4E2-05EFF1AFDA6E}" v="743" dt="2022-03-30T20:35:40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661" y="67"/>
      </p:cViewPr>
      <p:guideLst>
        <p:guide orient="horz" pos="576"/>
        <p:guide pos="744"/>
        <p:guide pos="5592"/>
        <p:guide orient="horz"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sadh\Download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Sample</a:t>
            </a:r>
            <a:r>
              <a:rPr lang="en-IN" baseline="0"/>
              <a:t> Time Series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Volume (CBM) 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Sheet1!$A$3:$A$12</c:f>
              <c:strCache>
                <c:ptCount val="10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</c:strCache>
            </c:strRef>
          </c:cat>
          <c:val>
            <c:numRef>
              <c:f>Sheet1!$B$3:$B$12</c:f>
              <c:numCache>
                <c:formatCode>General</c:formatCode>
                <c:ptCount val="10"/>
                <c:pt idx="0">
                  <c:v>32</c:v>
                </c:pt>
                <c:pt idx="1">
                  <c:v>12</c:v>
                </c:pt>
                <c:pt idx="2">
                  <c:v>52</c:v>
                </c:pt>
                <c:pt idx="3">
                  <c:v>25</c:v>
                </c:pt>
                <c:pt idx="4">
                  <c:v>30</c:v>
                </c:pt>
                <c:pt idx="5">
                  <c:v>31</c:v>
                </c:pt>
                <c:pt idx="6">
                  <c:v>45</c:v>
                </c:pt>
                <c:pt idx="7">
                  <c:v>50</c:v>
                </c:pt>
                <c:pt idx="8">
                  <c:v>34</c:v>
                </c:pt>
                <c:pt idx="9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86-4769-A5C0-EE92EB06DC47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Model Value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8-D886-4769-A5C0-EE92EB06DC47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19050" cap="rnd">
                <a:solidFill>
                  <a:srgbClr val="70AD47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D886-4769-A5C0-EE92EB06DC47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19050" cap="rnd">
                <a:solidFill>
                  <a:srgbClr val="70AD47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D886-4769-A5C0-EE92EB06DC47}"/>
              </c:ext>
            </c:extLst>
          </c:dPt>
          <c:cat>
            <c:strRef>
              <c:f>Sheet1!$A$3:$A$12</c:f>
              <c:strCache>
                <c:ptCount val="10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</c:strCache>
            </c:strRef>
          </c:cat>
          <c:val>
            <c:numRef>
              <c:f>Sheet1!$C$3:$C$12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45</c:v>
                </c:pt>
                <c:pt idx="3">
                  <c:v>25</c:v>
                </c:pt>
                <c:pt idx="4">
                  <c:v>50</c:v>
                </c:pt>
                <c:pt idx="5">
                  <c:v>25</c:v>
                </c:pt>
                <c:pt idx="6">
                  <c:v>50</c:v>
                </c:pt>
                <c:pt idx="7">
                  <c:v>45</c:v>
                </c:pt>
                <c:pt idx="8">
                  <c:v>26</c:v>
                </c:pt>
                <c:pt idx="9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886-4769-A5C0-EE92EB06D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515856"/>
        <c:axId val="1864517104"/>
      </c:lineChart>
      <c:catAx>
        <c:axId val="186451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17104"/>
        <c:crosses val="autoZero"/>
        <c:auto val="1"/>
        <c:lblAlgn val="ctr"/>
        <c:lblOffset val="100"/>
        <c:noMultiLvlLbl val="0"/>
      </c:catAx>
      <c:valAx>
        <c:axId val="18645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1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07287-8E22-EC4D-9775-C28EA30222C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B8C94-5251-BE4F-8C4A-1FD0AF10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B8C94-5251-BE4F-8C4A-1FD0AF10D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5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8C94-5251-BE4F-8C4A-1FD0AF10DC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5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A067-5CAD-1244-B5ED-138BD252F4FC}" type="datetimeFigureOut">
              <a:rPr lang="en-US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0D39-C0BA-D045-B17B-79A5616D03F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H logo_black.ps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469" y="2750593"/>
            <a:ext cx="2871393" cy="18722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06240" y="2750593"/>
            <a:ext cx="5510109" cy="187220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>
            <a:lvl1pPr algn="ctr" defTabSz="509412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cs typeface="Baron Sans UltraHairline"/>
              </a:rPr>
              <a:t>Minimizing Risk in Ocean Shipping Contracts </a:t>
            </a:r>
          </a:p>
          <a:p>
            <a:pPr algn="l"/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cs typeface="Baron Sans UltraHairline"/>
              </a:rPr>
              <a:t>APRIL 1, 2022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  <a:latin typeface="Baron Sans UltraThin" pitchFamily="2" charset="77"/>
              <a:cs typeface="Baron Sans UltraHairli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E637C-F377-704B-ABDB-C4730D17927C}"/>
              </a:ext>
            </a:extLst>
          </p:cNvPr>
          <p:cNvSpPr txBox="1"/>
          <p:nvPr/>
        </p:nvSpPr>
        <p:spPr>
          <a:xfrm>
            <a:off x="8331200" y="337312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84E309-1D34-47AE-99F4-63FFD0AFEA7E}"/>
              </a:ext>
            </a:extLst>
          </p:cNvPr>
          <p:cNvSpPr txBox="1"/>
          <p:nvPr/>
        </p:nvSpPr>
        <p:spPr>
          <a:xfrm>
            <a:off x="747134" y="-187650"/>
            <a:ext cx="5721813" cy="212978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Data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A537B-DBB6-4024-974B-860535C24C70}"/>
              </a:ext>
            </a:extLst>
          </p:cNvPr>
          <p:cNvSpPr txBox="1"/>
          <p:nvPr/>
        </p:nvSpPr>
        <p:spPr>
          <a:xfrm>
            <a:off x="747134" y="1493758"/>
            <a:ext cx="8579383" cy="56015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Our Initial challenges with data: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The missing data percentage for the lanes that we modeled was anywhere from </a:t>
            </a: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5%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to </a:t>
            </a: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59%.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B35728-C050-461F-B06D-DB2094617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17553" y="4147238"/>
            <a:ext cx="3992137" cy="27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0C6F365-6420-4534-9820-F537C1325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7134" y="2785774"/>
            <a:ext cx="4153592" cy="272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1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84E309-1D34-47AE-99F4-63FFD0AFEA7E}"/>
              </a:ext>
            </a:extLst>
          </p:cNvPr>
          <p:cNvSpPr txBox="1"/>
          <p:nvPr/>
        </p:nvSpPr>
        <p:spPr>
          <a:xfrm>
            <a:off x="747134" y="-187650"/>
            <a:ext cx="5721813" cy="212978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Data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A537B-DBB6-4024-974B-860535C24C70}"/>
              </a:ext>
            </a:extLst>
          </p:cNvPr>
          <p:cNvSpPr txBox="1"/>
          <p:nvPr/>
        </p:nvSpPr>
        <p:spPr>
          <a:xfrm>
            <a:off x="747134" y="1493758"/>
            <a:ext cx="8579383" cy="55399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Our Initial challenges with data: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Pre-covid and Post-covid data had drastic differences.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Selection of proper replacements for missing data.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01467-2477-46A8-837A-59486479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1300" y="2480538"/>
            <a:ext cx="45910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39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E47F-8C50-596F-8594-2598483F57B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101882" tIns="50941" rIns="101882" bIns="50941" rtlCol="0" anchor="t">
            <a:normAutofit/>
          </a:bodyPr>
          <a:lstStyle/>
          <a:p>
            <a:pPr marL="285750" indent="-285750">
              <a:spcBef>
                <a:spcPts val="0"/>
              </a:spcBef>
              <a:buFont typeface="Arial,Sans-Serif" panose="020B0604020202090204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Shipment that has volume below the minimal shipping threshold of 50 CBM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      These data account for </a:t>
            </a: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16.10%</a:t>
            </a: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of the total data.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solidFill>
                <a:srgbClr val="000000"/>
              </a:solidFill>
              <a:latin typeface="Baron Sans Thin"/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90204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More than half of lanes are no longer in use (assume lanes have no shipping data in 2019 and beyond are lanes no longer in operation)</a:t>
            </a:r>
          </a:p>
          <a:p>
            <a:pPr>
              <a:spcBef>
                <a:spcPts val="0"/>
              </a:spcBef>
            </a:pPr>
            <a:endParaRPr lang="en-US" sz="2400">
              <a:latin typeface="Baron Sans Thin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Baron Sans Thin"/>
                <a:cs typeface="Calibri"/>
              </a:rPr>
              <a:t>   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 These lanes account for </a:t>
            </a: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44.8% 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  <a:ea typeface="+mn-lt"/>
                <a:cs typeface="+mn-lt"/>
              </a:rPr>
              <a:t>of the total number of lanes.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C7BA8-DC37-E173-CC0C-D1C3FB15F82A}"/>
              </a:ext>
            </a:extLst>
          </p:cNvPr>
          <p:cNvSpPr txBox="1"/>
          <p:nvPr/>
        </p:nvSpPr>
        <p:spPr>
          <a:xfrm>
            <a:off x="747134" y="-187650"/>
            <a:ext cx="5721813" cy="212978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D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ata Anomalies</a:t>
            </a:r>
          </a:p>
        </p:txBody>
      </p:sp>
    </p:spTree>
    <p:extLst>
      <p:ext uri="{BB962C8B-B14F-4D97-AF65-F5344CB8AC3E}">
        <p14:creationId xmlns:p14="http://schemas.microsoft.com/office/powerpoint/2010/main" val="47666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64AA-6197-EC23-BC7F-F9DD8388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Exploratory Data Analysis</a:t>
            </a:r>
            <a:endParaRPr lang="en-US" sz="3200" b="1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FDA7C-12E9-492A-83D5-D6FDC78331CA}"/>
              </a:ext>
            </a:extLst>
          </p:cNvPr>
          <p:cNvSpPr txBox="1"/>
          <p:nvPr/>
        </p:nvSpPr>
        <p:spPr>
          <a:xfrm>
            <a:off x="608263" y="6506529"/>
            <a:ext cx="7782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Darker lanes represent higher volumes(CBM)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C3405-A55E-418F-8085-319671C3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ABFC8-F27A-4CC7-BBEE-488D03D6BF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20" y="1418534"/>
            <a:ext cx="8325898" cy="49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64AA-6197-EC23-BC7F-F9DD8388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Exploratory Data Analysis</a:t>
            </a:r>
            <a:endParaRPr lang="en-US" sz="3200" b="1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597829-2DB1-4FC8-90C8-61C7ABEDE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66"/>
          <a:stretch/>
        </p:blipFill>
        <p:spPr bwMode="auto">
          <a:xfrm>
            <a:off x="502919" y="1496124"/>
            <a:ext cx="8751613" cy="504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6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BD3C-F970-ECAF-195A-78A2FBCD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Historical Volume</a:t>
            </a:r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BD033E-8064-4944-8A37-A046C3DF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8081" y="5595647"/>
            <a:ext cx="7414757" cy="269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32D4635-1AC8-4368-A157-9761A96E945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33" y="1316617"/>
            <a:ext cx="8165307" cy="22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77D0A8-015B-41DA-919A-770C4000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32" y="3664074"/>
            <a:ext cx="8165307" cy="225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0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F67-B7C7-C4E0-CE66-AE8844B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Carriers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</p:txBody>
      </p:sp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FA4FA9EC-B9E9-2A55-88F0-32F857DDA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8125" y="1813560"/>
            <a:ext cx="7422150" cy="5129425"/>
          </a:xfrm>
        </p:spPr>
      </p:pic>
    </p:spTree>
    <p:extLst>
      <p:ext uri="{BB962C8B-B14F-4D97-AF65-F5344CB8AC3E}">
        <p14:creationId xmlns:p14="http://schemas.microsoft.com/office/powerpoint/2010/main" val="238793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9F26A9-641F-ADCB-42EE-C7D3E490C1DA}"/>
              </a:ext>
            </a:extLst>
          </p:cNvPr>
          <p:cNvSpPr txBox="1"/>
          <p:nvPr/>
        </p:nvSpPr>
        <p:spPr>
          <a:xfrm>
            <a:off x="413120" y="151699"/>
            <a:ext cx="9016146" cy="1396774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Modeling</a:t>
            </a: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 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5809-933E-434A-933B-7356AAE6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2DF3F1-8FE1-43F6-97DA-0039D86F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29860"/>
            <a:ext cx="100584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9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75F4011-84A2-458A-B259-16CCCBDF1C32}"/>
              </a:ext>
            </a:extLst>
          </p:cNvPr>
          <p:cNvSpPr txBox="1"/>
          <p:nvPr/>
        </p:nvSpPr>
        <p:spPr>
          <a:xfrm>
            <a:off x="413120" y="151699"/>
            <a:ext cx="9016146" cy="1396774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Key Concepts -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103D2-8F10-412F-B94A-375A6F0D7AD6}"/>
              </a:ext>
            </a:extLst>
          </p:cNvPr>
          <p:cNvSpPr txBox="1"/>
          <p:nvPr/>
        </p:nvSpPr>
        <p:spPr>
          <a:xfrm>
            <a:off x="968726" y="4201141"/>
            <a:ext cx="3548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ARIMA</a:t>
            </a:r>
            <a:b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</a:b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Auto-Regressive Integrated Moving Average</a:t>
            </a:r>
            <a:endParaRPr lang="en-IN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algn="ctr"/>
            <a:endParaRPr lang="en-IN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Uses lagged moving average to predict the future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FA419A-364F-458F-9FDB-3272F05D76EB}"/>
              </a:ext>
            </a:extLst>
          </p:cNvPr>
          <p:cNvGrpSpPr/>
          <p:nvPr/>
        </p:nvGrpSpPr>
        <p:grpSpPr>
          <a:xfrm>
            <a:off x="401594" y="1993254"/>
            <a:ext cx="9255211" cy="1763106"/>
            <a:chOff x="401594" y="1661409"/>
            <a:chExt cx="9255211" cy="1763106"/>
          </a:xfrm>
        </p:grpSpPr>
        <p:pic>
          <p:nvPicPr>
            <p:cNvPr id="1026" name="Picture 2" descr="Extracting Seasonality and Trend from Data: Decomposition Using R - Anomaly">
              <a:extLst>
                <a:ext uri="{FF2B5EF4-FFF2-40B4-BE49-F238E27FC236}">
                  <a16:creationId xmlns:a16="http://schemas.microsoft.com/office/drawing/2014/main" id="{3380F887-820C-4BC9-84F6-4351E254B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94" y="1661409"/>
              <a:ext cx="9255211" cy="1763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0440C-7CDC-436E-9C97-9D565DB2B64E}"/>
                </a:ext>
              </a:extLst>
            </p:cNvPr>
            <p:cNvSpPr txBox="1"/>
            <p:nvPr/>
          </p:nvSpPr>
          <p:spPr>
            <a:xfrm>
              <a:off x="4851572" y="2921246"/>
              <a:ext cx="7419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>
                  <a:solidFill>
                    <a:srgbClr val="0DCCC0"/>
                  </a:solidFill>
                </a:rPr>
                <a:t>Error</a:t>
              </a:r>
              <a:endParaRPr lang="en-IN" sz="1800">
                <a:solidFill>
                  <a:srgbClr val="0DCCC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79797B-4EF3-4D9C-B5A0-CEEBE5B222EB}"/>
              </a:ext>
            </a:extLst>
          </p:cNvPr>
          <p:cNvSpPr txBox="1"/>
          <p:nvPr/>
        </p:nvSpPr>
        <p:spPr>
          <a:xfrm>
            <a:off x="5257800" y="4201140"/>
            <a:ext cx="39836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ETS</a:t>
            </a:r>
            <a:b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</a:b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Error – Trend – Seasonality </a:t>
            </a:r>
            <a:endParaRPr lang="en-IN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algn="ctr"/>
            <a:endParaRPr lang="en-IN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algn="ctr"/>
            <a:endParaRPr lang="en-IN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Uses weighted moving average to predict the future value</a:t>
            </a:r>
          </a:p>
        </p:txBody>
      </p:sp>
    </p:spTree>
    <p:extLst>
      <p:ext uri="{BB962C8B-B14F-4D97-AF65-F5344CB8AC3E}">
        <p14:creationId xmlns:p14="http://schemas.microsoft.com/office/powerpoint/2010/main" val="294088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65E8A0-7B69-412E-826E-F04A26754E39}"/>
              </a:ext>
            </a:extLst>
          </p:cNvPr>
          <p:cNvGrpSpPr/>
          <p:nvPr/>
        </p:nvGrpSpPr>
        <p:grpSpPr>
          <a:xfrm>
            <a:off x="4930346" y="1444003"/>
            <a:ext cx="4820035" cy="3449273"/>
            <a:chOff x="4819135" y="1444003"/>
            <a:chExt cx="4931246" cy="344927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15E567B0-296A-4747-93A0-B4FF8B012B0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19135" y="1444003"/>
            <a:ext cx="4931246" cy="34492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696B15-C502-4840-A7D1-2AC93ED16F1E}"/>
                </a:ext>
              </a:extLst>
            </p:cNvPr>
            <p:cNvCxnSpPr>
              <a:cxnSpLocks/>
            </p:cNvCxnSpPr>
            <p:nvPr/>
          </p:nvCxnSpPr>
          <p:spPr>
            <a:xfrm>
              <a:off x="7212201" y="2467525"/>
              <a:ext cx="0" cy="59506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75EF16-4A5A-483A-A4A7-195A26CB1AE9}"/>
              </a:ext>
            </a:extLst>
          </p:cNvPr>
          <p:cNvGrpSpPr/>
          <p:nvPr/>
        </p:nvGrpSpPr>
        <p:grpSpPr>
          <a:xfrm>
            <a:off x="5320757" y="5772595"/>
            <a:ext cx="4054741" cy="1147622"/>
            <a:chOff x="5229386" y="5295192"/>
            <a:chExt cx="4054741" cy="114762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6A78D4-81FD-4B43-9E43-BB4DC579940A}"/>
                </a:ext>
              </a:extLst>
            </p:cNvPr>
            <p:cNvSpPr/>
            <p:nvPr/>
          </p:nvSpPr>
          <p:spPr>
            <a:xfrm>
              <a:off x="6097468" y="5489732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447C22-80F7-4590-9BC4-B8DF60B0DA74}"/>
                </a:ext>
              </a:extLst>
            </p:cNvPr>
            <p:cNvSpPr/>
            <p:nvPr/>
          </p:nvSpPr>
          <p:spPr>
            <a:xfrm>
              <a:off x="5663427" y="5299694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D82E33-6792-45D8-8DFF-35A1FEAC81D4}"/>
                </a:ext>
              </a:extLst>
            </p:cNvPr>
            <p:cNvSpPr/>
            <p:nvPr/>
          </p:nvSpPr>
          <p:spPr>
            <a:xfrm>
              <a:off x="5229386" y="5299694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E578B7-816E-4B83-8B0D-7502CCB3FA99}"/>
                </a:ext>
              </a:extLst>
            </p:cNvPr>
            <p:cNvSpPr/>
            <p:nvPr/>
          </p:nvSpPr>
          <p:spPr>
            <a:xfrm>
              <a:off x="6940035" y="5295192"/>
              <a:ext cx="88900" cy="88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C8257F-7D09-42C9-9188-261289E4A58B}"/>
                </a:ext>
              </a:extLst>
            </p:cNvPr>
            <p:cNvSpPr/>
            <p:nvPr/>
          </p:nvSpPr>
          <p:spPr>
            <a:xfrm>
              <a:off x="5663427" y="5509036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24B5D-869F-4A52-A2F2-BA919B6B564B}"/>
                </a:ext>
              </a:extLst>
            </p:cNvPr>
            <p:cNvSpPr/>
            <p:nvPr/>
          </p:nvSpPr>
          <p:spPr>
            <a:xfrm>
              <a:off x="5229386" y="5509036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1E7229-8677-496F-91CC-15494D0A7864}"/>
                </a:ext>
              </a:extLst>
            </p:cNvPr>
            <p:cNvSpPr/>
            <p:nvPr/>
          </p:nvSpPr>
          <p:spPr>
            <a:xfrm>
              <a:off x="7384535" y="5501047"/>
              <a:ext cx="88900" cy="88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0AC454-3ADB-42B4-BF4E-4C4BE1BC34B2}"/>
                </a:ext>
              </a:extLst>
            </p:cNvPr>
            <p:cNvSpPr/>
            <p:nvPr/>
          </p:nvSpPr>
          <p:spPr>
            <a:xfrm>
              <a:off x="6097468" y="5712131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BB9ECC-0281-4899-8F0E-14681B7C9E0C}"/>
                </a:ext>
              </a:extLst>
            </p:cNvPr>
            <p:cNvSpPr/>
            <p:nvPr/>
          </p:nvSpPr>
          <p:spPr>
            <a:xfrm>
              <a:off x="5663427" y="5718378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758ECF-6B97-4601-B5D8-5BA48DF1CB07}"/>
                </a:ext>
              </a:extLst>
            </p:cNvPr>
            <p:cNvSpPr/>
            <p:nvPr/>
          </p:nvSpPr>
          <p:spPr>
            <a:xfrm>
              <a:off x="5229386" y="5718378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81F6B7-92DE-48B3-8371-544AE02D168B}"/>
                </a:ext>
              </a:extLst>
            </p:cNvPr>
            <p:cNvSpPr/>
            <p:nvPr/>
          </p:nvSpPr>
          <p:spPr>
            <a:xfrm>
              <a:off x="6527285" y="5712131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5FF601-03FA-4D18-9D39-337C3D65EBF8}"/>
                </a:ext>
              </a:extLst>
            </p:cNvPr>
            <p:cNvSpPr/>
            <p:nvPr/>
          </p:nvSpPr>
          <p:spPr>
            <a:xfrm>
              <a:off x="7814229" y="5712131"/>
              <a:ext cx="88900" cy="88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C7F878-F8BF-4647-8DF7-AD7E31CD8DE6}"/>
                </a:ext>
              </a:extLst>
            </p:cNvPr>
            <p:cNvSpPr/>
            <p:nvPr/>
          </p:nvSpPr>
          <p:spPr>
            <a:xfrm>
              <a:off x="7384535" y="6131177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847529-3E7E-475A-BE59-44254E656ACF}"/>
                </a:ext>
              </a:extLst>
            </p:cNvPr>
            <p:cNvSpPr/>
            <p:nvPr/>
          </p:nvSpPr>
          <p:spPr>
            <a:xfrm>
              <a:off x="6954140" y="5927720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D0D606F-DE48-49EA-B966-52A44443182C}"/>
                </a:ext>
              </a:extLst>
            </p:cNvPr>
            <p:cNvSpPr/>
            <p:nvPr/>
          </p:nvSpPr>
          <p:spPr>
            <a:xfrm>
              <a:off x="6527285" y="5927720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C8EC55-0193-4E63-AB35-7B502A9E42E7}"/>
                </a:ext>
              </a:extLst>
            </p:cNvPr>
            <p:cNvSpPr/>
            <p:nvPr/>
          </p:nvSpPr>
          <p:spPr>
            <a:xfrm>
              <a:off x="8261982" y="5951209"/>
              <a:ext cx="88900" cy="88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F6BCA0-B3B9-4E99-864A-5356E05D334A}"/>
                </a:ext>
              </a:extLst>
            </p:cNvPr>
            <p:cNvSpPr/>
            <p:nvPr/>
          </p:nvSpPr>
          <p:spPr>
            <a:xfrm>
              <a:off x="6954140" y="6131177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591893-D676-4DCD-A57E-9B96C27C1049}"/>
                </a:ext>
              </a:extLst>
            </p:cNvPr>
            <p:cNvSpPr/>
            <p:nvPr/>
          </p:nvSpPr>
          <p:spPr>
            <a:xfrm>
              <a:off x="6522339" y="6137062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A46A2E-6F39-4C87-B831-5E370240E27E}"/>
                </a:ext>
              </a:extLst>
            </p:cNvPr>
            <p:cNvSpPr/>
            <p:nvPr/>
          </p:nvSpPr>
          <p:spPr>
            <a:xfrm>
              <a:off x="8706482" y="6157064"/>
              <a:ext cx="88900" cy="88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365459-28F0-4748-8D5B-7FAB9746478F}"/>
                </a:ext>
              </a:extLst>
            </p:cNvPr>
            <p:cNvSpPr/>
            <p:nvPr/>
          </p:nvSpPr>
          <p:spPr>
            <a:xfrm>
              <a:off x="7384535" y="6338532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976944-6F30-42A3-9ED5-3970B0956636}"/>
                </a:ext>
              </a:extLst>
            </p:cNvPr>
            <p:cNvSpPr/>
            <p:nvPr/>
          </p:nvSpPr>
          <p:spPr>
            <a:xfrm>
              <a:off x="6955110" y="6342812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2A7038-02C5-4DDF-BB79-F9A5BDCAC707}"/>
                </a:ext>
              </a:extLst>
            </p:cNvPr>
            <p:cNvSpPr/>
            <p:nvPr/>
          </p:nvSpPr>
          <p:spPr>
            <a:xfrm>
              <a:off x="6530933" y="6346406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A2E97E1-C145-4429-B9A9-D2EA46330D50}"/>
                </a:ext>
              </a:extLst>
            </p:cNvPr>
            <p:cNvSpPr/>
            <p:nvPr/>
          </p:nvSpPr>
          <p:spPr>
            <a:xfrm>
              <a:off x="7814644" y="6339521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8FBFBF-D50C-4500-9686-DE4A0D4CD832}"/>
                </a:ext>
              </a:extLst>
            </p:cNvPr>
            <p:cNvSpPr/>
            <p:nvPr/>
          </p:nvSpPr>
          <p:spPr>
            <a:xfrm>
              <a:off x="9195227" y="6353914"/>
              <a:ext cx="88900" cy="88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A57DF35-5206-4092-9883-B5F211167ECA}"/>
                </a:ext>
              </a:extLst>
            </p:cNvPr>
            <p:cNvSpPr/>
            <p:nvPr/>
          </p:nvSpPr>
          <p:spPr>
            <a:xfrm>
              <a:off x="5663427" y="5927720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00C504-2B16-4307-AA62-66ACF4F000EB}"/>
                </a:ext>
              </a:extLst>
            </p:cNvPr>
            <p:cNvSpPr/>
            <p:nvPr/>
          </p:nvSpPr>
          <p:spPr>
            <a:xfrm>
              <a:off x="5229386" y="5927720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C3B9102-BA39-4429-A483-DF6E2DA9D895}"/>
                </a:ext>
              </a:extLst>
            </p:cNvPr>
            <p:cNvSpPr/>
            <p:nvPr/>
          </p:nvSpPr>
          <p:spPr>
            <a:xfrm>
              <a:off x="5229386" y="6137062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F5D9FD6-B14F-4D3F-A5E1-B97DC6A81998}"/>
                </a:ext>
              </a:extLst>
            </p:cNvPr>
            <p:cNvSpPr/>
            <p:nvPr/>
          </p:nvSpPr>
          <p:spPr>
            <a:xfrm>
              <a:off x="5663427" y="6346406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7C6A4BE-4DDB-4329-8DDE-A433576C5BE3}"/>
                </a:ext>
              </a:extLst>
            </p:cNvPr>
            <p:cNvSpPr/>
            <p:nvPr/>
          </p:nvSpPr>
          <p:spPr>
            <a:xfrm>
              <a:off x="5229386" y="6346406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1BE0F6-FDC0-46D2-BDDA-9AA88A60FF3C}"/>
                </a:ext>
              </a:extLst>
            </p:cNvPr>
            <p:cNvSpPr/>
            <p:nvPr/>
          </p:nvSpPr>
          <p:spPr>
            <a:xfrm>
              <a:off x="6097468" y="5930412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D8CE0CD-7B2F-48E0-9FBA-E8AAC9A6CA5B}"/>
                </a:ext>
              </a:extLst>
            </p:cNvPr>
            <p:cNvSpPr/>
            <p:nvPr/>
          </p:nvSpPr>
          <p:spPr>
            <a:xfrm>
              <a:off x="6090282" y="6131765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18D4811-7AD6-4CD6-A73B-7078D117023B}"/>
                </a:ext>
              </a:extLst>
            </p:cNvPr>
            <p:cNvSpPr/>
            <p:nvPr/>
          </p:nvSpPr>
          <p:spPr>
            <a:xfrm>
              <a:off x="6097468" y="6342812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E45E48-0299-428F-ADBA-90FF2C59BB53}"/>
                </a:ext>
              </a:extLst>
            </p:cNvPr>
            <p:cNvSpPr/>
            <p:nvPr/>
          </p:nvSpPr>
          <p:spPr>
            <a:xfrm>
              <a:off x="5663427" y="6137062"/>
              <a:ext cx="88900" cy="8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90DD09-751C-4A05-94C1-BBBDF3429F86}"/>
              </a:ext>
            </a:extLst>
          </p:cNvPr>
          <p:cNvGrpSpPr/>
          <p:nvPr/>
        </p:nvGrpSpPr>
        <p:grpSpPr>
          <a:xfrm>
            <a:off x="191118" y="1902298"/>
            <a:ext cx="4721179" cy="1918927"/>
            <a:chOff x="191118" y="1541685"/>
            <a:chExt cx="4721179" cy="19189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0CD0AD-2080-40A6-9EE2-2928DA561A3D}"/>
                </a:ext>
              </a:extLst>
            </p:cNvPr>
            <p:cNvSpPr txBox="1"/>
            <p:nvPr/>
          </p:nvSpPr>
          <p:spPr>
            <a:xfrm>
              <a:off x="2060525" y="1541685"/>
              <a:ext cx="1073184" cy="433094"/>
            </a:xfrm>
            <a:prstGeom prst="rect">
              <a:avLst/>
            </a:prstGeom>
          </p:spPr>
          <p:txBody>
            <a:bodyPr vert="horz" lIns="101882" tIns="50941" rIns="101882" bIns="50941" rtlCol="0" anchor="ctr">
              <a:no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spcBef>
                  <a:spcPct val="0"/>
                </a:spcBef>
                <a:spcAft>
                  <a:spcPts val="500"/>
                </a:spcAft>
                <a:buNone/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Baron Sans UltraThin"/>
                  <a:ea typeface="+mj-ea"/>
                  <a:cs typeface="Baron Sans Thin"/>
                </a:defRPr>
              </a:lvl1pPr>
            </a:lstStyle>
            <a:p>
              <a:r>
                <a:rPr lang="en-US" sz="2400"/>
                <a:t>MAPE</a:t>
              </a:r>
              <a:endParaRPr lang="en-IN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6DF74B7-375A-4EFA-8FA6-EB0C102071CE}"/>
                    </a:ext>
                  </a:extLst>
                </p:cNvPr>
                <p:cNvSpPr txBox="1"/>
                <p:nvPr/>
              </p:nvSpPr>
              <p:spPr>
                <a:xfrm>
                  <a:off x="191118" y="2123386"/>
                  <a:ext cx="4721179" cy="1337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Baron Sans UltraThin"/>
                    </a:rPr>
                    <a:t>Mean Absolute Percentage Error</a:t>
                  </a:r>
                </a:p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ron Sans UltraThin"/>
                  </a:endParaRPr>
                </a:p>
                <a:p>
                  <a:pPr algn="ctr"/>
                  <a:r>
                    <a:rPr 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Baron Sans UltraThin"/>
                    </a:rPr>
                    <a:t>Absolute % error @ May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|30−50|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r>
                    <a:rPr lang="en-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Baron Sans UltraThin"/>
                    </a:rPr>
                    <a:t> = 40%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6DF74B7-375A-4EFA-8FA6-EB0C10207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18" y="2123386"/>
                  <a:ext cx="4721179" cy="1337226"/>
                </a:xfrm>
                <a:prstGeom prst="rect">
                  <a:avLst/>
                </a:prstGeom>
                <a:blipFill>
                  <a:blip r:embed="rId3"/>
                  <a:stretch>
                    <a:fillRect t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AA43E24-CDD6-4A13-B328-5C856472E9BD}"/>
              </a:ext>
            </a:extLst>
          </p:cNvPr>
          <p:cNvSpPr txBox="1"/>
          <p:nvPr/>
        </p:nvSpPr>
        <p:spPr>
          <a:xfrm>
            <a:off x="1431894" y="4988749"/>
            <a:ext cx="2455325" cy="399055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defPPr>
              <a:defRPr lang="en-US"/>
            </a:defPPr>
            <a:lvl1pPr>
              <a:lnSpc>
                <a:spcPct val="120000"/>
              </a:lnSpc>
              <a:spcBef>
                <a:spcPct val="0"/>
              </a:spcBef>
              <a:spcAft>
                <a:spcPts val="500"/>
              </a:spcAft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ea typeface="+mj-ea"/>
                <a:cs typeface="Baron Sans Thin"/>
              </a:defRPr>
            </a:lvl1pPr>
          </a:lstStyle>
          <a:p>
            <a:r>
              <a:rPr lang="en-US" sz="2400"/>
              <a:t>Cross-Validation</a:t>
            </a:r>
            <a:endParaRPr lang="en-IN" sz="2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3DF236-EE7A-44B3-A289-6C2D384A8FB9}"/>
              </a:ext>
            </a:extLst>
          </p:cNvPr>
          <p:cNvSpPr txBox="1"/>
          <p:nvPr/>
        </p:nvSpPr>
        <p:spPr>
          <a:xfrm>
            <a:off x="414733" y="5589515"/>
            <a:ext cx="3947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Error aggregated over multiple training and testing sets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More efficient use of data to train the model 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2A6736B6-EAEE-4A05-BB26-F5363820BC58}"/>
              </a:ext>
            </a:extLst>
          </p:cNvPr>
          <p:cNvSpPr txBox="1"/>
          <p:nvPr/>
        </p:nvSpPr>
        <p:spPr>
          <a:xfrm>
            <a:off x="413120" y="151699"/>
            <a:ext cx="9016146" cy="1396774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Key Concepts - Evaluation</a:t>
            </a:r>
          </a:p>
        </p:txBody>
      </p:sp>
    </p:spTree>
    <p:extLst>
      <p:ext uri="{BB962C8B-B14F-4D97-AF65-F5344CB8AC3E}">
        <p14:creationId xmlns:p14="http://schemas.microsoft.com/office/powerpoint/2010/main" val="344488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5940-AF96-38B8-79E8-ED3C03CA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</a:rPr>
              <a:t>Meet our Team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1B95DE6-A588-D43E-ADB9-C95C4339F2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4006" y="1739070"/>
            <a:ext cx="1694989" cy="25476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1E5F7-41DC-A546-B93A-99C86523D4DB}"/>
              </a:ext>
            </a:extLst>
          </p:cNvPr>
          <p:cNvSpPr txBox="1"/>
          <p:nvPr/>
        </p:nvSpPr>
        <p:spPr>
          <a:xfrm>
            <a:off x="3657600" y="429410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ea typeface="+mj-ea"/>
              </a:rPr>
              <a:t>Jackson Bronkema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90B7C-7788-79FE-6C66-C0F70EE8A313}"/>
              </a:ext>
            </a:extLst>
          </p:cNvPr>
          <p:cNvSpPr/>
          <p:nvPr/>
        </p:nvSpPr>
        <p:spPr>
          <a:xfrm>
            <a:off x="1000360" y="1735502"/>
            <a:ext cx="1769549" cy="253959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6288C-D06D-700C-6BD9-EF228D77AACC}"/>
              </a:ext>
            </a:extLst>
          </p:cNvPr>
          <p:cNvSpPr/>
          <p:nvPr/>
        </p:nvSpPr>
        <p:spPr>
          <a:xfrm>
            <a:off x="7256456" y="4806547"/>
            <a:ext cx="1710478" cy="2532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9C0A8-0C90-297D-77E1-DF5A2DE98858}"/>
              </a:ext>
            </a:extLst>
          </p:cNvPr>
          <p:cNvSpPr/>
          <p:nvPr/>
        </p:nvSpPr>
        <p:spPr>
          <a:xfrm>
            <a:off x="4147917" y="4810273"/>
            <a:ext cx="1710478" cy="2532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0B39A-66C9-AB4B-E49B-70543C524151}"/>
              </a:ext>
            </a:extLst>
          </p:cNvPr>
          <p:cNvSpPr/>
          <p:nvPr/>
        </p:nvSpPr>
        <p:spPr>
          <a:xfrm>
            <a:off x="1008807" y="4806547"/>
            <a:ext cx="1710478" cy="2532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EE1D6-F57F-D2EE-04FF-6469DA94BF89}"/>
              </a:ext>
            </a:extLst>
          </p:cNvPr>
          <p:cNvSpPr/>
          <p:nvPr/>
        </p:nvSpPr>
        <p:spPr>
          <a:xfrm>
            <a:off x="7263738" y="1735502"/>
            <a:ext cx="1710478" cy="2532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39A7A40-483D-164A-8433-9ED2A855C6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4452" y="1740602"/>
            <a:ext cx="1718570" cy="25492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99271D0-AB5F-4CBE-4829-70FE3B761D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3842" y="4792521"/>
            <a:ext cx="1711823" cy="25391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542DF2-A2B8-401E-3944-0D9B6FF8910B}"/>
              </a:ext>
            </a:extLst>
          </p:cNvPr>
          <p:cNvSpPr txBox="1"/>
          <p:nvPr/>
        </p:nvSpPr>
        <p:spPr>
          <a:xfrm>
            <a:off x="3702577" y="732222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ea typeface="+mj-ea"/>
              </a:rPr>
              <a:t>Diego Carlos Chavez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96374-F114-FA47-A49C-33A72866E1E3}"/>
              </a:ext>
            </a:extLst>
          </p:cNvPr>
          <p:cNvSpPr txBox="1"/>
          <p:nvPr/>
        </p:nvSpPr>
        <p:spPr>
          <a:xfrm>
            <a:off x="6736563" y="42941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ea typeface="+mj-ea"/>
              </a:rPr>
              <a:t>Asad Husain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2EF67-E140-F323-83D0-8A6BC4E0A0E9}"/>
              </a:ext>
            </a:extLst>
          </p:cNvPr>
          <p:cNvSpPr txBox="1"/>
          <p:nvPr/>
        </p:nvSpPr>
        <p:spPr>
          <a:xfrm>
            <a:off x="480398" y="426094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ea typeface="+mj-ea"/>
              </a:rPr>
              <a:t>Yuxuan 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C8AC63-E2E0-1CF6-1488-9210209CF67A}"/>
              </a:ext>
            </a:extLst>
          </p:cNvPr>
          <p:cNvSpPr txBox="1"/>
          <p:nvPr/>
        </p:nvSpPr>
        <p:spPr>
          <a:xfrm>
            <a:off x="6817886" y="737036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ea typeface="+mj-ea"/>
              </a:rPr>
              <a:t>Kumar Rahul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017A8-A85B-D6FF-CEFF-AED04739AB16}"/>
              </a:ext>
            </a:extLst>
          </p:cNvPr>
          <p:cNvSpPr txBox="1"/>
          <p:nvPr/>
        </p:nvSpPr>
        <p:spPr>
          <a:xfrm>
            <a:off x="481626" y="733234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ea typeface="+mj-ea"/>
              </a:rPr>
              <a:t>Kshitij Virdi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C72225CA-F17B-8A96-8E02-9C67649833B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5859" y="4803966"/>
            <a:ext cx="1730494" cy="25744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697D5E35-76C4-8F66-1992-74D49BD63A8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64" y="4803154"/>
            <a:ext cx="1709471" cy="251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图片 22" descr="女人有长发&#10;&#10;已自动生成说明">
            <a:extLst>
              <a:ext uri="{FF2B5EF4-FFF2-40B4-BE49-F238E27FC236}">
                <a16:creationId xmlns:a16="http://schemas.microsoft.com/office/drawing/2014/main" id="{5A2D6F36-3BC5-38FF-9C72-4953E71AAA3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995" y="1760316"/>
            <a:ext cx="1717508" cy="2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15B1FC-C5A3-43A9-8BAA-97C34B9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92181" y="2001795"/>
            <a:ext cx="7474037" cy="51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A7BD60-17EA-4F7F-9489-E7885EB156AF}"/>
              </a:ext>
            </a:extLst>
          </p:cNvPr>
          <p:cNvSpPr txBox="1"/>
          <p:nvPr/>
        </p:nvSpPr>
        <p:spPr>
          <a:xfrm>
            <a:off x="413120" y="151699"/>
            <a:ext cx="9016146" cy="1396774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2235F-0D26-498A-BF56-068BE9712FFE}"/>
              </a:ext>
            </a:extLst>
          </p:cNvPr>
          <p:cNvSpPr txBox="1"/>
          <p:nvPr/>
        </p:nvSpPr>
        <p:spPr>
          <a:xfrm>
            <a:off x="432484" y="1348418"/>
            <a:ext cx="833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 typical lane from Yantian to Baltimore with forecast for the next 12 months.</a:t>
            </a:r>
          </a:p>
        </p:txBody>
      </p:sp>
    </p:spTree>
    <p:extLst>
      <p:ext uri="{BB962C8B-B14F-4D97-AF65-F5344CB8AC3E}">
        <p14:creationId xmlns:p14="http://schemas.microsoft.com/office/powerpoint/2010/main" val="281143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793D9F-64F6-4854-8547-84DD374E2BAA}"/>
              </a:ext>
            </a:extLst>
          </p:cNvPr>
          <p:cNvGrpSpPr/>
          <p:nvPr/>
        </p:nvGrpSpPr>
        <p:grpSpPr>
          <a:xfrm>
            <a:off x="1341371" y="1357552"/>
            <a:ext cx="7375658" cy="5920287"/>
            <a:chOff x="1548183" y="1629401"/>
            <a:chExt cx="7375658" cy="59202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3ADF43-1884-4806-98B0-A010BEE8CE81}"/>
                </a:ext>
              </a:extLst>
            </p:cNvPr>
            <p:cNvGrpSpPr/>
            <p:nvPr/>
          </p:nvGrpSpPr>
          <p:grpSpPr>
            <a:xfrm>
              <a:off x="1548183" y="1685101"/>
              <a:ext cx="3472556" cy="2854297"/>
              <a:chOff x="692575" y="1202797"/>
              <a:chExt cx="3884195" cy="3192647"/>
            </a:xfrm>
          </p:grpSpPr>
          <p:pic>
            <p:nvPicPr>
              <p:cNvPr id="2" name="Picture 2">
                <a:extLst>
                  <a:ext uri="{FF2B5EF4-FFF2-40B4-BE49-F238E27FC236}">
                    <a16:creationId xmlns:a16="http://schemas.microsoft.com/office/drawing/2014/main" id="{419000F1-BFA4-4268-A683-30A777F74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575" y="1202797"/>
                <a:ext cx="3884195" cy="3192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45CD89-46DC-4036-8908-980359066606}"/>
                  </a:ext>
                </a:extLst>
              </p:cNvPr>
              <p:cNvSpPr txBox="1"/>
              <p:nvPr/>
            </p:nvSpPr>
            <p:spPr>
              <a:xfrm>
                <a:off x="1180554" y="1281496"/>
                <a:ext cx="3107365" cy="3442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Vung Tao, Vietnam to Oakland, USA</a:t>
                </a:r>
                <a:endParaRPr lang="en-IN" sz="1400">
                  <a:latin typeface="+mj-lt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C818F8-99D8-4A6A-9F72-A96AB65B36CE}"/>
                </a:ext>
              </a:extLst>
            </p:cNvPr>
            <p:cNvGrpSpPr/>
            <p:nvPr/>
          </p:nvGrpSpPr>
          <p:grpSpPr>
            <a:xfrm>
              <a:off x="5451285" y="1629401"/>
              <a:ext cx="3472556" cy="2802999"/>
              <a:chOff x="5337842" y="1231486"/>
              <a:chExt cx="3884195" cy="313526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1841C60-2050-4A8C-B2A1-5D00AFDBAD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7842" y="1231486"/>
                <a:ext cx="3884195" cy="3135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A2948F-E8EB-47B6-B70E-ED09A26263F9}"/>
                  </a:ext>
                </a:extLst>
              </p:cNvPr>
              <p:cNvSpPr txBox="1"/>
              <p:nvPr/>
            </p:nvSpPr>
            <p:spPr>
              <a:xfrm>
                <a:off x="5825820" y="1301047"/>
                <a:ext cx="29082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Mundra, India to Norfolk, USA</a:t>
                </a:r>
                <a:endParaRPr lang="en-IN" sz="1400">
                  <a:latin typeface="+mj-lt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2E92DB-3B7A-471C-AB6D-9D482688598E}"/>
                </a:ext>
              </a:extLst>
            </p:cNvPr>
            <p:cNvGrpSpPr/>
            <p:nvPr/>
          </p:nvGrpSpPr>
          <p:grpSpPr>
            <a:xfrm>
              <a:off x="1548185" y="4564798"/>
              <a:ext cx="3472555" cy="2854298"/>
              <a:chOff x="692576" y="4395444"/>
              <a:chExt cx="3884194" cy="3192648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7C4979D-9FD9-4806-926B-95915F4A9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576" y="4395444"/>
                <a:ext cx="3884194" cy="31926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B6E76F-8CDD-4E4D-9CF6-8E076FBBF483}"/>
                  </a:ext>
                </a:extLst>
              </p:cNvPr>
              <p:cNvSpPr txBox="1"/>
              <p:nvPr/>
            </p:nvSpPr>
            <p:spPr>
              <a:xfrm>
                <a:off x="1180554" y="4467724"/>
                <a:ext cx="29082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Ningbo, China to Norfolk, USA</a:t>
                </a:r>
                <a:endParaRPr lang="en-IN" sz="1400">
                  <a:latin typeface="+mj-lt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66CFBD-040A-46B6-BAE1-952C18544D20}"/>
                </a:ext>
              </a:extLst>
            </p:cNvPr>
            <p:cNvGrpSpPr/>
            <p:nvPr/>
          </p:nvGrpSpPr>
          <p:grpSpPr>
            <a:xfrm>
              <a:off x="5451283" y="4564798"/>
              <a:ext cx="3472556" cy="2984890"/>
              <a:chOff x="5337841" y="4317610"/>
              <a:chExt cx="3884195" cy="3338721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8AA71558-779C-4BCF-856A-2AA4CC6039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7841" y="4317610"/>
                <a:ext cx="3884195" cy="3338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4ED01C-1558-4EDE-9BAC-660E7E247DC3}"/>
                  </a:ext>
                </a:extLst>
              </p:cNvPr>
              <p:cNvSpPr txBox="1"/>
              <p:nvPr/>
            </p:nvSpPr>
            <p:spPr>
              <a:xfrm>
                <a:off x="5825820" y="4467723"/>
                <a:ext cx="29082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Ningbo, China to Baltimore, USA</a:t>
                </a:r>
                <a:endParaRPr lang="en-IN" sz="1400">
                  <a:latin typeface="+mj-lt"/>
                </a:endParaRPr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DB5BAB3-D908-4937-8375-C5EBF85FA61E}"/>
              </a:ext>
            </a:extLst>
          </p:cNvPr>
          <p:cNvSpPr txBox="1"/>
          <p:nvPr/>
        </p:nvSpPr>
        <p:spPr>
          <a:xfrm>
            <a:off x="413120" y="151699"/>
            <a:ext cx="9016146" cy="1396774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Result – Other Lanes</a:t>
            </a:r>
          </a:p>
        </p:txBody>
      </p:sp>
    </p:spTree>
    <p:extLst>
      <p:ext uri="{BB962C8B-B14F-4D97-AF65-F5344CB8AC3E}">
        <p14:creationId xmlns:p14="http://schemas.microsoft.com/office/powerpoint/2010/main" val="314830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93E-B522-48B2-B157-0707F45E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408231" cy="1295400"/>
          </a:xfrm>
        </p:spPr>
        <p:txBody>
          <a:bodyPr>
            <a:normAutofit/>
          </a:bodyPr>
          <a:lstStyle/>
          <a:p>
            <a:pPr algn="l" defTabSz="509270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Cost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74BE-3AFC-42B0-B15C-E5A14B62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635233"/>
            <a:ext cx="9246424" cy="5129425"/>
          </a:xfrm>
        </p:spPr>
        <p:txBody>
          <a:bodyPr vert="horz" lIns="101882" tIns="50941" rIns="101882" bIns="50941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A more accurate forecast results in less volume going to the spot market.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 algn="just">
              <a:lnSpc>
                <a:spcPct val="150000"/>
              </a:lnSpc>
            </a:pP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6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Shipping on the spot market costs </a:t>
            </a: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2.56 times</a:t>
            </a: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more than under contract.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46D2EE-3409-416A-846F-8A6186BC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20518"/>
              </p:ext>
            </p:extLst>
          </p:nvPr>
        </p:nvGraphicFramePr>
        <p:xfrm>
          <a:off x="633363" y="3404990"/>
          <a:ext cx="4096798" cy="12471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8399">
                  <a:extLst>
                    <a:ext uri="{9D8B030D-6E8A-4147-A177-3AD203B41FA5}">
                      <a16:colId xmlns:a16="http://schemas.microsoft.com/office/drawing/2014/main" val="709207371"/>
                    </a:ext>
                  </a:extLst>
                </a:gridCol>
                <a:gridCol w="2048399">
                  <a:extLst>
                    <a:ext uri="{9D8B030D-6E8A-4147-A177-3AD203B41FA5}">
                      <a16:colId xmlns:a16="http://schemas.microsoft.com/office/drawing/2014/main" val="3159973594"/>
                    </a:ext>
                  </a:extLst>
                </a:gridCol>
              </a:tblGrid>
              <a:tr h="62357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Contract</a:t>
                      </a:r>
                      <a:endParaRPr lang="en-US" sz="2000">
                        <a:latin typeface="Baron Sans UltraThin"/>
                      </a:endParaRPr>
                    </a:p>
                  </a:txBody>
                  <a:tcPr marL="75438" marR="75438" marT="37719" marB="37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Spot Market</a:t>
                      </a:r>
                      <a:endParaRPr lang="en-US" sz="2000">
                        <a:latin typeface="Baron Sans UltraThin"/>
                      </a:endParaRPr>
                    </a:p>
                  </a:txBody>
                  <a:tcPr marL="75438" marR="75438" marT="37719" marB="37719" anchor="ctr"/>
                </a:tc>
                <a:extLst>
                  <a:ext uri="{0D108BD9-81ED-4DB2-BD59-A6C34878D82A}">
                    <a16:rowId xmlns:a16="http://schemas.microsoft.com/office/drawing/2014/main" val="883126396"/>
                  </a:ext>
                </a:extLst>
              </a:tr>
              <a:tr h="62357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$4,500</a:t>
                      </a:r>
                      <a:endParaRPr lang="en-US" sz="2000">
                        <a:latin typeface="Baron Sans UltraThin"/>
                      </a:endParaRPr>
                    </a:p>
                  </a:txBody>
                  <a:tcPr marL="75438" marR="75438" marT="37719" marB="37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$11,500</a:t>
                      </a:r>
                      <a:endParaRPr lang="en-US" sz="2000">
                        <a:latin typeface="Baron Sans UltraThin"/>
                      </a:endParaRPr>
                    </a:p>
                  </a:txBody>
                  <a:tcPr marL="75438" marR="75438" marT="37719" marB="37719" anchor="ctr"/>
                </a:tc>
                <a:extLst>
                  <a:ext uri="{0D108BD9-81ED-4DB2-BD59-A6C34878D82A}">
                    <a16:rowId xmlns:a16="http://schemas.microsoft.com/office/drawing/2014/main" val="11091162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3D343A-BE5F-466A-A26B-AC9768E754C0}"/>
              </a:ext>
            </a:extLst>
          </p:cNvPr>
          <p:cNvSpPr txBox="1"/>
          <p:nvPr/>
        </p:nvSpPr>
        <p:spPr>
          <a:xfrm>
            <a:off x="655494" y="3004275"/>
            <a:ext cx="408674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Baron Sans UltraThin"/>
              </a:rPr>
              <a:t>Cost to Ship a 40 ft Container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ECFB4-1314-41B9-8E68-0EAD5629AA38}"/>
              </a:ext>
            </a:extLst>
          </p:cNvPr>
          <p:cNvSpPr txBox="1"/>
          <p:nvPr/>
        </p:nvSpPr>
        <p:spPr>
          <a:xfrm>
            <a:off x="5872186" y="3004880"/>
            <a:ext cx="314993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Baron Sans UltraThin"/>
              </a:rPr>
              <a:t>Cost to Ship 1 CBM 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4CEB1FA-C48A-4A7F-ACCA-E8D124D5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90067"/>
              </p:ext>
            </p:extLst>
          </p:nvPr>
        </p:nvGraphicFramePr>
        <p:xfrm>
          <a:off x="5362449" y="3404990"/>
          <a:ext cx="4169406" cy="12471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4703">
                  <a:extLst>
                    <a:ext uri="{9D8B030D-6E8A-4147-A177-3AD203B41FA5}">
                      <a16:colId xmlns:a16="http://schemas.microsoft.com/office/drawing/2014/main" val="709207371"/>
                    </a:ext>
                  </a:extLst>
                </a:gridCol>
                <a:gridCol w="2084703">
                  <a:extLst>
                    <a:ext uri="{9D8B030D-6E8A-4147-A177-3AD203B41FA5}">
                      <a16:colId xmlns:a16="http://schemas.microsoft.com/office/drawing/2014/main" val="3159973594"/>
                    </a:ext>
                  </a:extLst>
                </a:gridCol>
              </a:tblGrid>
              <a:tr h="62357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Contract</a:t>
                      </a:r>
                      <a:endParaRPr lang="en-US" sz="2000">
                        <a:latin typeface="Baron Sans UltraThin"/>
                      </a:endParaRPr>
                    </a:p>
                  </a:txBody>
                  <a:tcPr marL="75438" marR="75438" marT="37719" marB="37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Spot Market</a:t>
                      </a:r>
                      <a:endParaRPr lang="en-US" sz="2000">
                        <a:latin typeface="Baron Sans UltraThin"/>
                      </a:endParaRPr>
                    </a:p>
                  </a:txBody>
                  <a:tcPr marL="75438" marR="75438" marT="37719" marB="37719" anchor="ctr"/>
                </a:tc>
                <a:extLst>
                  <a:ext uri="{0D108BD9-81ED-4DB2-BD59-A6C34878D82A}">
                    <a16:rowId xmlns:a16="http://schemas.microsoft.com/office/drawing/2014/main" val="883126396"/>
                  </a:ext>
                </a:extLst>
              </a:tr>
              <a:tr h="62357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$75.15</a:t>
                      </a:r>
                      <a:endParaRPr lang="en-US" sz="2000">
                        <a:latin typeface="Baron Sans UltraThin"/>
                      </a:endParaRPr>
                    </a:p>
                  </a:txBody>
                  <a:tcPr marL="75438" marR="75438" marT="37719" marB="37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$192.04</a:t>
                      </a:r>
                      <a:endParaRPr lang="en-US" sz="2000">
                        <a:latin typeface="Baron Sans UltraThin"/>
                      </a:endParaRPr>
                    </a:p>
                  </a:txBody>
                  <a:tcPr marL="75438" marR="75438" marT="37719" marB="37719" anchor="ctr"/>
                </a:tc>
                <a:extLst>
                  <a:ext uri="{0D108BD9-81ED-4DB2-BD59-A6C34878D82A}">
                    <a16:rowId xmlns:a16="http://schemas.microsoft.com/office/drawing/2014/main" val="110911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64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1B24-2988-455F-9198-E7A9630B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09270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Predicting Future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D2A8-0B3B-478E-B7F3-517334D8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86" y="1506153"/>
            <a:ext cx="9052560" cy="5129425"/>
          </a:xfrm>
        </p:spPr>
        <p:txBody>
          <a:bodyPr vert="horz" lIns="101882" tIns="50941" rIns="101882" bIns="50941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Current Prediction: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RH sums the past 12 months of shipping volume to estimate future demand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New Model: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Sums the 12-month future predicted values to get a value for future demand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04F09A-6E4E-4CD6-8F83-105146E82CAE}"/>
              </a:ext>
            </a:extLst>
          </p:cNvPr>
          <p:cNvGrpSpPr/>
          <p:nvPr/>
        </p:nvGrpSpPr>
        <p:grpSpPr>
          <a:xfrm>
            <a:off x="2181682" y="3806810"/>
            <a:ext cx="5956111" cy="3756810"/>
            <a:chOff x="43507" y="6895775"/>
            <a:chExt cx="7474037" cy="573181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4419E6E-A250-418E-B82A-2A3754505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7" y="6895775"/>
              <a:ext cx="7474037" cy="5731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7018BC-1863-49DD-B1DE-726448F68505}"/>
                </a:ext>
              </a:extLst>
            </p:cNvPr>
            <p:cNvSpPr txBox="1"/>
            <p:nvPr/>
          </p:nvSpPr>
          <p:spPr>
            <a:xfrm>
              <a:off x="1431485" y="7016901"/>
              <a:ext cx="4926822" cy="5634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Yantian, China to Baltimore, USA</a:t>
              </a:r>
              <a:endParaRPr lang="en-IN" sz="1800">
                <a:latin typeface="+mj-l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932E69-A196-4134-A7C3-0E4BD52D9EBD}"/>
              </a:ext>
            </a:extLst>
          </p:cNvPr>
          <p:cNvGrpSpPr/>
          <p:nvPr/>
        </p:nvGrpSpPr>
        <p:grpSpPr>
          <a:xfrm>
            <a:off x="6558114" y="5011420"/>
            <a:ext cx="579863" cy="366018"/>
            <a:chOff x="6558114" y="5011420"/>
            <a:chExt cx="579863" cy="36601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93786CF-8D49-48B1-8F07-B205EB564098}"/>
                </a:ext>
              </a:extLst>
            </p:cNvPr>
            <p:cNvCxnSpPr>
              <a:cxnSpLocks/>
            </p:cNvCxnSpPr>
            <p:nvPr/>
          </p:nvCxnSpPr>
          <p:spPr>
            <a:xfrm>
              <a:off x="6558114" y="5011420"/>
              <a:ext cx="0" cy="366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F3A6D5-301A-4B5E-9CCF-64EA65F4E6C4}"/>
                </a:ext>
              </a:extLst>
            </p:cNvPr>
            <p:cNvCxnSpPr>
              <a:cxnSpLocks/>
            </p:cNvCxnSpPr>
            <p:nvPr/>
          </p:nvCxnSpPr>
          <p:spPr>
            <a:xfrm>
              <a:off x="6558114" y="5031750"/>
              <a:ext cx="5798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66D80D3-0F46-4B38-99F2-4CD4CC804AE5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09" y="5031750"/>
              <a:ext cx="0" cy="345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5E7633-FCC4-4DED-A3C2-CD4DD83A427D}"/>
              </a:ext>
            </a:extLst>
          </p:cNvPr>
          <p:cNvSpPr txBox="1"/>
          <p:nvPr/>
        </p:nvSpPr>
        <p:spPr>
          <a:xfrm>
            <a:off x="6310079" y="4593629"/>
            <a:ext cx="204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Baron Sans ultra Thin"/>
              </a:rPr>
              <a:t>Current Prediction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23AC7-E3A9-4CAD-9446-136D2B581628}"/>
              </a:ext>
            </a:extLst>
          </p:cNvPr>
          <p:cNvSpPr txBox="1"/>
          <p:nvPr/>
        </p:nvSpPr>
        <p:spPr>
          <a:xfrm>
            <a:off x="7293651" y="6922553"/>
            <a:ext cx="204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Baron Sans Thin"/>
              </a:rPr>
              <a:t>Model’s Prediction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31E9CB-153E-409C-B62E-4D115B25D842}"/>
              </a:ext>
            </a:extLst>
          </p:cNvPr>
          <p:cNvGrpSpPr/>
          <p:nvPr/>
        </p:nvGrpSpPr>
        <p:grpSpPr>
          <a:xfrm rot="10800000">
            <a:off x="7137977" y="6413048"/>
            <a:ext cx="579863" cy="366018"/>
            <a:chOff x="6558114" y="5011420"/>
            <a:chExt cx="579863" cy="36601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FBF284-0016-49D8-BC86-C8477AF016CC}"/>
                </a:ext>
              </a:extLst>
            </p:cNvPr>
            <p:cNvCxnSpPr>
              <a:cxnSpLocks/>
            </p:cNvCxnSpPr>
            <p:nvPr/>
          </p:nvCxnSpPr>
          <p:spPr>
            <a:xfrm>
              <a:off x="6558114" y="5011420"/>
              <a:ext cx="0" cy="366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5F96CD-2176-4CD3-B512-D76DD766369B}"/>
                </a:ext>
              </a:extLst>
            </p:cNvPr>
            <p:cNvCxnSpPr>
              <a:cxnSpLocks/>
            </p:cNvCxnSpPr>
            <p:nvPr/>
          </p:nvCxnSpPr>
          <p:spPr>
            <a:xfrm>
              <a:off x="6558114" y="5031750"/>
              <a:ext cx="5798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CDB4AD-9B12-4362-8C65-EB981A4A27FA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09" y="5031750"/>
              <a:ext cx="0" cy="345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904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50E6-4861-4343-A91E-4EB113DE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93" y="181715"/>
            <a:ext cx="9052560" cy="1295400"/>
          </a:xfrm>
        </p:spPr>
        <p:txBody>
          <a:bodyPr>
            <a:normAutofit/>
          </a:bodyPr>
          <a:lstStyle/>
          <a:p>
            <a:pPr algn="l" defTabSz="509270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Accuracy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6B12-FD7C-4C72-B420-95250E8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1882" tIns="50941" rIns="101882" bIns="50941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Our model reduces error by 17.7% or 38,118 CBM when predicting shipping volumes in 2023.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E9E5C9-8579-499B-9C76-085C9CAEA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43039"/>
              </p:ext>
            </p:extLst>
          </p:nvPr>
        </p:nvGraphicFramePr>
        <p:xfrm>
          <a:off x="488693" y="1477115"/>
          <a:ext cx="8842915" cy="3690243"/>
        </p:xfrm>
        <a:graphic>
          <a:graphicData uri="http://schemas.openxmlformats.org/drawingml/2006/table">
            <a:tbl>
              <a:tblPr firstRow="1" firstCol="1" lastRow="1">
                <a:tableStyleId>{793D81CF-94F2-401A-BA57-92F5A7B2D0C5}</a:tableStyleId>
              </a:tblPr>
              <a:tblGrid>
                <a:gridCol w="1768583">
                  <a:extLst>
                    <a:ext uri="{9D8B030D-6E8A-4147-A177-3AD203B41FA5}">
                      <a16:colId xmlns:a16="http://schemas.microsoft.com/office/drawing/2014/main" val="1463294441"/>
                    </a:ext>
                  </a:extLst>
                </a:gridCol>
                <a:gridCol w="1768583">
                  <a:extLst>
                    <a:ext uri="{9D8B030D-6E8A-4147-A177-3AD203B41FA5}">
                      <a16:colId xmlns:a16="http://schemas.microsoft.com/office/drawing/2014/main" val="4110150690"/>
                    </a:ext>
                  </a:extLst>
                </a:gridCol>
                <a:gridCol w="1768583">
                  <a:extLst>
                    <a:ext uri="{9D8B030D-6E8A-4147-A177-3AD203B41FA5}">
                      <a16:colId xmlns:a16="http://schemas.microsoft.com/office/drawing/2014/main" val="3062701938"/>
                    </a:ext>
                  </a:extLst>
                </a:gridCol>
                <a:gridCol w="1768583">
                  <a:extLst>
                    <a:ext uri="{9D8B030D-6E8A-4147-A177-3AD203B41FA5}">
                      <a16:colId xmlns:a16="http://schemas.microsoft.com/office/drawing/2014/main" val="2544451463"/>
                    </a:ext>
                  </a:extLst>
                </a:gridCol>
                <a:gridCol w="1768583">
                  <a:extLst>
                    <a:ext uri="{9D8B030D-6E8A-4147-A177-3AD203B41FA5}">
                      <a16:colId xmlns:a16="http://schemas.microsoft.com/office/drawing/2014/main" val="1421720274"/>
                    </a:ext>
                  </a:extLst>
                </a:gridCol>
              </a:tblGrid>
              <a:tr h="377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Lane #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Lane (POL City to BL City)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RH's Error (CBM)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Our Model's Error (CBM)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Difference (CBM)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0311116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solidFill>
                            <a:schemeClr val="tx1"/>
                          </a:solidFill>
                          <a:effectLst/>
                        </a:rPr>
                        <a:t>Vung Tau, China to Patterson, CA (USA)</a:t>
                      </a:r>
                      <a:endParaRPr lang="it-IT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46,602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6,431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40,170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1653494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solidFill>
                            <a:schemeClr val="tx1"/>
                          </a:solidFill>
                          <a:effectLst/>
                        </a:rPr>
                        <a:t>Ningbo, China Patterson, CA (USA)</a:t>
                      </a:r>
                      <a:endParaRPr lang="it-IT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5,448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2,683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2,765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7202895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solidFill>
                            <a:schemeClr val="tx1"/>
                          </a:solidFill>
                          <a:effectLst/>
                        </a:rPr>
                        <a:t>Yantian, China to Patterson, CA (USA)</a:t>
                      </a:r>
                      <a:endParaRPr lang="it-IT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3,536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15,338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(11,802)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1640334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Vung Tau, China to North East (USA)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34,810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26,198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17,033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648527"/>
                  </a:ext>
                </a:extLst>
              </a:tr>
              <a:tr h="474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Vung Tau, China to New York to North East (USA)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14,093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5,426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(12,104)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176252"/>
                  </a:ext>
                </a:extLst>
              </a:tr>
              <a:tr h="474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1-25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All Lanes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686,429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397,318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Baron Sans UltraThi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Baron Sans UltraThin"/>
                        </a:rPr>
                        <a:t>38,118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166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70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55D0-F337-4523-AC5B-0DB6AC5C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09270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F192-AD2C-4808-9D43-F36F1C4D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606656"/>
            <a:ext cx="9332456" cy="5129425"/>
          </a:xfrm>
        </p:spPr>
        <p:txBody>
          <a:bodyPr vert="horz" lIns="101882" tIns="50941" rIns="101882" bIns="50941" rtlCol="0" anchor="t"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Roughly 7.5% of total volume is shipped on the spot market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66,000 total CBMs transported via spot for lanes 1-25</a:t>
            </a:r>
          </a:p>
          <a:p>
            <a:pPr marL="457200" indent="-457200" algn="just">
              <a:lnSpc>
                <a:spcPct val="150000"/>
              </a:lnSpc>
              <a:buFont typeface="Arial"/>
              <a:buAutoNum type="arabicPeriod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Using our model, we save 38,118 CBM from going to the spot market</a:t>
            </a:r>
          </a:p>
          <a:p>
            <a:pPr marL="457200" indent="-457200" algn="just">
              <a:lnSpc>
                <a:spcPct val="150000"/>
              </a:lnSpc>
              <a:buFont typeface="Arial"/>
              <a:buAutoNum type="arabicPeriod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For each CBM, there is a spread of $116.89 ($192.04 - $75.15)</a:t>
            </a:r>
          </a:p>
          <a:p>
            <a:pPr marL="457200" indent="-457200" algn="just">
              <a:lnSpc>
                <a:spcPct val="150000"/>
              </a:lnSpc>
              <a:buFont typeface="Arial"/>
              <a:buAutoNum type="arabicPeriod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Therefore, we can save RH roughly </a:t>
            </a: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$4.46 million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in shipping costs (38,118 CBM * $116.89) in 2023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1979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0E23-1553-4D96-B259-A7A9D1E7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-2602"/>
            <a:ext cx="9052560" cy="1295400"/>
          </a:xfrm>
        </p:spPr>
        <p:txBody>
          <a:bodyPr>
            <a:normAutofit/>
          </a:bodyPr>
          <a:lstStyle/>
          <a:p>
            <a:pPr algn="l" defTabSz="509270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Future Scope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42EBFC-9FF6-4C8E-BC5E-7E68EE6A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049094"/>
            <a:ext cx="9052560" cy="512942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9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Model Improvement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As more time passes since COVID, accuracy should increase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Each month that passes gives the model another recent datapoint to train 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9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Continued Analyses</a:t>
            </a:r>
            <a:endParaRPr lang="en-US" sz="92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RH can apply our model to a higher number of lanes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Test the accuracy of our forecasts over time and adjust accordingly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9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Insight across Business Units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Predictions can be leveraged to predict inventory, sales, etc.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9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Current Implementation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White-paper on how to run and update models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Web App (R Shiny)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96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marL="0" indent="0">
              <a:buNone/>
            </a:pPr>
            <a:endParaRPr lang="en-US" sz="3800"/>
          </a:p>
        </p:txBody>
      </p:sp>
    </p:spTree>
    <p:extLst>
      <p:ext uri="{BB962C8B-B14F-4D97-AF65-F5344CB8AC3E}">
        <p14:creationId xmlns:p14="http://schemas.microsoft.com/office/powerpoint/2010/main" val="230009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52615" y="-165056"/>
            <a:ext cx="5721813" cy="212978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839" y="1424945"/>
            <a:ext cx="9388203" cy="52198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Model application could save our client up to </a:t>
            </a: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$4.46 million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in 2023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An increase in forecast accuracy will help RH to build trust and relationships with their carriers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RH receives models that can be adjusted as business needs change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The Holt-Winters and ARIMA models can be effectively applied to time series data to solve real-world business problems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Thin"/>
              </a:rPr>
              <a:t>Thoughtful cross-validation design can drastically improve the accuracy of time series models</a:t>
            </a:r>
          </a:p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Baron Sans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2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6D8A-FDC2-D166-B3D3-2BA14D15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38500"/>
            <a:ext cx="9052560" cy="129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Questions?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352204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</a:t>
            </a:r>
            <a:r>
              <a:rPr lang="en-US" sz="3200" err="1">
                <a:latin typeface="Baron Sans UltraThin"/>
              </a:rPr>
              <a:t>Vung</a:t>
            </a:r>
            <a:r>
              <a:rPr lang="en-US" sz="3200">
                <a:latin typeface="Baron Sans UltraThin"/>
              </a:rPr>
              <a:t> Tao to Patterson</a:t>
            </a:r>
            <a:endParaRPr lang="en-IN" sz="3200">
              <a:latin typeface="Baron Sans UltraThin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5A10C2D-E345-4CA3-A56A-84384C196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08670"/>
            <a:ext cx="7620000" cy="53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67763" y="647799"/>
            <a:ext cx="8970316" cy="804352"/>
          </a:xfrm>
        </p:spPr>
        <p:txBody>
          <a:bodyPr>
            <a:noAutofit/>
          </a:bodyPr>
          <a:lstStyle/>
          <a:p>
            <a:pPr algn="l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Acknowledgements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86222" y="839893"/>
            <a:ext cx="7956178" cy="41713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  <a:cs typeface="Baron Sans Thin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We would like to thank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Frank Quint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,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Naoko Takashi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 at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RH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 for guiding us throughout the project. 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  <a:cs typeface="Baron Sans Thin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  <a:cs typeface="Baron Sans Thin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We would also like to acknowledge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Professor Yang Wang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 and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Professor Kirstin Dolick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Baron Sans Thin"/>
              </a:rPr>
              <a:t> and thank them for their inputs and insights.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  <a:cs typeface="Baron Sans Th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46EF5-F266-054C-8498-877942F50885}"/>
              </a:ext>
            </a:extLst>
          </p:cNvPr>
          <p:cNvSpPr txBox="1"/>
          <p:nvPr/>
        </p:nvSpPr>
        <p:spPr>
          <a:xfrm>
            <a:off x="1086222" y="7300359"/>
            <a:ext cx="6096817" cy="200043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en-US" sz="700">
                <a:latin typeface="Baron Sans Thin" pitchFamily="2" charset="77"/>
                <a:cs typeface="Baron Sans Thin"/>
              </a:rPr>
              <a:t>RH CONFIDENTIAL &amp; PROPRIETARY</a:t>
            </a:r>
          </a:p>
        </p:txBody>
      </p:sp>
      <p:pic>
        <p:nvPicPr>
          <p:cNvPr id="1026" name="Picture 2" descr="Profile photo of Frank Quint">
            <a:extLst>
              <a:ext uri="{FF2B5EF4-FFF2-40B4-BE49-F238E27FC236}">
                <a16:creationId xmlns:a16="http://schemas.microsoft.com/office/drawing/2014/main" id="{C62F31D8-2B49-4C9F-BCA8-DC7F7CFA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3749" y="2625824"/>
            <a:ext cx="1394790" cy="139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of Yang Wang">
            <a:extLst>
              <a:ext uri="{FF2B5EF4-FFF2-40B4-BE49-F238E27FC236}">
                <a16:creationId xmlns:a16="http://schemas.microsoft.com/office/drawing/2014/main" id="{75B5793A-1951-4EAE-A8FA-58770AD70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3749" y="5671120"/>
            <a:ext cx="1394790" cy="139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photo of Naoko Takashi">
            <a:extLst>
              <a:ext uri="{FF2B5EF4-FFF2-40B4-BE49-F238E27FC236}">
                <a16:creationId xmlns:a16="http://schemas.microsoft.com/office/drawing/2014/main" id="{BD6402F0-28A4-4105-A494-3C05404E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091" y="2625824"/>
            <a:ext cx="1394790" cy="139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file photo of Kirstin Dolick">
            <a:extLst>
              <a:ext uri="{FF2B5EF4-FFF2-40B4-BE49-F238E27FC236}">
                <a16:creationId xmlns:a16="http://schemas.microsoft.com/office/drawing/2014/main" id="{BFE8DFC7-C931-4E54-B7AB-0A627C7C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0212" y="5671121"/>
            <a:ext cx="1394790" cy="139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4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Ningbo to Patterson</a:t>
            </a:r>
            <a:endParaRPr lang="en-IN" sz="3200">
              <a:latin typeface="Baron Sans UltraThin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74AF12-A298-4FE3-97B9-750E78FFE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556951"/>
            <a:ext cx="7620000" cy="53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95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Yantian to Patterson</a:t>
            </a:r>
            <a:endParaRPr lang="en-IN" sz="3200">
              <a:latin typeface="Baron Sans UltraThin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7485BD9-1BF3-4182-B8DD-A740D9C02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21026"/>
            <a:ext cx="7620000" cy="53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56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</a:t>
            </a:r>
            <a:r>
              <a:rPr lang="en-US" sz="3200" err="1">
                <a:latin typeface="Baron Sans UltraThin"/>
              </a:rPr>
              <a:t>Vung</a:t>
            </a:r>
            <a:r>
              <a:rPr lang="en-US" sz="3200">
                <a:latin typeface="Baron Sans UltraThin"/>
              </a:rPr>
              <a:t> Tao to Norfolk</a:t>
            </a:r>
            <a:endParaRPr lang="en-IN" sz="3200">
              <a:latin typeface="Baron Sans UltraThin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0352B88-0E16-4C4E-9310-776ED3610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08670"/>
            <a:ext cx="7620000" cy="53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27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Ningbo to Long Beach</a:t>
            </a:r>
            <a:endParaRPr lang="en-IN" sz="3200">
              <a:latin typeface="Baron Sans UltraThin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21D0032-DDB1-4D91-83DC-BB075A8B5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532237"/>
            <a:ext cx="7620000" cy="534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53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Yantian to Baltimore</a:t>
            </a:r>
            <a:endParaRPr lang="en-IN" sz="3200">
              <a:latin typeface="Baron Sans UltraThin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ACF3F90-88C0-4982-BBD7-BDB426DF5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396314"/>
            <a:ext cx="7620000" cy="53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0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Ningbo to Norfolk</a:t>
            </a:r>
            <a:endParaRPr lang="en-IN" sz="3200">
              <a:latin typeface="Baron Sans UltraThi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9D83B-5009-4980-9EF0-667285742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544595"/>
            <a:ext cx="7620000" cy="53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09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Ningbo to Baltimore</a:t>
            </a:r>
            <a:endParaRPr lang="en-IN" sz="3200">
              <a:latin typeface="Baron Sans UltraThin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7923E1-EB63-4B23-B1FE-E0A68F81E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544595"/>
            <a:ext cx="7620000" cy="53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047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Yantian to Norfolk</a:t>
            </a:r>
            <a:endParaRPr lang="en-IN" sz="3200">
              <a:latin typeface="Baron Sans UltraThin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A0FE60C-65FB-4049-B2BF-D73C4585D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08670"/>
            <a:ext cx="7620000" cy="53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2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Ho Chi Minh to Baltimore</a:t>
            </a:r>
            <a:endParaRPr lang="en-IN" sz="3200">
              <a:latin typeface="Baron Sans UltraThi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F30FA9-EEE2-4AA3-B5ED-0F537BE0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396314"/>
            <a:ext cx="7620000" cy="53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79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Semarang to Patterson</a:t>
            </a:r>
            <a:endParaRPr lang="en-IN" sz="3200">
              <a:latin typeface="Baron Sans UltraThi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489EA4-2E30-4280-9929-9A7B1DC2D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21026"/>
            <a:ext cx="7620000" cy="53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6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85088" y="40947"/>
            <a:ext cx="6939472" cy="1550355"/>
          </a:xfrm>
          <a:prstGeom prst="rect">
            <a:avLst/>
          </a:prstGeom>
        </p:spPr>
        <p:txBody>
          <a:bodyPr vert="horz" lIns="74164" tIns="37082" rIns="74164" bIns="37082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364"/>
              </a:spcAft>
            </a:pP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Presentation Agenda</a:t>
            </a:r>
          </a:p>
        </p:txBody>
      </p:sp>
      <p:pic>
        <p:nvPicPr>
          <p:cNvPr id="2" name="Graphic 4" descr="Group brainstorm with solid fill">
            <a:extLst>
              <a:ext uri="{FF2B5EF4-FFF2-40B4-BE49-F238E27FC236}">
                <a16:creationId xmlns:a16="http://schemas.microsoft.com/office/drawing/2014/main" id="{226B84CE-8586-ED0B-A918-CC8B05EAC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358" y="2550012"/>
            <a:ext cx="1006707" cy="968942"/>
          </a:xfrm>
          <a:prstGeom prst="rect">
            <a:avLst/>
          </a:prstGeom>
        </p:spPr>
      </p:pic>
      <p:pic>
        <p:nvPicPr>
          <p:cNvPr id="5" name="Graphic 5" descr="Daily calendar with solid fill">
            <a:extLst>
              <a:ext uri="{FF2B5EF4-FFF2-40B4-BE49-F238E27FC236}">
                <a16:creationId xmlns:a16="http://schemas.microsoft.com/office/drawing/2014/main" id="{9FE937FE-9AFD-665B-7900-E5D688A29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8672" y="5135513"/>
            <a:ext cx="1006707" cy="956305"/>
          </a:xfrm>
          <a:prstGeom prst="rect">
            <a:avLst/>
          </a:prstGeom>
        </p:spPr>
      </p:pic>
      <p:pic>
        <p:nvPicPr>
          <p:cNvPr id="6" name="Graphic 6" descr="Database with solid fill">
            <a:extLst>
              <a:ext uri="{FF2B5EF4-FFF2-40B4-BE49-F238E27FC236}">
                <a16:creationId xmlns:a16="http://schemas.microsoft.com/office/drawing/2014/main" id="{697B00FB-E5C6-9221-E930-8A65C97C3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0833" y="2540221"/>
            <a:ext cx="1019343" cy="956304"/>
          </a:xfrm>
          <a:prstGeom prst="rect">
            <a:avLst/>
          </a:prstGeom>
        </p:spPr>
      </p:pic>
      <p:pic>
        <p:nvPicPr>
          <p:cNvPr id="13" name="Graphic 13" descr="Bar graph with upward trend with solid fill">
            <a:extLst>
              <a:ext uri="{FF2B5EF4-FFF2-40B4-BE49-F238E27FC236}">
                <a16:creationId xmlns:a16="http://schemas.microsoft.com/office/drawing/2014/main" id="{086EFB77-616F-7514-601D-B7BCA78F5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1144" y="5183920"/>
            <a:ext cx="1006707" cy="956305"/>
          </a:xfrm>
          <a:prstGeom prst="rect">
            <a:avLst/>
          </a:prstGeom>
        </p:spPr>
      </p:pic>
      <p:pic>
        <p:nvPicPr>
          <p:cNvPr id="14" name="Graphic 14" descr="Presentation with bar chart with solid fill">
            <a:extLst>
              <a:ext uri="{FF2B5EF4-FFF2-40B4-BE49-F238E27FC236}">
                <a16:creationId xmlns:a16="http://schemas.microsoft.com/office/drawing/2014/main" id="{19E069CD-BBB3-5C68-C3CD-1F9DA0EED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0849" y="5139180"/>
            <a:ext cx="1006707" cy="968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3BFBF6-4088-80E2-4809-3C5E774833DC}"/>
              </a:ext>
            </a:extLst>
          </p:cNvPr>
          <p:cNvSpPr txBox="1"/>
          <p:nvPr/>
        </p:nvSpPr>
        <p:spPr>
          <a:xfrm>
            <a:off x="3684920" y="2579856"/>
            <a:ext cx="1339808" cy="990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6563" tIns="33281" rIns="66563" bIns="3328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Timeline and Workflow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F9DA1-AD7F-51E1-0E6E-A6D3BEE52D6F}"/>
              </a:ext>
            </a:extLst>
          </p:cNvPr>
          <p:cNvSpPr txBox="1"/>
          <p:nvPr/>
        </p:nvSpPr>
        <p:spPr>
          <a:xfrm>
            <a:off x="1245144" y="2689666"/>
            <a:ext cx="1210217" cy="682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6563" tIns="33281" rIns="66563" bIns="3328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Business 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64BD9-77A8-37E2-AE80-CF483742F896}"/>
              </a:ext>
            </a:extLst>
          </p:cNvPr>
          <p:cNvSpPr txBox="1"/>
          <p:nvPr/>
        </p:nvSpPr>
        <p:spPr>
          <a:xfrm>
            <a:off x="8469880" y="5266849"/>
            <a:ext cx="922814" cy="690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6563" tIns="33281" rIns="66563" bIns="3328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Future Use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3A00A-B062-A3CA-8B1E-27CE2E122D4A}"/>
              </a:ext>
            </a:extLst>
          </p:cNvPr>
          <p:cNvSpPr txBox="1"/>
          <p:nvPr/>
        </p:nvSpPr>
        <p:spPr>
          <a:xfrm>
            <a:off x="6205767" y="5271750"/>
            <a:ext cx="1074448" cy="67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6563" tIns="33281" rIns="66563" bIns="3328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Business Impact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0527C0-684B-8684-241D-386DE7900BE9}"/>
              </a:ext>
            </a:extLst>
          </p:cNvPr>
          <p:cNvSpPr txBox="1"/>
          <p:nvPr/>
        </p:nvSpPr>
        <p:spPr>
          <a:xfrm>
            <a:off x="1410819" y="5317401"/>
            <a:ext cx="1023904" cy="690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6563" tIns="33281" rIns="66563" bIns="3328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Model Building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3AAC34-1317-C209-E12E-221F52D91FB6}"/>
              </a:ext>
            </a:extLst>
          </p:cNvPr>
          <p:cNvSpPr txBox="1"/>
          <p:nvPr/>
        </p:nvSpPr>
        <p:spPr>
          <a:xfrm>
            <a:off x="3798646" y="5317770"/>
            <a:ext cx="1124993" cy="690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6563" tIns="33281" rIns="66563" bIns="3328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Modeling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47328-85B5-646C-0644-CA774B6AEC11}"/>
              </a:ext>
            </a:extLst>
          </p:cNvPr>
          <p:cNvSpPr txBox="1"/>
          <p:nvPr/>
        </p:nvSpPr>
        <p:spPr>
          <a:xfrm>
            <a:off x="5856267" y="2684593"/>
            <a:ext cx="1605168" cy="682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6563" tIns="33281" rIns="66563" bIns="3328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Data 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75674-D5F2-3F4D-71F7-DB82989ED0CF}"/>
              </a:ext>
            </a:extLst>
          </p:cNvPr>
          <p:cNvSpPr txBox="1"/>
          <p:nvPr/>
        </p:nvSpPr>
        <p:spPr>
          <a:xfrm>
            <a:off x="8009243" y="2853727"/>
            <a:ext cx="1263991" cy="374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6563" tIns="33281" rIns="66563" bIns="3328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cs typeface="Calibri"/>
              </a:rPr>
              <a:t>EDA</a:t>
            </a:r>
          </a:p>
        </p:txBody>
      </p:sp>
      <p:pic>
        <p:nvPicPr>
          <p:cNvPr id="8" name="Graphic 7" descr="Periodic Graph with solid fill">
            <a:extLst>
              <a:ext uri="{FF2B5EF4-FFF2-40B4-BE49-F238E27FC236}">
                <a16:creationId xmlns:a16="http://schemas.microsoft.com/office/drawing/2014/main" id="{677C0700-BF41-4E29-9294-0E1BE2275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912" y="5082533"/>
            <a:ext cx="1007103" cy="1057693"/>
          </a:xfrm>
          <a:prstGeom prst="rect">
            <a:avLst/>
          </a:prstGeom>
        </p:spPr>
      </p:pic>
      <p:pic>
        <p:nvPicPr>
          <p:cNvPr id="43" name="Graphic 42" descr="Workflow with solid fill">
            <a:extLst>
              <a:ext uri="{FF2B5EF4-FFF2-40B4-BE49-F238E27FC236}">
                <a16:creationId xmlns:a16="http://schemas.microsoft.com/office/drawing/2014/main" id="{453D715D-C6E4-4608-B53A-74ACC26750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65649" y="2543755"/>
            <a:ext cx="1019739" cy="956588"/>
          </a:xfrm>
          <a:prstGeom prst="rect">
            <a:avLst/>
          </a:prstGeom>
        </p:spPr>
      </p:pic>
      <p:pic>
        <p:nvPicPr>
          <p:cNvPr id="49" name="Graphic 48" descr="Badge 1 outline">
            <a:extLst>
              <a:ext uri="{FF2B5EF4-FFF2-40B4-BE49-F238E27FC236}">
                <a16:creationId xmlns:a16="http://schemas.microsoft.com/office/drawing/2014/main" id="{744CD5D5-A745-4497-ADB7-12CA1C42FE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938" y="1567525"/>
            <a:ext cx="1016676" cy="1016697"/>
          </a:xfrm>
          <a:prstGeom prst="rect">
            <a:avLst/>
          </a:prstGeom>
        </p:spPr>
      </p:pic>
      <p:pic>
        <p:nvPicPr>
          <p:cNvPr id="51" name="Graphic 50" descr="Badge outline">
            <a:extLst>
              <a:ext uri="{FF2B5EF4-FFF2-40B4-BE49-F238E27FC236}">
                <a16:creationId xmlns:a16="http://schemas.microsoft.com/office/drawing/2014/main" id="{B649D296-49C0-4239-AF1D-6EC9624161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71925" y="1566857"/>
            <a:ext cx="1007103" cy="1007140"/>
          </a:xfrm>
          <a:prstGeom prst="rect">
            <a:avLst/>
          </a:prstGeom>
        </p:spPr>
      </p:pic>
      <p:pic>
        <p:nvPicPr>
          <p:cNvPr id="53" name="Graphic 52" descr="Badge 3 outline">
            <a:extLst>
              <a:ext uri="{FF2B5EF4-FFF2-40B4-BE49-F238E27FC236}">
                <a16:creationId xmlns:a16="http://schemas.microsoft.com/office/drawing/2014/main" id="{549C635D-7B23-4C3F-87DF-F9B9C90B1C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85181" y="1620019"/>
            <a:ext cx="1007103" cy="1007140"/>
          </a:xfrm>
          <a:prstGeom prst="rect">
            <a:avLst/>
          </a:prstGeom>
        </p:spPr>
      </p:pic>
      <p:pic>
        <p:nvPicPr>
          <p:cNvPr id="55" name="Graphic 54" descr="Badge 4 outline">
            <a:extLst>
              <a:ext uri="{FF2B5EF4-FFF2-40B4-BE49-F238E27FC236}">
                <a16:creationId xmlns:a16="http://schemas.microsoft.com/office/drawing/2014/main" id="{9B090901-0E88-47DB-81B6-0A769DE412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10787" y="1617409"/>
            <a:ext cx="1007103" cy="1007140"/>
          </a:xfrm>
          <a:prstGeom prst="rect">
            <a:avLst/>
          </a:prstGeom>
        </p:spPr>
      </p:pic>
      <p:pic>
        <p:nvPicPr>
          <p:cNvPr id="57" name="Graphic 56" descr="Badge 5 outline">
            <a:extLst>
              <a:ext uri="{FF2B5EF4-FFF2-40B4-BE49-F238E27FC236}">
                <a16:creationId xmlns:a16="http://schemas.microsoft.com/office/drawing/2014/main" id="{275D3765-92B4-4665-95DC-A3E7657A5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1876" y="4225646"/>
            <a:ext cx="1019739" cy="1057693"/>
          </a:xfrm>
          <a:prstGeom prst="rect">
            <a:avLst/>
          </a:prstGeom>
        </p:spPr>
      </p:pic>
      <p:pic>
        <p:nvPicPr>
          <p:cNvPr id="59" name="Graphic 58" descr="Badge 6 outline">
            <a:extLst>
              <a:ext uri="{FF2B5EF4-FFF2-40B4-BE49-F238E27FC236}">
                <a16:creationId xmlns:a16="http://schemas.microsoft.com/office/drawing/2014/main" id="{2D64604E-D2B9-4D23-BA1F-5E3E5EDFC44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76304" y="4229530"/>
            <a:ext cx="1007103" cy="969226"/>
          </a:xfrm>
          <a:prstGeom prst="rect">
            <a:avLst/>
          </a:prstGeom>
        </p:spPr>
      </p:pic>
      <p:pic>
        <p:nvPicPr>
          <p:cNvPr id="61" name="Graphic 60" descr="Badge 7 outline">
            <a:extLst>
              <a:ext uri="{FF2B5EF4-FFF2-40B4-BE49-F238E27FC236}">
                <a16:creationId xmlns:a16="http://schemas.microsoft.com/office/drawing/2014/main" id="{F2DAC873-999E-4FF1-9942-B5BC2D41CB6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90727" y="4228392"/>
            <a:ext cx="1007103" cy="969226"/>
          </a:xfrm>
          <a:prstGeom prst="rect">
            <a:avLst/>
          </a:prstGeom>
        </p:spPr>
      </p:pic>
      <p:pic>
        <p:nvPicPr>
          <p:cNvPr id="63" name="Graphic 62" descr="Badge 8 outline">
            <a:extLst>
              <a:ext uri="{FF2B5EF4-FFF2-40B4-BE49-F238E27FC236}">
                <a16:creationId xmlns:a16="http://schemas.microsoft.com/office/drawing/2014/main" id="{0AB49E04-7E99-4E4E-AFA3-AB99ED1953C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3234" y="4229379"/>
            <a:ext cx="1007103" cy="96922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3AEA6CF-3500-8622-6AFF-B124A31BC4E8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169" y="2548442"/>
            <a:ext cx="845551" cy="9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39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Shanghai to Patterson</a:t>
            </a:r>
            <a:endParaRPr lang="en-IN" sz="3200">
              <a:latin typeface="Baron Sans UltraThin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79799B1-C1E6-47A1-9D80-DCEBEB0AB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45740"/>
            <a:ext cx="7620000" cy="52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47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Shanghai to Norfolk</a:t>
            </a:r>
            <a:endParaRPr lang="en-IN" sz="3200">
              <a:latin typeface="Baron Sans UltraThi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FB378D-B0A9-4262-B54C-41DF60D45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08670"/>
            <a:ext cx="7620000" cy="53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04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Shanghai to Oakland</a:t>
            </a:r>
            <a:endParaRPr lang="en-IN" sz="3200">
              <a:latin typeface="Baron Sans UltraThin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586C86E-EBC9-45E4-8016-09635F541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08670"/>
            <a:ext cx="7620000" cy="53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1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Mundra to Norfolk</a:t>
            </a:r>
            <a:endParaRPr lang="en-IN" sz="3200">
              <a:latin typeface="Baron Sans UltraThin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0E8A783-BDDF-4761-A41E-EF34720ED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408670"/>
            <a:ext cx="7620000" cy="53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71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Ho Chi Minh to Norfolk</a:t>
            </a:r>
            <a:endParaRPr lang="en-IN" sz="3200">
              <a:latin typeface="Baron Sans UltraThin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A96EF45-0E8B-4FC7-A17B-664918775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161535"/>
            <a:ext cx="7620000" cy="53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96-AC05-4FE9-8E2E-181D636E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50279"/>
          </a:xfrm>
        </p:spPr>
        <p:txBody>
          <a:bodyPr>
            <a:normAutofit/>
          </a:bodyPr>
          <a:lstStyle/>
          <a:p>
            <a:r>
              <a:rPr lang="en-US" sz="3200">
                <a:latin typeface="Baron Sans UltraThin"/>
              </a:rPr>
              <a:t>Lane: Yantian to Los Angeles</a:t>
            </a:r>
            <a:endParaRPr lang="en-IN" sz="3200">
              <a:latin typeface="Baron Sans UltraThin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0D0338-5919-4508-8917-7D5B02723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556951"/>
            <a:ext cx="7620000" cy="53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2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52615" y="277276"/>
            <a:ext cx="9016146" cy="1396774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Business Problem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615" y="1674050"/>
            <a:ext cx="7525266" cy="28050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RH is hesitant to enter legally binding contracts with ocean carriers that commit RH to shipping certain volumes due to a fear of harsh financial penalties if RH fails to meet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ea typeface="+mn-lt"/>
                <a:cs typeface="+mn-lt"/>
              </a:rPr>
              <a:t> our commitments. </a:t>
            </a:r>
          </a:p>
          <a:p>
            <a:pPr algn="just">
              <a:lnSpc>
                <a:spcPct val="150000"/>
              </a:lnSpc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  <a:cs typeface="Calibri"/>
            </a:endParaRPr>
          </a:p>
        </p:txBody>
      </p:sp>
      <p:pic>
        <p:nvPicPr>
          <p:cNvPr id="2050" name="Picture 2" descr="In Defense of Borrower Default | Querin Law, LLC | Phil Querin | Oregon  Real Estate Law Blog">
            <a:extLst>
              <a:ext uri="{FF2B5EF4-FFF2-40B4-BE49-F238E27FC236}">
                <a16:creationId xmlns:a16="http://schemas.microsoft.com/office/drawing/2014/main" id="{47F06ED2-A6F7-4367-8B8C-EF607AF5C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4762" y="4753113"/>
            <a:ext cx="3480872" cy="220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BC1986-1CF3-4936-BDF6-79BD9FB238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30" y="4750693"/>
            <a:ext cx="3482832" cy="22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1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261A-EADF-67FB-A510-C6EC167D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0" y="311256"/>
            <a:ext cx="9052560" cy="1295400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8E72-F7F8-C8EC-8519-D03AD5ED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80" y="1606656"/>
            <a:ext cx="9052560" cy="5129425"/>
          </a:xfrm>
        </p:spPr>
        <p:txBody>
          <a:bodyPr vert="horz" lIns="101882" tIns="50941" rIns="101882" bIns="50941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  <a:ea typeface="+mn-lt"/>
                <a:cs typeface="+mn-lt"/>
              </a:rPr>
              <a:t>To create replicable lane-wise time series forecasting models that predict the amount of aggregate volume that RH will need to ship in coming years.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  <a:cs typeface="Calibri"/>
            </a:endParaRPr>
          </a:p>
        </p:txBody>
      </p:sp>
      <p:pic>
        <p:nvPicPr>
          <p:cNvPr id="3074" name="Picture 2" descr="Time Series Forecasting. “Forecasting is the art of saying what… | by Ajay  Pratap Singh Pundhir | Analytics Vidhya | Medium">
            <a:extLst>
              <a:ext uri="{FF2B5EF4-FFF2-40B4-BE49-F238E27FC236}">
                <a16:creationId xmlns:a16="http://schemas.microsoft.com/office/drawing/2014/main" id="{05FCB050-4DDC-479E-88CA-3F02E168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9907" y="3935705"/>
            <a:ext cx="4322291" cy="267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26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21876" y="-184935"/>
            <a:ext cx="7475112" cy="212978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Business Benefits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615" y="1608877"/>
            <a:ext cx="8383909" cy="69557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 better lane-wise shipping volume prediction:</a:t>
            </a: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UltraThi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Allows RH to avoid the spot market at a higher rate; reducing total shipping costs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Can better guarantee that RH will be able to transport all of its goods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Will help to optimize how RH ships its volume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Avoid the financial penalties of over committing to a carrier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It will help to build long-term relationship between RH and the carrier companies.</a:t>
            </a:r>
          </a:p>
          <a:p>
            <a:pPr marL="285750" indent="-285750" algn="just">
              <a:buFont typeface="Arial,Sans-Serif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pPr marL="285750" indent="-285750" algn="just">
              <a:buFont typeface="Arial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Baron 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2364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3DEA1168-AAD1-4905-AB6E-5F10DE97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22348"/>
              </p:ext>
            </p:extLst>
          </p:nvPr>
        </p:nvGraphicFramePr>
        <p:xfrm>
          <a:off x="1163934" y="1810515"/>
          <a:ext cx="732171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5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5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9</a:t>
                      </a: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Subtitle 2">
            <a:extLst>
              <a:ext uri="{FF2B5EF4-FFF2-40B4-BE49-F238E27FC236}">
                <a16:creationId xmlns:a16="http://schemas.microsoft.com/office/drawing/2014/main" id="{FF5C6571-780A-440E-ADA4-FD7E852E2ED5}"/>
              </a:ext>
            </a:extLst>
          </p:cNvPr>
          <p:cNvSpPr txBox="1"/>
          <p:nvPr/>
        </p:nvSpPr>
        <p:spPr>
          <a:xfrm>
            <a:off x="399648" y="1822045"/>
            <a:ext cx="7956178" cy="1073810"/>
          </a:xfrm>
          <a:prstGeom prst="rect">
            <a:avLst/>
          </a:prstGeom>
        </p:spPr>
        <p:txBody>
          <a:bodyPr vert="horz" lIns="101882" tIns="50941" rIns="101882" bIns="50941" rtlCol="0">
            <a:noAutofit/>
          </a:bodyPr>
          <a:lstStyle>
            <a:lvl1pPr marL="0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9270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8540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8445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7715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46985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56255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66160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75430" indent="0" algn="ctr" defTabSz="509270" rtl="0" eaLnBrk="1" latinLnBrk="0" hangingPunct="1">
              <a:spcBef>
                <a:spcPct val="20000"/>
              </a:spcBef>
              <a:buFont typeface="Arial" panose="020B0604020202090204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cs typeface="Baron Sans Thin"/>
              </a:rPr>
              <a:t>Weeks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  <a:latin typeface="Baron Sans UltraThin" pitchFamily="2" charset="77"/>
              <a:cs typeface="Baron Sans Thi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F7FC0-A068-4CFE-A0D9-C70D7B26A475}"/>
              </a:ext>
            </a:extLst>
          </p:cNvPr>
          <p:cNvSpPr txBox="1"/>
          <p:nvPr/>
        </p:nvSpPr>
        <p:spPr>
          <a:xfrm>
            <a:off x="399648" y="2742604"/>
            <a:ext cx="5029200" cy="30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cs typeface="Baron Sans Thin"/>
              </a:rPr>
              <a:t>Milestones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  <a:latin typeface="Baron Sans UltraThin" pitchFamily="2" charset="77"/>
              <a:cs typeface="Baron Sans Thin"/>
            </a:endParaRP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3EC10BF8-2B64-4854-BF8F-EF60776FA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06905"/>
              </p:ext>
            </p:extLst>
          </p:nvPr>
        </p:nvGraphicFramePr>
        <p:xfrm>
          <a:off x="1163934" y="3029584"/>
          <a:ext cx="7226910" cy="734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442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Kick-off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Data Exploration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Identifying Trends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Creating Key KPIs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Forecasting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Forecasting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Finalize Model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Establishing</a:t>
                      </a:r>
                    </a:p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09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94408A6-C6C3-4083-9B7D-40169D0B9908}"/>
              </a:ext>
            </a:extLst>
          </p:cNvPr>
          <p:cNvGrpSpPr/>
          <p:nvPr/>
        </p:nvGrpSpPr>
        <p:grpSpPr>
          <a:xfrm>
            <a:off x="1400345" y="2705315"/>
            <a:ext cx="6795527" cy="388062"/>
            <a:chOff x="1438254" y="3667983"/>
            <a:chExt cx="6125810" cy="274320"/>
          </a:xfrm>
        </p:grpSpPr>
        <p:pic>
          <p:nvPicPr>
            <p:cNvPr id="19" name="Graphic 18" descr="Cruise ship with solid fill">
              <a:extLst>
                <a:ext uri="{FF2B5EF4-FFF2-40B4-BE49-F238E27FC236}">
                  <a16:creationId xmlns:a16="http://schemas.microsoft.com/office/drawing/2014/main" id="{53224C18-07CC-4878-9D4D-63E9B692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254" y="3667983"/>
              <a:ext cx="274320" cy="274320"/>
            </a:xfrm>
            <a:prstGeom prst="rect">
              <a:avLst/>
            </a:prstGeom>
          </p:spPr>
        </p:pic>
        <p:pic>
          <p:nvPicPr>
            <p:cNvPr id="20" name="Graphic 19" descr="Cruise ship with solid fill">
              <a:extLst>
                <a:ext uri="{FF2B5EF4-FFF2-40B4-BE49-F238E27FC236}">
                  <a16:creationId xmlns:a16="http://schemas.microsoft.com/office/drawing/2014/main" id="{F2F2BB38-B05D-4E7A-B803-DFEF9AF0E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688" y="3667983"/>
              <a:ext cx="274320" cy="274320"/>
            </a:xfrm>
            <a:prstGeom prst="rect">
              <a:avLst/>
            </a:prstGeom>
          </p:spPr>
        </p:pic>
        <p:pic>
          <p:nvPicPr>
            <p:cNvPr id="21" name="Graphic 20" descr="Cruise ship with solid fill">
              <a:extLst>
                <a:ext uri="{FF2B5EF4-FFF2-40B4-BE49-F238E27FC236}">
                  <a16:creationId xmlns:a16="http://schemas.microsoft.com/office/drawing/2014/main" id="{D758A8E3-E99E-40E8-A3C5-4E829BFB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1126" y="3667983"/>
              <a:ext cx="274320" cy="274320"/>
            </a:xfrm>
            <a:prstGeom prst="rect">
              <a:avLst/>
            </a:prstGeom>
          </p:spPr>
        </p:pic>
        <p:pic>
          <p:nvPicPr>
            <p:cNvPr id="22" name="Graphic 21" descr="Cruise ship with solid fill">
              <a:extLst>
                <a:ext uri="{FF2B5EF4-FFF2-40B4-BE49-F238E27FC236}">
                  <a16:creationId xmlns:a16="http://schemas.microsoft.com/office/drawing/2014/main" id="{17FCD7A4-07E4-43CA-905F-6E6F90413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2562" y="3667983"/>
              <a:ext cx="274320" cy="274320"/>
            </a:xfrm>
            <a:prstGeom prst="rect">
              <a:avLst/>
            </a:prstGeom>
          </p:spPr>
        </p:pic>
        <p:pic>
          <p:nvPicPr>
            <p:cNvPr id="23" name="Graphic 22" descr="Cruise ship with solid fill">
              <a:extLst>
                <a:ext uri="{FF2B5EF4-FFF2-40B4-BE49-F238E27FC236}">
                  <a16:creationId xmlns:a16="http://schemas.microsoft.com/office/drawing/2014/main" id="{18935555-A731-4658-89E5-9F230B250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3998" y="3667983"/>
              <a:ext cx="274320" cy="274320"/>
            </a:xfrm>
            <a:prstGeom prst="rect">
              <a:avLst/>
            </a:prstGeom>
          </p:spPr>
        </p:pic>
        <p:pic>
          <p:nvPicPr>
            <p:cNvPr id="24" name="Graphic 23" descr="Cruise ship with solid fill">
              <a:extLst>
                <a:ext uri="{FF2B5EF4-FFF2-40B4-BE49-F238E27FC236}">
                  <a16:creationId xmlns:a16="http://schemas.microsoft.com/office/drawing/2014/main" id="{20B54990-AE59-4C70-9B14-EA846A404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5434" y="3667983"/>
              <a:ext cx="274320" cy="274320"/>
            </a:xfrm>
            <a:prstGeom prst="rect">
              <a:avLst/>
            </a:prstGeom>
          </p:spPr>
        </p:pic>
        <p:pic>
          <p:nvPicPr>
            <p:cNvPr id="25" name="Graphic 24" descr="Cruise ship with solid fill">
              <a:extLst>
                <a:ext uri="{FF2B5EF4-FFF2-40B4-BE49-F238E27FC236}">
                  <a16:creationId xmlns:a16="http://schemas.microsoft.com/office/drawing/2014/main" id="{5D2AF6A4-B5EE-4994-BC8E-F10595A4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6870" y="3667983"/>
              <a:ext cx="274320" cy="274320"/>
            </a:xfrm>
            <a:prstGeom prst="rect">
              <a:avLst/>
            </a:prstGeom>
          </p:spPr>
        </p:pic>
        <p:pic>
          <p:nvPicPr>
            <p:cNvPr id="26" name="Graphic 25" descr="Cruise ship with solid fill">
              <a:extLst>
                <a:ext uri="{FF2B5EF4-FFF2-40B4-BE49-F238E27FC236}">
                  <a16:creationId xmlns:a16="http://schemas.microsoft.com/office/drawing/2014/main" id="{6579C0D6-FE7B-4B46-9619-69E999FAC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58306" y="3667983"/>
              <a:ext cx="274320" cy="274320"/>
            </a:xfrm>
            <a:prstGeom prst="rect">
              <a:avLst/>
            </a:prstGeom>
          </p:spPr>
        </p:pic>
        <p:pic>
          <p:nvPicPr>
            <p:cNvPr id="27" name="Graphic 26" descr="Cruise ship with solid fill">
              <a:extLst>
                <a:ext uri="{FF2B5EF4-FFF2-40B4-BE49-F238E27FC236}">
                  <a16:creationId xmlns:a16="http://schemas.microsoft.com/office/drawing/2014/main" id="{8B20E722-E9B1-4734-AF8F-FF2F36EC3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9744" y="3667983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D6902D-A501-4B9B-AE2D-F9CFBB10C43F}"/>
              </a:ext>
            </a:extLst>
          </p:cNvPr>
          <p:cNvSpPr txBox="1"/>
          <p:nvPr/>
        </p:nvSpPr>
        <p:spPr>
          <a:xfrm>
            <a:off x="399648" y="3730770"/>
            <a:ext cx="5029200" cy="30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 pitchFamily="2" charset="77"/>
                <a:cs typeface="Baron Sans Thin"/>
              </a:rPr>
              <a:t>Tasks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  <a:latin typeface="Baron Sans UltraThin" pitchFamily="2" charset="77"/>
              <a:cs typeface="Baron Sans Thin"/>
            </a:endParaRPr>
          </a:p>
        </p:txBody>
      </p:sp>
      <p:graphicFrame>
        <p:nvGraphicFramePr>
          <p:cNvPr id="29" name="Table 30">
            <a:extLst>
              <a:ext uri="{FF2B5EF4-FFF2-40B4-BE49-F238E27FC236}">
                <a16:creationId xmlns:a16="http://schemas.microsoft.com/office/drawing/2014/main" id="{3729E634-FF95-41A9-A7F0-CECD45101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49965"/>
              </p:ext>
            </p:extLst>
          </p:nvPr>
        </p:nvGraphicFramePr>
        <p:xfrm>
          <a:off x="1163934" y="3738530"/>
          <a:ext cx="163502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 Gathering and Understanding</a:t>
                      </a:r>
                      <a:endParaRPr 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B9B6281-DC30-466C-8688-C21F8359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99327"/>
              </p:ext>
            </p:extLst>
          </p:nvPr>
        </p:nvGraphicFramePr>
        <p:xfrm>
          <a:off x="1990124" y="4236486"/>
          <a:ext cx="246351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Identifying Trends and Creating Key metrics &amp; KPIs</a:t>
                      </a:r>
                      <a:endParaRPr 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0C1DC5-9D7F-4151-84AF-6C12B9326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02018"/>
              </p:ext>
            </p:extLst>
          </p:nvPr>
        </p:nvGraphicFramePr>
        <p:xfrm>
          <a:off x="3595973" y="4752779"/>
          <a:ext cx="2457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Forecasting shipping lanes</a:t>
                      </a:r>
                      <a:endParaRPr 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4ECD92C-BE83-416D-BF37-1E14D30DB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14209"/>
              </p:ext>
            </p:extLst>
          </p:nvPr>
        </p:nvGraphicFramePr>
        <p:xfrm>
          <a:off x="6053611" y="5255047"/>
          <a:ext cx="164073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Finalizing the Time Series model</a:t>
                      </a:r>
                      <a:endParaRPr 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B1ABEF8-7667-4603-BD94-48A6A9E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44969"/>
              </p:ext>
            </p:extLst>
          </p:nvPr>
        </p:nvGraphicFramePr>
        <p:xfrm>
          <a:off x="6854497" y="5782715"/>
          <a:ext cx="163115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Business Impact and Presentation</a:t>
                      </a:r>
                      <a:endParaRPr 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9DD0CC0D-8749-49E4-B5A2-B43426455717}"/>
              </a:ext>
            </a:extLst>
          </p:cNvPr>
          <p:cNvSpPr txBox="1"/>
          <p:nvPr/>
        </p:nvSpPr>
        <p:spPr>
          <a:xfrm>
            <a:off x="821876" y="-184935"/>
            <a:ext cx="7475112" cy="212978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399078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68AA6E-EBCC-4801-B396-AED6E0211845}"/>
              </a:ext>
            </a:extLst>
          </p:cNvPr>
          <p:cNvSpPr txBox="1"/>
          <p:nvPr/>
        </p:nvSpPr>
        <p:spPr>
          <a:xfrm>
            <a:off x="821876" y="-184935"/>
            <a:ext cx="7475112" cy="212978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>
            <a:lvl1pPr algn="ctr" defTabSz="50927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</a:pP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Baron Sans UltraThin"/>
              </a:rPr>
              <a:t>Data Dictionary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514AB-4B95-4B5D-BDFD-D608B9B36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62051"/>
              </p:ext>
            </p:extLst>
          </p:nvPr>
        </p:nvGraphicFramePr>
        <p:xfrm>
          <a:off x="986420" y="1298040"/>
          <a:ext cx="8517176" cy="601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294">
                  <a:extLst>
                    <a:ext uri="{9D8B030D-6E8A-4147-A177-3AD203B41FA5}">
                      <a16:colId xmlns:a16="http://schemas.microsoft.com/office/drawing/2014/main" val="148878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Data Columns​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Data type​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Description​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Examples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Container num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r>
                        <a:rPr lang="en-US" sz="1200" err="1">
                          <a:effectLst/>
                        </a:rPr>
                        <a:t>ber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Container number​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ABCDE1234567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Shipment Id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Shipment ID​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123456ABCDE1234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r>
                        <a:rPr lang="en-US" sz="1200">
                          <a:effectLst/>
                        </a:rPr>
                        <a:t>​ of 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origin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Shipping origin​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Ho Chi Minh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57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POL city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Port of loading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Hong Kong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24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POD city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Port of discharge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New York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2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BL city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Bill of lading city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Long Beach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31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Type of Service 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Shipping service type​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Container Yard - Door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3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Name of </a:t>
                      </a:r>
                      <a:r>
                        <a:rPr lang="en-US" sz="1200" u="none" strike="noStrike">
                          <a:effectLst/>
                        </a:rPr>
                        <a:t>carrier 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Shipping carriers​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Evergreen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6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Cargo Receipt date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Cargo receipt date​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12/01/2020 09:00 PM PST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58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Date </a:t>
                      </a:r>
                      <a:r>
                        <a:rPr lang="en-US" sz="1200" u="none" strike="noStrike">
                          <a:effectLst/>
                        </a:rPr>
                        <a:t>departed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Date​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Shipment departure date​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10/01/2021 08:00 PM PST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75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Arrival date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Date​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Shipment arrival date​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02/01/2020 19:00 PM PST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2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Type of </a:t>
                      </a:r>
                      <a:r>
                        <a:rPr lang="en-US" sz="1200" u="none" strike="noStrike">
                          <a:effectLst/>
                        </a:rPr>
                        <a:t>container 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Character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Container type​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40' 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15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u="none" strike="noStrike">
                          <a:effectLst/>
                        </a:rPr>
                        <a:t>Volume (in cubic meters)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Float​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Shipping volume in CBM​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70.123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15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509270" rtl="0" eaLnBrk="1" fontAlgn="base" latinLnBrk="0" hangingPunct="1">
                        <a:buNone/>
                      </a:pPr>
                      <a:r>
                        <a:rPr lang="en-US" sz="12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Lanes​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509270" rtl="0" eaLnBrk="1" fontAlgn="base" latinLnBrk="0" hangingPunct="1">
                        <a:buNone/>
                      </a:pPr>
                      <a:r>
                        <a:rPr lang="en-US" sz="12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509270" rtl="0" eaLnBrk="1" fontAlgn="base" latinLnBrk="0" hangingPunct="1">
                        <a:buNone/>
                      </a:pPr>
                      <a:r>
                        <a:rPr lang="en-US" sz="12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 lanes (origin_pol_pod_bl)​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509270" rtl="0" eaLnBrk="1" fontAlgn="base" latinLnBrk="0" hangingPunct="1">
                        <a:buNone/>
                      </a:pPr>
                      <a:r>
                        <a:rPr lang="nb-NO" sz="12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Vung Tau_Vung Tau _Norfolk_North East</a:t>
                      </a:r>
                      <a:endParaRPr lang="en-US" sz="12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42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509270" rtl="0" eaLnBrk="1" fontAlgn="base" latinLnBrk="0" hangingPunct="1">
                        <a:buNone/>
                      </a:pPr>
                      <a:r>
                        <a:rPr lang="en-US" sz="1200" b="1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Dep_mon</a:t>
                      </a:r>
                      <a:r>
                        <a:rPr lang="en-US" sz="12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509270" rtl="0" eaLnBrk="1" fontAlgn="base" latinLnBrk="0" hangingPunct="1">
                        <a:buNone/>
                      </a:pPr>
                      <a:r>
                        <a:rPr lang="en-US" sz="12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509270" rtl="0" eaLnBrk="1" fontAlgn="base" latinLnBrk="0" hangingPunct="1">
                        <a:buNone/>
                      </a:pPr>
                      <a:r>
                        <a:rPr lang="en-US" sz="12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Departure year and month​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509270" rtl="0" eaLnBrk="1" fontAlgn="base" latinLnBrk="0" hangingPunct="1">
                        <a:buNone/>
                      </a:pPr>
                      <a:r>
                        <a:rPr lang="en-US" sz="12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95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5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1302</Words>
  <Application>Microsoft Office PowerPoint</Application>
  <PresentationFormat>Custom</PresentationFormat>
  <Paragraphs>315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Arial,Sans-Serif</vt:lpstr>
      <vt:lpstr>Baron Sans Thin</vt:lpstr>
      <vt:lpstr>Baron Sans ultra Thin</vt:lpstr>
      <vt:lpstr>Baron Sans UltraThin</vt:lpstr>
      <vt:lpstr>Calibri</vt:lpstr>
      <vt:lpstr>Cambria Math</vt:lpstr>
      <vt:lpstr>Wingdings</vt:lpstr>
      <vt:lpstr>Office Theme</vt:lpstr>
      <vt:lpstr>PowerPoint Presentation</vt:lpstr>
      <vt:lpstr>Meet our Team</vt:lpstr>
      <vt:lpstr>Acknowledgements</vt:lpstr>
      <vt:lpstr>PowerPoint Presentation</vt:lpstr>
      <vt:lpstr>PowerPoint Presentation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Exploratory Data Analysis</vt:lpstr>
      <vt:lpstr>Historical Volume </vt:lpstr>
      <vt:lpstr>Carriers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Savings</vt:lpstr>
      <vt:lpstr>Predicting Future Demand</vt:lpstr>
      <vt:lpstr>Accuracy Comparison</vt:lpstr>
      <vt:lpstr>Business Impact</vt:lpstr>
      <vt:lpstr>Future Scope </vt:lpstr>
      <vt:lpstr>PowerPoint Presentation</vt:lpstr>
      <vt:lpstr>Questions?</vt:lpstr>
      <vt:lpstr>Lane: Vung Tao to Patterson</vt:lpstr>
      <vt:lpstr>Lane: Ningbo to Patterson</vt:lpstr>
      <vt:lpstr>Lane: Yantian to Patterson</vt:lpstr>
      <vt:lpstr>Lane: Vung Tao to Norfolk</vt:lpstr>
      <vt:lpstr>Lane: Ningbo to Long Beach</vt:lpstr>
      <vt:lpstr>Lane: Yantian to Baltimore</vt:lpstr>
      <vt:lpstr>Lane: Ningbo to Norfolk</vt:lpstr>
      <vt:lpstr>Lane: Ningbo to Baltimore</vt:lpstr>
      <vt:lpstr>Lane: Yantian to Norfolk</vt:lpstr>
      <vt:lpstr>Lane: Ho Chi Minh to Baltimore</vt:lpstr>
      <vt:lpstr>Lane: Semarang to Patterson</vt:lpstr>
      <vt:lpstr>Lane: Shanghai to Patterson</vt:lpstr>
      <vt:lpstr>Lane: Shanghai to Norfolk</vt:lpstr>
      <vt:lpstr>Lane: Shanghai to Oakland</vt:lpstr>
      <vt:lpstr>Lane: Mundra to Norfolk</vt:lpstr>
      <vt:lpstr>Lane: Ho Chi Minh to Norfolk</vt:lpstr>
      <vt:lpstr>Lane: Yantian to Los Angeles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HEADLINE</dc:title>
  <dc:creator>RH</dc:creator>
  <cp:lastModifiedBy>Jackson Bronkema</cp:lastModifiedBy>
  <cp:revision>4</cp:revision>
  <cp:lastPrinted>2019-05-22T23:34:41Z</cp:lastPrinted>
  <dcterms:created xsi:type="dcterms:W3CDTF">2019-05-21T17:32:54Z</dcterms:created>
  <dcterms:modified xsi:type="dcterms:W3CDTF">2022-04-08T13:06:32Z</dcterms:modified>
</cp:coreProperties>
</file>