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5" r:id="rId6"/>
    <p:sldId id="261" r:id="rId7"/>
    <p:sldId id="257"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337BE89-2F07-4192-8403-4CB03AB85D1C}" type="datetimeFigureOut">
              <a:rPr lang="es-MX" smtClean="0"/>
              <a:t>01/09/2021</a:t>
            </a:fld>
            <a:endParaRPr lang="es-MX"/>
          </a:p>
        </p:txBody>
      </p:sp>
      <p:sp>
        <p:nvSpPr>
          <p:cNvPr id="5" name="Footer Placeholder 4"/>
          <p:cNvSpPr>
            <a:spLocks noGrp="1"/>
          </p:cNvSpPr>
          <p:nvPr>
            <p:ph type="ftr" sz="quarter" idx="11"/>
          </p:nvPr>
        </p:nvSpPr>
        <p:spPr>
          <a:xfrm>
            <a:off x="1371600" y="4323845"/>
            <a:ext cx="6400800" cy="365125"/>
          </a:xfrm>
        </p:spPr>
        <p:txBody>
          <a:bodyPr/>
          <a:lstStyle/>
          <a:p>
            <a:endParaRPr lang="es-MX"/>
          </a:p>
        </p:txBody>
      </p:sp>
      <p:sp>
        <p:nvSpPr>
          <p:cNvPr id="6" name="Slide Number Placeholder 5"/>
          <p:cNvSpPr>
            <a:spLocks noGrp="1"/>
          </p:cNvSpPr>
          <p:nvPr>
            <p:ph type="sldNum" sz="quarter" idx="12"/>
          </p:nvPr>
        </p:nvSpPr>
        <p:spPr>
          <a:xfrm>
            <a:off x="8077200" y="1430866"/>
            <a:ext cx="2743200" cy="365125"/>
          </a:xfrm>
        </p:spPr>
        <p:txBody>
          <a:bodyPr/>
          <a:lstStyle/>
          <a:p>
            <a:fld id="{70F8509A-D42B-433D-94CB-DBFE8F2D1E76}" type="slidenum">
              <a:rPr lang="es-MX" smtClean="0"/>
              <a:t>‹Nº›</a:t>
            </a:fld>
            <a:endParaRPr lang="es-MX"/>
          </a:p>
        </p:txBody>
      </p:sp>
    </p:spTree>
    <p:extLst>
      <p:ext uri="{BB962C8B-B14F-4D97-AF65-F5344CB8AC3E}">
        <p14:creationId xmlns:p14="http://schemas.microsoft.com/office/powerpoint/2010/main" val="2864199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337BE89-2F07-4192-8403-4CB03AB85D1C}" type="datetimeFigureOut">
              <a:rPr lang="es-MX" smtClean="0"/>
              <a:t>01/09/2021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0F8509A-D42B-433D-94CB-DBFE8F2D1E76}" type="slidenum">
              <a:rPr lang="es-MX" smtClean="0"/>
              <a:t>‹Nº›</a:t>
            </a:fld>
            <a:endParaRPr lang="es-MX"/>
          </a:p>
        </p:txBody>
      </p:sp>
    </p:spTree>
    <p:extLst>
      <p:ext uri="{BB962C8B-B14F-4D97-AF65-F5344CB8AC3E}">
        <p14:creationId xmlns:p14="http://schemas.microsoft.com/office/powerpoint/2010/main" val="973389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337BE89-2F07-4192-8403-4CB03AB85D1C}" type="datetimeFigureOut">
              <a:rPr lang="es-MX" smtClean="0"/>
              <a:t>01/09/2021</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70F8509A-D42B-433D-94CB-DBFE8F2D1E76}" type="slidenum">
              <a:rPr lang="es-MX" smtClean="0"/>
              <a:t>‹Nº›</a:t>
            </a:fld>
            <a:endParaRPr lang="es-MX"/>
          </a:p>
        </p:txBody>
      </p:sp>
    </p:spTree>
    <p:extLst>
      <p:ext uri="{BB962C8B-B14F-4D97-AF65-F5344CB8AC3E}">
        <p14:creationId xmlns:p14="http://schemas.microsoft.com/office/powerpoint/2010/main" val="997548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337BE89-2F07-4192-8403-4CB03AB85D1C}" type="datetimeFigureOut">
              <a:rPr lang="es-MX" smtClean="0"/>
              <a:t>01/09/2021</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70F8509A-D42B-433D-94CB-DBFE8F2D1E76}" type="slidenum">
              <a:rPr lang="es-MX" smtClean="0"/>
              <a:t>‹Nº›</a:t>
            </a:fld>
            <a:endParaRPr lang="es-MX"/>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66565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337BE89-2F07-4192-8403-4CB03AB85D1C}" type="datetimeFigureOut">
              <a:rPr lang="es-MX" smtClean="0"/>
              <a:t>01/09/2021</a:t>
            </a:fld>
            <a:endParaRPr lang="es-MX"/>
          </a:p>
        </p:txBody>
      </p:sp>
      <p:sp>
        <p:nvSpPr>
          <p:cNvPr id="6" name="Footer Placeholder 5"/>
          <p:cNvSpPr>
            <a:spLocks noGrp="1"/>
          </p:cNvSpPr>
          <p:nvPr>
            <p:ph type="ftr" sz="quarter" idx="11"/>
          </p:nvPr>
        </p:nvSpPr>
        <p:spPr>
          <a:xfrm>
            <a:off x="685800" y="378883"/>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70F8509A-D42B-433D-94CB-DBFE8F2D1E76}" type="slidenum">
              <a:rPr lang="es-MX" smtClean="0"/>
              <a:t>‹Nº›</a:t>
            </a:fld>
            <a:endParaRPr lang="es-MX"/>
          </a:p>
        </p:txBody>
      </p:sp>
    </p:spTree>
    <p:extLst>
      <p:ext uri="{BB962C8B-B14F-4D97-AF65-F5344CB8AC3E}">
        <p14:creationId xmlns:p14="http://schemas.microsoft.com/office/powerpoint/2010/main" val="2782925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F337BE89-2F07-4192-8403-4CB03AB85D1C}" type="datetimeFigureOut">
              <a:rPr lang="es-MX" smtClean="0"/>
              <a:t>01/09/2021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0F8509A-D42B-433D-94CB-DBFE8F2D1E76}" type="slidenum">
              <a:rPr lang="es-MX" smtClean="0"/>
              <a:t>‹Nº›</a:t>
            </a:fld>
            <a:endParaRPr lang="es-MX"/>
          </a:p>
        </p:txBody>
      </p:sp>
    </p:spTree>
    <p:extLst>
      <p:ext uri="{BB962C8B-B14F-4D97-AF65-F5344CB8AC3E}">
        <p14:creationId xmlns:p14="http://schemas.microsoft.com/office/powerpoint/2010/main" val="1063445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F337BE89-2F07-4192-8403-4CB03AB85D1C}" type="datetimeFigureOut">
              <a:rPr lang="es-MX" smtClean="0"/>
              <a:t>01/09/2021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0F8509A-D42B-433D-94CB-DBFE8F2D1E76}" type="slidenum">
              <a:rPr lang="es-MX" smtClean="0"/>
              <a:t>‹Nº›</a:t>
            </a:fld>
            <a:endParaRPr lang="es-MX"/>
          </a:p>
        </p:txBody>
      </p:sp>
    </p:spTree>
    <p:extLst>
      <p:ext uri="{BB962C8B-B14F-4D97-AF65-F5344CB8AC3E}">
        <p14:creationId xmlns:p14="http://schemas.microsoft.com/office/powerpoint/2010/main" val="4261229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337BE89-2F07-4192-8403-4CB03AB85D1C}" type="datetimeFigureOut">
              <a:rPr lang="es-MX" smtClean="0"/>
              <a:t>01/09/2021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0F8509A-D42B-433D-94CB-DBFE8F2D1E76}" type="slidenum">
              <a:rPr lang="es-MX" smtClean="0"/>
              <a:t>‹Nº›</a:t>
            </a:fld>
            <a:endParaRPr lang="es-MX"/>
          </a:p>
        </p:txBody>
      </p:sp>
    </p:spTree>
    <p:extLst>
      <p:ext uri="{BB962C8B-B14F-4D97-AF65-F5344CB8AC3E}">
        <p14:creationId xmlns:p14="http://schemas.microsoft.com/office/powerpoint/2010/main" val="436369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337BE89-2F07-4192-8403-4CB03AB85D1C}" type="datetimeFigureOut">
              <a:rPr lang="es-MX" smtClean="0"/>
              <a:t>01/09/2021</a:t>
            </a:fld>
            <a:endParaRPr lang="es-MX"/>
          </a:p>
        </p:txBody>
      </p:sp>
      <p:sp>
        <p:nvSpPr>
          <p:cNvPr id="5" name="Footer Placeholder 4"/>
          <p:cNvSpPr>
            <a:spLocks noGrp="1"/>
          </p:cNvSpPr>
          <p:nvPr>
            <p:ph type="ftr" sz="quarter" idx="11"/>
          </p:nvPr>
        </p:nvSpPr>
        <p:spPr>
          <a:xfrm>
            <a:off x="685800" y="381000"/>
            <a:ext cx="6991492" cy="36512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70F8509A-D42B-433D-94CB-DBFE8F2D1E76}" type="slidenum">
              <a:rPr lang="es-MX" smtClean="0"/>
              <a:t>‹Nº›</a:t>
            </a:fld>
            <a:endParaRPr lang="es-MX"/>
          </a:p>
        </p:txBody>
      </p:sp>
    </p:spTree>
    <p:extLst>
      <p:ext uri="{BB962C8B-B14F-4D97-AF65-F5344CB8AC3E}">
        <p14:creationId xmlns:p14="http://schemas.microsoft.com/office/powerpoint/2010/main" val="179544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337BE89-2F07-4192-8403-4CB03AB85D1C}" type="datetimeFigureOut">
              <a:rPr lang="es-MX" smtClean="0"/>
              <a:t>01/09/2021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0F8509A-D42B-433D-94CB-DBFE8F2D1E76}" type="slidenum">
              <a:rPr lang="es-MX" smtClean="0"/>
              <a:t>‹Nº›</a:t>
            </a:fld>
            <a:endParaRPr lang="es-MX"/>
          </a:p>
        </p:txBody>
      </p:sp>
    </p:spTree>
    <p:extLst>
      <p:ext uri="{BB962C8B-B14F-4D97-AF65-F5344CB8AC3E}">
        <p14:creationId xmlns:p14="http://schemas.microsoft.com/office/powerpoint/2010/main" val="194965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337BE89-2F07-4192-8403-4CB03AB85D1C}" type="datetimeFigureOut">
              <a:rPr lang="es-MX" smtClean="0"/>
              <a:t>01/09/2021</a:t>
            </a:fld>
            <a:endParaRPr lang="es-MX"/>
          </a:p>
        </p:txBody>
      </p:sp>
      <p:sp>
        <p:nvSpPr>
          <p:cNvPr id="5" name="Footer Placeholder 4"/>
          <p:cNvSpPr>
            <a:spLocks noGrp="1"/>
          </p:cNvSpPr>
          <p:nvPr>
            <p:ph type="ftr" sz="quarter" idx="11"/>
          </p:nvPr>
        </p:nvSpPr>
        <p:spPr>
          <a:xfrm>
            <a:off x="685800" y="381001"/>
            <a:ext cx="6991492" cy="36406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70F8509A-D42B-433D-94CB-DBFE8F2D1E76}" type="slidenum">
              <a:rPr lang="es-MX" smtClean="0"/>
              <a:t>‹Nº›</a:t>
            </a:fld>
            <a:endParaRPr lang="es-MX"/>
          </a:p>
        </p:txBody>
      </p:sp>
    </p:spTree>
    <p:extLst>
      <p:ext uri="{BB962C8B-B14F-4D97-AF65-F5344CB8AC3E}">
        <p14:creationId xmlns:p14="http://schemas.microsoft.com/office/powerpoint/2010/main" val="350426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337BE89-2F07-4192-8403-4CB03AB85D1C}" type="datetimeFigureOut">
              <a:rPr lang="es-MX" smtClean="0"/>
              <a:t>01/09/2021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0F8509A-D42B-433D-94CB-DBFE8F2D1E76}" type="slidenum">
              <a:rPr lang="es-MX" smtClean="0"/>
              <a:t>‹Nº›</a:t>
            </a:fld>
            <a:endParaRPr lang="es-MX"/>
          </a:p>
        </p:txBody>
      </p:sp>
    </p:spTree>
    <p:extLst>
      <p:ext uri="{BB962C8B-B14F-4D97-AF65-F5344CB8AC3E}">
        <p14:creationId xmlns:p14="http://schemas.microsoft.com/office/powerpoint/2010/main" val="36347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337BE89-2F07-4192-8403-4CB03AB85D1C}" type="datetimeFigureOut">
              <a:rPr lang="es-MX" smtClean="0"/>
              <a:t>01/09/2021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0F8509A-D42B-433D-94CB-DBFE8F2D1E76}" type="slidenum">
              <a:rPr lang="es-MX" smtClean="0"/>
              <a:t>‹Nº›</a:t>
            </a:fld>
            <a:endParaRPr lang="es-MX"/>
          </a:p>
        </p:txBody>
      </p:sp>
    </p:spTree>
    <p:extLst>
      <p:ext uri="{BB962C8B-B14F-4D97-AF65-F5344CB8AC3E}">
        <p14:creationId xmlns:p14="http://schemas.microsoft.com/office/powerpoint/2010/main" val="3554254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337BE89-2F07-4192-8403-4CB03AB85D1C}" type="datetimeFigureOut">
              <a:rPr lang="es-MX" smtClean="0"/>
              <a:t>01/09/2021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0F8509A-D42B-433D-94CB-DBFE8F2D1E76}" type="slidenum">
              <a:rPr lang="es-MX" smtClean="0"/>
              <a:t>‹Nº›</a:t>
            </a:fld>
            <a:endParaRPr lang="es-MX"/>
          </a:p>
        </p:txBody>
      </p:sp>
    </p:spTree>
    <p:extLst>
      <p:ext uri="{BB962C8B-B14F-4D97-AF65-F5344CB8AC3E}">
        <p14:creationId xmlns:p14="http://schemas.microsoft.com/office/powerpoint/2010/main" val="398435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37BE89-2F07-4192-8403-4CB03AB85D1C}" type="datetimeFigureOut">
              <a:rPr lang="es-MX" smtClean="0"/>
              <a:t>01/09/2021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0F8509A-D42B-433D-94CB-DBFE8F2D1E76}" type="slidenum">
              <a:rPr lang="es-MX" smtClean="0"/>
              <a:t>‹Nº›</a:t>
            </a:fld>
            <a:endParaRPr lang="es-MX"/>
          </a:p>
        </p:txBody>
      </p:sp>
    </p:spTree>
    <p:extLst>
      <p:ext uri="{BB962C8B-B14F-4D97-AF65-F5344CB8AC3E}">
        <p14:creationId xmlns:p14="http://schemas.microsoft.com/office/powerpoint/2010/main" val="127159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337BE89-2F07-4192-8403-4CB03AB85D1C}" type="datetimeFigureOut">
              <a:rPr lang="es-MX" smtClean="0"/>
              <a:t>01/09/2021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0F8509A-D42B-433D-94CB-DBFE8F2D1E76}" type="slidenum">
              <a:rPr lang="es-MX" smtClean="0"/>
              <a:t>‹Nº›</a:t>
            </a:fld>
            <a:endParaRPr lang="es-MX"/>
          </a:p>
        </p:txBody>
      </p:sp>
    </p:spTree>
    <p:extLst>
      <p:ext uri="{BB962C8B-B14F-4D97-AF65-F5344CB8AC3E}">
        <p14:creationId xmlns:p14="http://schemas.microsoft.com/office/powerpoint/2010/main" val="195322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337BE89-2F07-4192-8403-4CB03AB85D1C}" type="datetimeFigureOut">
              <a:rPr lang="es-MX" smtClean="0"/>
              <a:t>01/09/2021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0F8509A-D42B-433D-94CB-DBFE8F2D1E76}" type="slidenum">
              <a:rPr lang="es-MX" smtClean="0"/>
              <a:t>‹Nº›</a:t>
            </a:fld>
            <a:endParaRPr lang="es-MX"/>
          </a:p>
        </p:txBody>
      </p:sp>
    </p:spTree>
    <p:extLst>
      <p:ext uri="{BB962C8B-B14F-4D97-AF65-F5344CB8AC3E}">
        <p14:creationId xmlns:p14="http://schemas.microsoft.com/office/powerpoint/2010/main" val="2216633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37BE89-2F07-4192-8403-4CB03AB85D1C}" type="datetimeFigureOut">
              <a:rPr lang="es-MX" smtClean="0"/>
              <a:t>01/09/2021</a:t>
            </a:fld>
            <a:endParaRPr lang="es-MX"/>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F8509A-D42B-433D-94CB-DBFE8F2D1E76}" type="slidenum">
              <a:rPr lang="es-MX" smtClean="0"/>
              <a:t>‹Nº›</a:t>
            </a:fld>
            <a:endParaRPr lang="es-MX"/>
          </a:p>
        </p:txBody>
      </p:sp>
    </p:spTree>
    <p:extLst>
      <p:ext uri="{BB962C8B-B14F-4D97-AF65-F5344CB8AC3E}">
        <p14:creationId xmlns:p14="http://schemas.microsoft.com/office/powerpoint/2010/main" val="243206523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lecciondelconsumidor.com/" TargetMode="External"/><Relationship Id="rId2" Type="http://schemas.openxmlformats.org/officeDocument/2006/relationships/hyperlink" Target="https://www.aulafacil.com/cursos/economia/microeconomia/teoria-de-la-eleccion-del-consumidor-l2689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prendiendoadministracion.com/demanda-individu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CB775-947D-4975-AD26-D5E0DFA3D305}"/>
              </a:ext>
            </a:extLst>
          </p:cNvPr>
          <p:cNvSpPr>
            <a:spLocks noGrp="1"/>
          </p:cNvSpPr>
          <p:nvPr>
            <p:ph type="ctrTitle"/>
          </p:nvPr>
        </p:nvSpPr>
        <p:spPr/>
        <p:txBody>
          <a:bodyPr/>
          <a:lstStyle/>
          <a:p>
            <a:r>
              <a:rPr lang="es-MX" dirty="0"/>
              <a:t>2.1 Elecciones del consumidor</a:t>
            </a:r>
          </a:p>
        </p:txBody>
      </p:sp>
      <p:sp>
        <p:nvSpPr>
          <p:cNvPr id="3" name="Subtítulo 2">
            <a:extLst>
              <a:ext uri="{FF2B5EF4-FFF2-40B4-BE49-F238E27FC236}">
                <a16:creationId xmlns:a16="http://schemas.microsoft.com/office/drawing/2014/main" id="{9FEB9E0B-1CFE-43CB-99D4-66402E5A68D0}"/>
              </a:ext>
            </a:extLst>
          </p:cNvPr>
          <p:cNvSpPr>
            <a:spLocks noGrp="1"/>
          </p:cNvSpPr>
          <p:nvPr>
            <p:ph type="subTitle" idx="1"/>
          </p:nvPr>
        </p:nvSpPr>
        <p:spPr/>
        <p:txBody>
          <a:bodyPr/>
          <a:lstStyle/>
          <a:p>
            <a:r>
              <a:rPr lang="es-MX" dirty="0"/>
              <a:t>Sala 1</a:t>
            </a:r>
          </a:p>
          <a:p>
            <a:endParaRPr lang="es-MX" dirty="0"/>
          </a:p>
        </p:txBody>
      </p:sp>
    </p:spTree>
    <p:extLst>
      <p:ext uri="{BB962C8B-B14F-4D97-AF65-F5344CB8AC3E}">
        <p14:creationId xmlns:p14="http://schemas.microsoft.com/office/powerpoint/2010/main" val="810982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6C07C81-954B-43AF-B4D7-1FE6244C352C}"/>
              </a:ext>
            </a:extLst>
          </p:cNvPr>
          <p:cNvSpPr>
            <a:spLocks noGrp="1"/>
          </p:cNvSpPr>
          <p:nvPr>
            <p:ph type="title"/>
          </p:nvPr>
        </p:nvSpPr>
        <p:spPr>
          <a:xfrm>
            <a:off x="797442" y="457200"/>
            <a:ext cx="6113721" cy="1600200"/>
          </a:xfrm>
        </p:spPr>
        <p:txBody>
          <a:bodyPr/>
          <a:lstStyle/>
          <a:p>
            <a:pPr algn="ctr"/>
            <a:r>
              <a:rPr lang="es-MX" dirty="0"/>
              <a:t>La curva de demanda de mercado</a:t>
            </a:r>
          </a:p>
        </p:txBody>
      </p:sp>
      <p:pic>
        <p:nvPicPr>
          <p:cNvPr id="1040" name="Picture 16">
            <a:extLst>
              <a:ext uri="{FF2B5EF4-FFF2-40B4-BE49-F238E27FC236}">
                <a16:creationId xmlns:a16="http://schemas.microsoft.com/office/drawing/2014/main" id="{C7925AA3-9683-47FA-83B8-BE5F4CF58644}"/>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89" b="289"/>
          <a:stretch>
            <a:fillRect/>
          </a:stretch>
        </p:blipFill>
        <p:spPr bwMode="auto">
          <a:xfrm>
            <a:off x="7907853" y="457200"/>
            <a:ext cx="3692084" cy="3670743"/>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4">
            <a:extLst>
              <a:ext uri="{FF2B5EF4-FFF2-40B4-BE49-F238E27FC236}">
                <a16:creationId xmlns:a16="http://schemas.microsoft.com/office/drawing/2014/main" id="{F02AB8DF-25B7-449F-AE91-B819C9566BD3}"/>
              </a:ext>
            </a:extLst>
          </p:cNvPr>
          <p:cNvSpPr>
            <a:spLocks noGrp="1"/>
          </p:cNvSpPr>
          <p:nvPr>
            <p:ph type="body" sz="half" idx="2"/>
          </p:nvPr>
        </p:nvSpPr>
        <p:spPr>
          <a:xfrm>
            <a:off x="124230" y="2057400"/>
            <a:ext cx="7595007" cy="2876107"/>
          </a:xfrm>
        </p:spPr>
        <p:txBody>
          <a:bodyPr>
            <a:normAutofit/>
          </a:bodyPr>
          <a:lstStyle/>
          <a:p>
            <a:pPr algn="just"/>
            <a:r>
              <a:rPr lang="es-MX" sz="1400" dirty="0"/>
              <a:t>E</a:t>
            </a:r>
            <a:r>
              <a:rPr lang="es-MX" sz="1400" b="0" i="0" dirty="0">
                <a:effectLst/>
              </a:rPr>
              <a:t>s la representación gráfica de la relación matemática entre máxima cantidad de un determinado bien o servicios que un consumidor estaría dispuesto a comprar y su precio.</a:t>
            </a:r>
          </a:p>
          <a:p>
            <a:pPr algn="just"/>
            <a:r>
              <a:rPr lang="es-MX" sz="1400" dirty="0"/>
              <a:t>Útil para predecir el efecto posible o probable de ciertas situaciones económicas en el consumo frecuente de bienes. Frecuentemente se habla de la curva de demanda como un objeto realmente existente, aunque en realidad es un objeto abstracto cuya existencia se deriva de supuestos matemáticos concretos que a veces se cumplen sólo aproximadamente. Además, la curva de demanda y sus propiedades dependen de que los consumidores presenten racionalidad perfecta, las mercancías sean infinitamente divisibles y otra serie de supuestos, que han sido criticados.</a:t>
            </a:r>
          </a:p>
        </p:txBody>
      </p:sp>
      <p:sp>
        <p:nvSpPr>
          <p:cNvPr id="8" name="CuadroTexto 7">
            <a:extLst>
              <a:ext uri="{FF2B5EF4-FFF2-40B4-BE49-F238E27FC236}">
                <a16:creationId xmlns:a16="http://schemas.microsoft.com/office/drawing/2014/main" id="{9696EE78-4DA7-4C52-B7D0-17B448176B40}"/>
              </a:ext>
            </a:extLst>
          </p:cNvPr>
          <p:cNvSpPr txBox="1"/>
          <p:nvPr/>
        </p:nvSpPr>
        <p:spPr>
          <a:xfrm>
            <a:off x="124230" y="6273225"/>
            <a:ext cx="11851275" cy="584775"/>
          </a:xfrm>
          <a:prstGeom prst="rect">
            <a:avLst/>
          </a:prstGeom>
          <a:noFill/>
        </p:spPr>
        <p:txBody>
          <a:bodyPr wrap="square" rtlCol="0">
            <a:spAutoFit/>
          </a:bodyPr>
          <a:lstStyle/>
          <a:p>
            <a:r>
              <a:rPr lang="es-MX" sz="1400" dirty="0">
                <a:effectLst/>
                <a:latin typeface="Times New Roman" panose="02020603050405020304" pitchFamily="18" charset="0"/>
              </a:rPr>
              <a:t>colaboradores de Wikipedia. (2021b, marzo 24). </a:t>
            </a:r>
            <a:r>
              <a:rPr lang="es-MX" sz="1400" i="1" dirty="0">
                <a:effectLst/>
                <a:latin typeface="Times New Roman" panose="02020603050405020304" pitchFamily="18" charset="0"/>
              </a:rPr>
              <a:t>Curva de demanda</a:t>
            </a:r>
            <a:r>
              <a:rPr lang="es-MX" sz="1400" dirty="0">
                <a:effectLst/>
                <a:latin typeface="Times New Roman" panose="02020603050405020304" pitchFamily="18" charset="0"/>
              </a:rPr>
              <a:t>. Wikipedia, la enciclopedia libre. https://es.wikipedia.org/wiki/Curva_de_demanda</a:t>
            </a:r>
          </a:p>
          <a:p>
            <a:endParaRPr lang="es-MX" dirty="0"/>
          </a:p>
        </p:txBody>
      </p:sp>
    </p:spTree>
    <p:extLst>
      <p:ext uri="{BB962C8B-B14F-4D97-AF65-F5344CB8AC3E}">
        <p14:creationId xmlns:p14="http://schemas.microsoft.com/office/powerpoint/2010/main" val="3461805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748551"/>
            <a:ext cx="9144000" cy="877978"/>
          </a:xfrm>
        </p:spPr>
        <p:txBody>
          <a:bodyPr>
            <a:normAutofit fontScale="90000"/>
          </a:bodyPr>
          <a:lstStyle/>
          <a:p>
            <a:r>
              <a:rPr lang="es-ES" dirty="0">
                <a:cs typeface="Calibri Light"/>
              </a:rPr>
              <a:t>Elecciones del consumidor</a:t>
            </a:r>
            <a:endParaRPr lang="es-ES" dirty="0"/>
          </a:p>
        </p:txBody>
      </p:sp>
      <p:sp>
        <p:nvSpPr>
          <p:cNvPr id="3" name="Subtítulo 2"/>
          <p:cNvSpPr>
            <a:spLocks noGrp="1"/>
          </p:cNvSpPr>
          <p:nvPr>
            <p:ph type="subTitle" idx="1"/>
          </p:nvPr>
        </p:nvSpPr>
        <p:spPr>
          <a:xfrm>
            <a:off x="1524000" y="2006150"/>
            <a:ext cx="9144000" cy="1655762"/>
          </a:xfrm>
        </p:spPr>
        <p:txBody>
          <a:bodyPr vert="horz" lIns="91440" tIns="45720" rIns="91440" bIns="45720" rtlCol="0" anchor="t">
            <a:noAutofit/>
          </a:bodyPr>
          <a:lstStyle/>
          <a:p>
            <a:pPr algn="just"/>
            <a:r>
              <a:rPr lang="en-US" sz="2600" dirty="0"/>
              <a:t>La “</a:t>
            </a:r>
            <a:r>
              <a:rPr lang="en-US" sz="2600" dirty="0" err="1"/>
              <a:t>Elección</a:t>
            </a:r>
            <a:r>
              <a:rPr lang="en-US" sz="2600" dirty="0"/>
              <a:t> del </a:t>
            </a:r>
            <a:r>
              <a:rPr lang="en-US" sz="2600" dirty="0" err="1"/>
              <a:t>Consumidor</a:t>
            </a:r>
            <a:r>
              <a:rPr lang="en-US" sz="2600" dirty="0"/>
              <a:t>” es un </a:t>
            </a:r>
            <a:r>
              <a:rPr lang="en-US" sz="2600" dirty="0" err="1"/>
              <a:t>sistema</a:t>
            </a:r>
            <a:r>
              <a:rPr lang="en-US" sz="2600" dirty="0"/>
              <a:t> de </a:t>
            </a:r>
            <a:r>
              <a:rPr lang="en-US" sz="2600" dirty="0" err="1"/>
              <a:t>evaluación</a:t>
            </a:r>
            <a:r>
              <a:rPr lang="en-US" sz="2600" dirty="0"/>
              <a:t> y </a:t>
            </a:r>
            <a:r>
              <a:rPr lang="en-US" sz="2600" dirty="0" err="1"/>
              <a:t>clasificación</a:t>
            </a:r>
            <a:r>
              <a:rPr lang="en-US" sz="2600" dirty="0"/>
              <a:t> de </a:t>
            </a:r>
            <a:r>
              <a:rPr lang="en-US" sz="2600" dirty="0" err="1"/>
              <a:t>marcas</a:t>
            </a:r>
            <a:r>
              <a:rPr lang="en-US" sz="2600" dirty="0"/>
              <a:t> </a:t>
            </a:r>
            <a:r>
              <a:rPr lang="en-US" sz="2600" dirty="0" err="1"/>
              <a:t>en</a:t>
            </a:r>
            <a:r>
              <a:rPr lang="en-US" sz="2600" dirty="0"/>
              <a:t> </a:t>
            </a:r>
            <a:r>
              <a:rPr lang="en-US" sz="2600" dirty="0" err="1"/>
              <a:t>función</a:t>
            </a:r>
            <a:r>
              <a:rPr lang="en-US" sz="2600" dirty="0"/>
              <a:t> de la </a:t>
            </a:r>
            <a:r>
              <a:rPr lang="en-US" sz="2600" dirty="0" err="1"/>
              <a:t>satisfacción</a:t>
            </a:r>
            <a:r>
              <a:rPr lang="en-US" sz="2600" dirty="0"/>
              <a:t> y </a:t>
            </a:r>
            <a:r>
              <a:rPr lang="en-US" sz="2600" dirty="0" err="1"/>
              <a:t>aceptación</a:t>
            </a:r>
            <a:r>
              <a:rPr lang="en-US" sz="2600" dirty="0"/>
              <a:t> que </a:t>
            </a:r>
            <a:r>
              <a:rPr lang="en-US" sz="2600" dirty="0" err="1"/>
              <a:t>generan</a:t>
            </a:r>
            <a:r>
              <a:rPr lang="en-US" sz="2600" dirty="0"/>
              <a:t> entre los </a:t>
            </a:r>
            <a:r>
              <a:rPr lang="en-US" sz="2600" dirty="0" err="1"/>
              <a:t>consumidores</a:t>
            </a:r>
            <a:r>
              <a:rPr lang="en-US" sz="2600" dirty="0"/>
              <a:t>, </a:t>
            </a:r>
            <a:r>
              <a:rPr lang="en-US" sz="2600" dirty="0" err="1"/>
              <a:t>teniendo</a:t>
            </a:r>
            <a:r>
              <a:rPr lang="en-US" sz="2600" dirty="0"/>
              <a:t> por </a:t>
            </a:r>
            <a:r>
              <a:rPr lang="en-US" sz="2600" dirty="0" err="1"/>
              <a:t>único</a:t>
            </a:r>
            <a:r>
              <a:rPr lang="en-US" sz="2600" dirty="0"/>
              <a:t> </a:t>
            </a:r>
            <a:r>
              <a:rPr lang="en-US" sz="2600" dirty="0" err="1"/>
              <a:t>objetivo</a:t>
            </a:r>
            <a:r>
              <a:rPr lang="en-US" sz="2600" dirty="0"/>
              <a:t> </a:t>
            </a:r>
            <a:r>
              <a:rPr lang="en-US" sz="2600" dirty="0" err="1"/>
              <a:t>determinar</a:t>
            </a:r>
            <a:r>
              <a:rPr lang="en-US" sz="2600" dirty="0"/>
              <a:t> </a:t>
            </a:r>
            <a:r>
              <a:rPr lang="en-US" sz="2600" dirty="0" err="1"/>
              <a:t>el</a:t>
            </a:r>
            <a:r>
              <a:rPr lang="en-US" sz="2600" dirty="0"/>
              <a:t> </a:t>
            </a:r>
            <a:r>
              <a:rPr lang="en-US" sz="2600" dirty="0" err="1"/>
              <a:t>grado</a:t>
            </a:r>
            <a:r>
              <a:rPr lang="en-US" sz="2600" dirty="0"/>
              <a:t> de </a:t>
            </a:r>
            <a:r>
              <a:rPr lang="en-US" sz="2600" dirty="0" err="1"/>
              <a:t>satisfacción</a:t>
            </a:r>
            <a:r>
              <a:rPr lang="en-US" sz="2600" dirty="0"/>
              <a:t> y de la </a:t>
            </a:r>
            <a:r>
              <a:rPr lang="en-US" sz="2600" dirty="0" err="1"/>
              <a:t>aceptabilidad</a:t>
            </a:r>
            <a:r>
              <a:rPr lang="en-US" sz="2600" dirty="0"/>
              <a:t> de los </a:t>
            </a:r>
            <a:r>
              <a:rPr lang="en-US" sz="2600" dirty="0" err="1"/>
              <a:t>consumidores</a:t>
            </a:r>
            <a:r>
              <a:rPr lang="en-US" sz="2600" dirty="0"/>
              <a:t> </a:t>
            </a:r>
            <a:r>
              <a:rPr lang="en-US" sz="2600" dirty="0" err="1"/>
              <a:t>en</a:t>
            </a:r>
            <a:r>
              <a:rPr lang="en-US" sz="2600" dirty="0"/>
              <a:t> </a:t>
            </a:r>
            <a:r>
              <a:rPr lang="en-US" sz="2600" dirty="0" err="1"/>
              <a:t>relación</a:t>
            </a:r>
            <a:r>
              <a:rPr lang="en-US" sz="2600" dirty="0"/>
              <a:t> a un </a:t>
            </a:r>
            <a:r>
              <a:rPr lang="en-US" sz="2600" dirty="0" err="1"/>
              <a:t>producto</a:t>
            </a:r>
            <a:r>
              <a:rPr lang="en-US" sz="2600" dirty="0"/>
              <a:t> o </a:t>
            </a:r>
            <a:r>
              <a:rPr lang="en-US" sz="2600" dirty="0" err="1"/>
              <a:t>servicio</a:t>
            </a:r>
            <a:endParaRPr lang="en-US" sz="2600" dirty="0">
              <a:cs typeface="Calibri"/>
            </a:endParaRPr>
          </a:p>
          <a:p>
            <a:endParaRPr lang="en-US" dirty="0">
              <a:cs typeface="Calibri"/>
            </a:endParaRPr>
          </a:p>
          <a:p>
            <a:endParaRPr lang="en-US" dirty="0"/>
          </a:p>
          <a:p>
            <a:endParaRPr lang="en-US" sz="4000" dirty="0">
              <a:latin typeface="Arial"/>
              <a:ea typeface="+mn-lt"/>
              <a:cs typeface="Arial"/>
            </a:endParaRPr>
          </a:p>
        </p:txBody>
      </p:sp>
      <p:pic>
        <p:nvPicPr>
          <p:cNvPr id="10" name="Picture 10">
            <a:extLst>
              <a:ext uri="{FF2B5EF4-FFF2-40B4-BE49-F238E27FC236}">
                <a16:creationId xmlns:a16="http://schemas.microsoft.com/office/drawing/2014/main" id="{A3FAECD4-D563-4C97-836A-C2D7BFED1F14}"/>
              </a:ext>
            </a:extLst>
          </p:cNvPr>
          <p:cNvPicPr>
            <a:picLocks noChangeAspect="1"/>
          </p:cNvPicPr>
          <p:nvPr/>
        </p:nvPicPr>
        <p:blipFill>
          <a:blip r:embed="rId2"/>
          <a:stretch>
            <a:fillRect/>
          </a:stretch>
        </p:blipFill>
        <p:spPr>
          <a:xfrm>
            <a:off x="4451230" y="4160111"/>
            <a:ext cx="2743200" cy="2620949"/>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52F4-8DBF-4C1F-8D0D-2ECF0EBA0B28}"/>
              </a:ext>
            </a:extLst>
          </p:cNvPr>
          <p:cNvSpPr>
            <a:spLocks noGrp="1"/>
          </p:cNvSpPr>
          <p:nvPr>
            <p:ph type="title"/>
          </p:nvPr>
        </p:nvSpPr>
        <p:spPr/>
        <p:txBody>
          <a:bodyPr>
            <a:normAutofit fontScale="90000"/>
          </a:bodyPr>
          <a:lstStyle/>
          <a:p>
            <a:r>
              <a:rPr lang="en-US" sz="2400" dirty="0">
                <a:latin typeface="Arial"/>
                <a:ea typeface="+mj-lt"/>
                <a:cs typeface="+mj-lt"/>
              </a:rPr>
              <a:t>La </a:t>
            </a:r>
            <a:r>
              <a:rPr lang="en-US" sz="2400" dirty="0" err="1">
                <a:latin typeface="Arial"/>
                <a:ea typeface="+mj-lt"/>
                <a:cs typeface="+mj-lt"/>
              </a:rPr>
              <a:t>decisión</a:t>
            </a:r>
            <a:r>
              <a:rPr lang="en-US" sz="2400" dirty="0">
                <a:latin typeface="Arial"/>
                <a:ea typeface="+mj-lt"/>
                <a:cs typeface="+mj-lt"/>
              </a:rPr>
              <a:t> del </a:t>
            </a:r>
            <a:r>
              <a:rPr lang="en-US" sz="2400" dirty="0" err="1">
                <a:latin typeface="Arial"/>
                <a:ea typeface="+mj-lt"/>
                <a:cs typeface="+mj-lt"/>
              </a:rPr>
              <a:t>consumidor</a:t>
            </a:r>
            <a:r>
              <a:rPr lang="en-US" sz="2400" dirty="0">
                <a:latin typeface="Arial"/>
                <a:ea typeface="+mj-lt"/>
                <a:cs typeface="+mj-lt"/>
              </a:rPr>
              <a:t> </a:t>
            </a:r>
            <a:r>
              <a:rPr lang="en-US" sz="2400" dirty="0" err="1">
                <a:latin typeface="Arial"/>
                <a:ea typeface="+mj-lt"/>
                <a:cs typeface="+mj-lt"/>
              </a:rPr>
              <a:t>en</a:t>
            </a:r>
            <a:r>
              <a:rPr lang="en-US" sz="2400" dirty="0">
                <a:latin typeface="Arial"/>
                <a:ea typeface="+mj-lt"/>
                <a:cs typeface="+mj-lt"/>
              </a:rPr>
              <a:t> </a:t>
            </a:r>
            <a:r>
              <a:rPr lang="en-US" sz="2400" dirty="0" err="1">
                <a:latin typeface="Arial"/>
                <a:ea typeface="+mj-lt"/>
                <a:cs typeface="+mj-lt"/>
              </a:rPr>
              <a:t>cuanto</a:t>
            </a:r>
            <a:r>
              <a:rPr lang="en-US" sz="2400" dirty="0">
                <a:latin typeface="Arial"/>
                <a:ea typeface="+mj-lt"/>
                <a:cs typeface="+mj-lt"/>
              </a:rPr>
              <a:t> al conjunto de </a:t>
            </a:r>
            <a:r>
              <a:rPr lang="en-US" sz="2400" dirty="0" err="1">
                <a:latin typeface="Arial"/>
                <a:ea typeface="+mj-lt"/>
                <a:cs typeface="+mj-lt"/>
              </a:rPr>
              <a:t>bienes</a:t>
            </a:r>
            <a:r>
              <a:rPr lang="en-US" sz="2400" dirty="0">
                <a:latin typeface="Arial"/>
                <a:ea typeface="+mj-lt"/>
                <a:cs typeface="+mj-lt"/>
              </a:rPr>
              <a:t>, </a:t>
            </a:r>
            <a:r>
              <a:rPr lang="en-US" sz="2400" dirty="0" err="1">
                <a:latin typeface="Arial"/>
                <a:ea typeface="+mj-lt"/>
                <a:cs typeface="+mj-lt"/>
              </a:rPr>
              <a:t>materiales</a:t>
            </a:r>
            <a:r>
              <a:rPr lang="en-US" sz="2400" dirty="0">
                <a:latin typeface="Arial"/>
                <a:ea typeface="+mj-lt"/>
                <a:cs typeface="+mj-lt"/>
              </a:rPr>
              <a:t>, y/o </a:t>
            </a:r>
            <a:r>
              <a:rPr lang="en-US" sz="2400" dirty="0" err="1">
                <a:latin typeface="Arial"/>
                <a:ea typeface="+mj-lt"/>
                <a:cs typeface="+mj-lt"/>
              </a:rPr>
              <a:t>artículos</a:t>
            </a:r>
            <a:r>
              <a:rPr lang="en-US" sz="2400" dirty="0">
                <a:latin typeface="Arial"/>
                <a:ea typeface="+mj-lt"/>
                <a:cs typeface="+mj-lt"/>
              </a:rPr>
              <a:t> que </a:t>
            </a:r>
            <a:r>
              <a:rPr lang="en-US" sz="2400" dirty="0" err="1">
                <a:latin typeface="Arial"/>
                <a:ea typeface="+mj-lt"/>
                <a:cs typeface="+mj-lt"/>
              </a:rPr>
              <a:t>desea</a:t>
            </a:r>
            <a:r>
              <a:rPr lang="en-US" sz="2400" dirty="0">
                <a:latin typeface="Arial"/>
                <a:ea typeface="+mj-lt"/>
                <a:cs typeface="+mj-lt"/>
              </a:rPr>
              <a:t> </a:t>
            </a:r>
            <a:r>
              <a:rPr lang="en-US" sz="2400" dirty="0" err="1">
                <a:latin typeface="Arial"/>
                <a:ea typeface="+mj-lt"/>
                <a:cs typeface="+mj-lt"/>
              </a:rPr>
              <a:t>adquirir</a:t>
            </a:r>
            <a:r>
              <a:rPr lang="en-US" sz="2400" dirty="0">
                <a:latin typeface="Arial"/>
                <a:ea typeface="+mj-lt"/>
                <a:cs typeface="+mj-lt"/>
              </a:rPr>
              <a:t> para </a:t>
            </a:r>
            <a:r>
              <a:rPr lang="en-US" sz="2400" dirty="0" err="1">
                <a:latin typeface="Arial"/>
                <a:ea typeface="+mj-lt"/>
                <a:cs typeface="+mj-lt"/>
              </a:rPr>
              <a:t>su</a:t>
            </a:r>
            <a:r>
              <a:rPr lang="en-US" sz="2400" dirty="0">
                <a:latin typeface="Arial"/>
                <a:ea typeface="+mj-lt"/>
                <a:cs typeface="+mj-lt"/>
              </a:rPr>
              <a:t> </a:t>
            </a:r>
            <a:r>
              <a:rPr lang="en-US" sz="2400" dirty="0" err="1">
                <a:latin typeface="Arial"/>
                <a:ea typeface="+mj-lt"/>
                <a:cs typeface="+mj-lt"/>
              </a:rPr>
              <a:t>consumo</a:t>
            </a:r>
            <a:r>
              <a:rPr lang="en-US" sz="2400" dirty="0">
                <a:latin typeface="Arial"/>
                <a:ea typeface="+mj-lt"/>
                <a:cs typeface="+mj-lt"/>
              </a:rPr>
              <a:t> </a:t>
            </a:r>
            <a:r>
              <a:rPr lang="en-US" sz="2400" dirty="0" err="1">
                <a:latin typeface="Arial"/>
                <a:ea typeface="+mj-lt"/>
                <a:cs typeface="+mj-lt"/>
              </a:rPr>
              <a:t>viene</a:t>
            </a:r>
            <a:r>
              <a:rPr lang="en-US" sz="2400" dirty="0">
                <a:latin typeface="Arial"/>
                <a:ea typeface="+mj-lt"/>
                <a:cs typeface="+mj-lt"/>
              </a:rPr>
              <a:t> </a:t>
            </a:r>
            <a:r>
              <a:rPr lang="en-US" sz="2400" dirty="0" err="1">
                <a:latin typeface="Arial"/>
                <a:ea typeface="+mj-lt"/>
                <a:cs typeface="+mj-lt"/>
              </a:rPr>
              <a:t>determinada</a:t>
            </a:r>
            <a:r>
              <a:rPr lang="en-US" sz="2400" dirty="0">
                <a:latin typeface="Arial"/>
                <a:ea typeface="+mj-lt"/>
                <a:cs typeface="+mj-lt"/>
              </a:rPr>
              <a:t> por </a:t>
            </a:r>
            <a:r>
              <a:rPr lang="en-US" sz="2400" dirty="0" err="1">
                <a:latin typeface="Arial"/>
                <a:ea typeface="+mj-lt"/>
                <a:cs typeface="+mj-lt"/>
              </a:rPr>
              <a:t>diversos</a:t>
            </a:r>
            <a:r>
              <a:rPr lang="en-US" sz="2400" dirty="0">
                <a:latin typeface="Arial"/>
                <a:ea typeface="+mj-lt"/>
                <a:cs typeface="+mj-lt"/>
              </a:rPr>
              <a:t> </a:t>
            </a:r>
            <a:r>
              <a:rPr lang="en-US" sz="2400" dirty="0" err="1">
                <a:latin typeface="Arial"/>
                <a:ea typeface="+mj-lt"/>
                <a:cs typeface="+mj-lt"/>
              </a:rPr>
              <a:t>factores</a:t>
            </a:r>
            <a:r>
              <a:rPr lang="en-US" sz="2400" dirty="0">
                <a:latin typeface="Arial"/>
                <a:ea typeface="+mj-lt"/>
                <a:cs typeface="+mj-lt"/>
              </a:rPr>
              <a:t>:</a:t>
            </a:r>
            <a:endParaRPr lang="en-US" sz="2400">
              <a:latin typeface="Arial"/>
              <a:cs typeface="Calibri Light"/>
            </a:endParaRPr>
          </a:p>
        </p:txBody>
      </p:sp>
      <p:sp>
        <p:nvSpPr>
          <p:cNvPr id="3" name="Content Placeholder 2">
            <a:extLst>
              <a:ext uri="{FF2B5EF4-FFF2-40B4-BE49-F238E27FC236}">
                <a16:creationId xmlns:a16="http://schemas.microsoft.com/office/drawing/2014/main" id="{0ABB5C48-C98C-4480-95CE-CE0E06327260}"/>
              </a:ext>
            </a:extLst>
          </p:cNvPr>
          <p:cNvSpPr>
            <a:spLocks noGrp="1"/>
          </p:cNvSpPr>
          <p:nvPr>
            <p:ph idx="1"/>
          </p:nvPr>
        </p:nvSpPr>
        <p:spPr>
          <a:xfrm>
            <a:off x="838200" y="1710606"/>
            <a:ext cx="10515600" cy="4351338"/>
          </a:xfrm>
        </p:spPr>
        <p:txBody>
          <a:bodyPr vert="horz" lIns="91440" tIns="45720" rIns="91440" bIns="45720" rtlCol="0" anchor="t">
            <a:normAutofit/>
          </a:bodyPr>
          <a:lstStyle/>
          <a:p>
            <a:r>
              <a:rPr lang="en-US" sz="2500" dirty="0">
                <a:latin typeface="Arial"/>
                <a:cs typeface="Calibri"/>
              </a:rPr>
              <a:t>Renta disponible:</a:t>
            </a:r>
          </a:p>
          <a:p>
            <a:pPr marL="0" indent="0">
              <a:buNone/>
            </a:pPr>
            <a:r>
              <a:rPr lang="en-US" sz="2500" dirty="0">
                <a:latin typeface="Arial"/>
                <a:ea typeface="+mn-lt"/>
                <a:cs typeface="+mn-lt"/>
              </a:rPr>
              <a:t>La </a:t>
            </a:r>
            <a:r>
              <a:rPr lang="en-US" sz="2500" dirty="0" err="1">
                <a:latin typeface="Arial"/>
                <a:ea typeface="+mn-lt"/>
                <a:cs typeface="+mn-lt"/>
              </a:rPr>
              <a:t>renta</a:t>
            </a:r>
            <a:r>
              <a:rPr lang="en-US" sz="2500" dirty="0">
                <a:latin typeface="Arial"/>
                <a:ea typeface="+mn-lt"/>
                <a:cs typeface="+mn-lt"/>
              </a:rPr>
              <a:t> disponible </a:t>
            </a:r>
            <a:r>
              <a:rPr lang="en-US" sz="2500" dirty="0" err="1">
                <a:latin typeface="Arial"/>
                <a:ea typeface="+mn-lt"/>
                <a:cs typeface="+mn-lt"/>
              </a:rPr>
              <a:t>fija</a:t>
            </a:r>
            <a:r>
              <a:rPr lang="en-US" sz="2500" dirty="0">
                <a:latin typeface="Arial"/>
                <a:ea typeface="+mn-lt"/>
                <a:cs typeface="+mn-lt"/>
              </a:rPr>
              <a:t> un </a:t>
            </a:r>
            <a:r>
              <a:rPr lang="en-US" sz="2500" dirty="0" err="1">
                <a:latin typeface="Arial"/>
                <a:ea typeface="+mn-lt"/>
                <a:cs typeface="+mn-lt"/>
              </a:rPr>
              <a:t>límite</a:t>
            </a:r>
            <a:r>
              <a:rPr lang="en-US" sz="2500" dirty="0">
                <a:latin typeface="Arial"/>
                <a:ea typeface="+mn-lt"/>
                <a:cs typeface="+mn-lt"/>
              </a:rPr>
              <a:t> a la </a:t>
            </a:r>
            <a:r>
              <a:rPr lang="en-US" sz="2500" dirty="0" err="1">
                <a:latin typeface="Arial"/>
                <a:ea typeface="+mn-lt"/>
                <a:cs typeface="+mn-lt"/>
              </a:rPr>
              <a:t>capacidad</a:t>
            </a:r>
            <a:r>
              <a:rPr lang="en-US" sz="2500" dirty="0">
                <a:latin typeface="Arial"/>
                <a:ea typeface="+mn-lt"/>
                <a:cs typeface="+mn-lt"/>
              </a:rPr>
              <a:t> de </a:t>
            </a:r>
            <a:r>
              <a:rPr lang="en-US" sz="2500" dirty="0" err="1">
                <a:latin typeface="Arial"/>
                <a:ea typeface="+mn-lt"/>
                <a:cs typeface="+mn-lt"/>
              </a:rPr>
              <a:t>gasto</a:t>
            </a:r>
            <a:r>
              <a:rPr lang="en-US" sz="2500" dirty="0">
                <a:latin typeface="Arial"/>
                <a:ea typeface="+mn-lt"/>
                <a:cs typeface="+mn-lt"/>
              </a:rPr>
              <a:t> del </a:t>
            </a:r>
            <a:r>
              <a:rPr lang="en-US" sz="2500" dirty="0" err="1">
                <a:latin typeface="Arial"/>
                <a:ea typeface="+mn-lt"/>
                <a:cs typeface="+mn-lt"/>
              </a:rPr>
              <a:t>consumidor</a:t>
            </a:r>
            <a:r>
              <a:rPr lang="en-US" sz="2500" dirty="0">
                <a:latin typeface="Arial"/>
                <a:ea typeface="+mn-lt"/>
                <a:cs typeface="+mn-lt"/>
              </a:rPr>
              <a:t>, </a:t>
            </a:r>
            <a:r>
              <a:rPr lang="en-US" sz="2500" dirty="0" err="1">
                <a:latin typeface="Arial"/>
                <a:ea typeface="+mn-lt"/>
                <a:cs typeface="+mn-lt"/>
              </a:rPr>
              <a:t>quien</a:t>
            </a:r>
            <a:r>
              <a:rPr lang="en-US" sz="2500" dirty="0">
                <a:latin typeface="Arial"/>
                <a:ea typeface="+mn-lt"/>
                <a:cs typeface="+mn-lt"/>
              </a:rPr>
              <a:t> </a:t>
            </a:r>
            <a:r>
              <a:rPr lang="en-US" sz="2500" dirty="0" err="1">
                <a:latin typeface="Arial"/>
                <a:ea typeface="+mn-lt"/>
                <a:cs typeface="+mn-lt"/>
              </a:rPr>
              <a:t>podrá</a:t>
            </a:r>
            <a:r>
              <a:rPr lang="en-US" sz="2500" dirty="0">
                <a:latin typeface="Arial"/>
                <a:ea typeface="+mn-lt"/>
                <a:cs typeface="+mn-lt"/>
              </a:rPr>
              <a:t> </a:t>
            </a:r>
            <a:r>
              <a:rPr lang="en-US" sz="2500" dirty="0" err="1">
                <a:latin typeface="Arial"/>
                <a:ea typeface="+mn-lt"/>
                <a:cs typeface="+mn-lt"/>
              </a:rPr>
              <a:t>consumir</a:t>
            </a:r>
            <a:r>
              <a:rPr lang="en-US" sz="2500" dirty="0">
                <a:latin typeface="Arial"/>
                <a:ea typeface="+mn-lt"/>
                <a:cs typeface="+mn-lt"/>
              </a:rPr>
              <a:t> </a:t>
            </a:r>
            <a:r>
              <a:rPr lang="en-US" sz="2500" dirty="0" err="1">
                <a:latin typeface="Arial"/>
                <a:ea typeface="+mn-lt"/>
                <a:cs typeface="+mn-lt"/>
              </a:rPr>
              <a:t>como</a:t>
            </a:r>
            <a:r>
              <a:rPr lang="en-US" sz="2500" dirty="0">
                <a:latin typeface="Arial"/>
                <a:ea typeface="+mn-lt"/>
                <a:cs typeface="+mn-lt"/>
              </a:rPr>
              <a:t> </a:t>
            </a:r>
            <a:r>
              <a:rPr lang="en-US" sz="2500" dirty="0" err="1">
                <a:latin typeface="Arial"/>
                <a:ea typeface="+mn-lt"/>
                <a:cs typeface="+mn-lt"/>
              </a:rPr>
              <a:t>máximo</a:t>
            </a:r>
            <a:r>
              <a:rPr lang="en-US" sz="2500" dirty="0">
                <a:latin typeface="Arial"/>
                <a:ea typeface="+mn-lt"/>
                <a:cs typeface="+mn-lt"/>
              </a:rPr>
              <a:t> </a:t>
            </a:r>
            <a:r>
              <a:rPr lang="en-US" sz="2500" dirty="0" err="1">
                <a:latin typeface="Arial"/>
                <a:ea typeface="+mn-lt"/>
                <a:cs typeface="+mn-lt"/>
              </a:rPr>
              <a:t>el</a:t>
            </a:r>
            <a:r>
              <a:rPr lang="en-US" sz="2500" dirty="0">
                <a:latin typeface="Arial"/>
                <a:ea typeface="+mn-lt"/>
                <a:cs typeface="+mn-lt"/>
              </a:rPr>
              <a:t> </a:t>
            </a:r>
            <a:r>
              <a:rPr lang="en-US" sz="2500" dirty="0" err="1">
                <a:latin typeface="Arial"/>
                <a:ea typeface="+mn-lt"/>
                <a:cs typeface="+mn-lt"/>
              </a:rPr>
              <a:t>importe</a:t>
            </a:r>
            <a:r>
              <a:rPr lang="en-US" sz="2500" dirty="0">
                <a:latin typeface="Arial"/>
                <a:ea typeface="+mn-lt"/>
                <a:cs typeface="+mn-lt"/>
              </a:rPr>
              <a:t> de </a:t>
            </a:r>
            <a:r>
              <a:rPr lang="en-US" sz="2500" dirty="0" err="1">
                <a:latin typeface="Arial"/>
                <a:ea typeface="+mn-lt"/>
                <a:cs typeface="+mn-lt"/>
              </a:rPr>
              <a:t>su</a:t>
            </a:r>
            <a:r>
              <a:rPr lang="en-US" sz="2500" dirty="0">
                <a:latin typeface="Arial"/>
                <a:ea typeface="+mn-lt"/>
                <a:cs typeface="+mn-lt"/>
              </a:rPr>
              <a:t> </a:t>
            </a:r>
            <a:r>
              <a:rPr lang="en-US" sz="2500" dirty="0" err="1">
                <a:latin typeface="Arial"/>
                <a:ea typeface="+mn-lt"/>
                <a:cs typeface="+mn-lt"/>
              </a:rPr>
              <a:t>renta</a:t>
            </a:r>
            <a:r>
              <a:rPr lang="en-US" sz="2500" dirty="0">
                <a:latin typeface="Arial"/>
                <a:ea typeface="+mn-lt"/>
                <a:cs typeface="+mn-lt"/>
              </a:rPr>
              <a:t>.</a:t>
            </a:r>
          </a:p>
          <a:p>
            <a:pPr marL="0" indent="0">
              <a:buNone/>
            </a:pPr>
            <a:endParaRPr lang="en-US" sz="2500" dirty="0">
              <a:latin typeface="Arial"/>
              <a:ea typeface="+mn-lt"/>
              <a:cs typeface="+mn-lt"/>
            </a:endParaRPr>
          </a:p>
          <a:p>
            <a:pPr marL="0" indent="0">
              <a:buNone/>
            </a:pPr>
            <a:endParaRPr lang="en-US" sz="2500" dirty="0">
              <a:latin typeface="Arial"/>
              <a:ea typeface="+mn-lt"/>
              <a:cs typeface="+mn-lt"/>
            </a:endParaRPr>
          </a:p>
          <a:p>
            <a:pPr marL="457200" indent="-457200"/>
            <a:r>
              <a:rPr lang="en-US" sz="2500" dirty="0">
                <a:latin typeface="Arial"/>
                <a:ea typeface="+mn-lt"/>
                <a:cs typeface="+mn-lt"/>
              </a:rPr>
              <a:t>Gusto:</a:t>
            </a:r>
          </a:p>
          <a:p>
            <a:pPr marL="0" indent="0">
              <a:buNone/>
            </a:pPr>
            <a:r>
              <a:rPr lang="en-US" sz="2500" dirty="0">
                <a:latin typeface="Arial"/>
                <a:ea typeface="+mn-lt"/>
                <a:cs typeface="+mn-lt"/>
              </a:rPr>
              <a:t>El gusto </a:t>
            </a:r>
            <a:r>
              <a:rPr lang="en-US" sz="2500" dirty="0" err="1">
                <a:latin typeface="Arial"/>
                <a:ea typeface="+mn-lt"/>
                <a:cs typeface="+mn-lt"/>
              </a:rPr>
              <a:t>hace</a:t>
            </a:r>
            <a:r>
              <a:rPr lang="en-US" sz="2500" dirty="0">
                <a:latin typeface="Arial"/>
                <a:ea typeface="+mn-lt"/>
                <a:cs typeface="+mn-lt"/>
              </a:rPr>
              <a:t> </a:t>
            </a:r>
            <a:r>
              <a:rPr lang="en-US" sz="2500" dirty="0" err="1">
                <a:latin typeface="Arial"/>
                <a:ea typeface="+mn-lt"/>
                <a:cs typeface="+mn-lt"/>
              </a:rPr>
              <a:t>referencia</a:t>
            </a:r>
            <a:r>
              <a:rPr lang="en-US" sz="2500" dirty="0">
                <a:latin typeface="Arial"/>
                <a:ea typeface="+mn-lt"/>
                <a:cs typeface="+mn-lt"/>
              </a:rPr>
              <a:t> al </a:t>
            </a:r>
            <a:r>
              <a:rPr lang="en-US" sz="2500" dirty="0" err="1">
                <a:latin typeface="Arial"/>
                <a:ea typeface="+mn-lt"/>
                <a:cs typeface="+mn-lt"/>
              </a:rPr>
              <a:t>nivel</a:t>
            </a:r>
            <a:r>
              <a:rPr lang="en-US" sz="2500" dirty="0">
                <a:latin typeface="Arial"/>
                <a:ea typeface="+mn-lt"/>
                <a:cs typeface="+mn-lt"/>
              </a:rPr>
              <a:t> de </a:t>
            </a:r>
            <a:r>
              <a:rPr lang="en-US" sz="2500" dirty="0" err="1">
                <a:latin typeface="Arial"/>
                <a:ea typeface="+mn-lt"/>
                <a:cs typeface="+mn-lt"/>
              </a:rPr>
              <a:t>satisfacción</a:t>
            </a:r>
            <a:r>
              <a:rPr lang="en-US" sz="2500" dirty="0">
                <a:latin typeface="Arial"/>
                <a:ea typeface="+mn-lt"/>
                <a:cs typeface="+mn-lt"/>
              </a:rPr>
              <a:t> que le </a:t>
            </a:r>
            <a:r>
              <a:rPr lang="en-US" sz="2500" dirty="0" err="1">
                <a:latin typeface="Arial"/>
                <a:ea typeface="+mn-lt"/>
                <a:cs typeface="+mn-lt"/>
              </a:rPr>
              <a:t>proporcionan</a:t>
            </a:r>
            <a:r>
              <a:rPr lang="en-US" sz="2500" dirty="0">
                <a:latin typeface="Arial"/>
                <a:ea typeface="+mn-lt"/>
                <a:cs typeface="+mn-lt"/>
              </a:rPr>
              <a:t> al </a:t>
            </a:r>
            <a:r>
              <a:rPr lang="en-US" sz="2500" dirty="0" err="1">
                <a:latin typeface="Arial"/>
                <a:ea typeface="+mn-lt"/>
                <a:cs typeface="+mn-lt"/>
              </a:rPr>
              <a:t>consumidor</a:t>
            </a:r>
            <a:r>
              <a:rPr lang="en-US" sz="2500" dirty="0">
                <a:latin typeface="Arial"/>
                <a:ea typeface="+mn-lt"/>
                <a:cs typeface="+mn-lt"/>
              </a:rPr>
              <a:t> las </a:t>
            </a:r>
            <a:r>
              <a:rPr lang="en-US" sz="2500" dirty="0" err="1">
                <a:latin typeface="Arial"/>
                <a:ea typeface="+mn-lt"/>
                <a:cs typeface="+mn-lt"/>
              </a:rPr>
              <a:t>distintas</a:t>
            </a:r>
            <a:r>
              <a:rPr lang="en-US" sz="2500" dirty="0">
                <a:latin typeface="Arial"/>
                <a:ea typeface="+mn-lt"/>
                <a:cs typeface="+mn-lt"/>
              </a:rPr>
              <a:t> </a:t>
            </a:r>
            <a:r>
              <a:rPr lang="en-US" sz="2500" dirty="0" err="1">
                <a:latin typeface="Arial"/>
                <a:ea typeface="+mn-lt"/>
                <a:cs typeface="+mn-lt"/>
              </a:rPr>
              <a:t>opciones</a:t>
            </a:r>
            <a:r>
              <a:rPr lang="en-US" sz="2500" dirty="0">
                <a:latin typeface="Arial"/>
                <a:ea typeface="+mn-lt"/>
                <a:cs typeface="+mn-lt"/>
              </a:rPr>
              <a:t> de </a:t>
            </a:r>
            <a:r>
              <a:rPr lang="en-US" sz="2500" dirty="0" err="1">
                <a:latin typeface="Arial"/>
                <a:ea typeface="+mn-lt"/>
                <a:cs typeface="+mn-lt"/>
              </a:rPr>
              <a:t>consumo</a:t>
            </a:r>
            <a:r>
              <a:rPr lang="en-US" sz="2500" dirty="0">
                <a:latin typeface="Arial"/>
                <a:ea typeface="+mn-lt"/>
                <a:cs typeface="+mn-lt"/>
              </a:rPr>
              <a:t>.</a:t>
            </a:r>
          </a:p>
          <a:p>
            <a:pPr marL="0" indent="0">
              <a:buNone/>
            </a:pPr>
            <a:endParaRPr lang="en-US" sz="2500" dirty="0">
              <a:ea typeface="+mn-lt"/>
              <a:cs typeface="+mn-lt"/>
            </a:endParaRPr>
          </a:p>
        </p:txBody>
      </p:sp>
      <p:pic>
        <p:nvPicPr>
          <p:cNvPr id="5" name="Picture 5">
            <a:extLst>
              <a:ext uri="{FF2B5EF4-FFF2-40B4-BE49-F238E27FC236}">
                <a16:creationId xmlns:a16="http://schemas.microsoft.com/office/drawing/2014/main" id="{056A2E62-BA88-4E43-84CE-B439538A6A96}"/>
              </a:ext>
            </a:extLst>
          </p:cNvPr>
          <p:cNvPicPr>
            <a:picLocks noChangeAspect="1"/>
          </p:cNvPicPr>
          <p:nvPr/>
        </p:nvPicPr>
        <p:blipFill>
          <a:blip r:embed="rId2"/>
          <a:stretch>
            <a:fillRect/>
          </a:stretch>
        </p:blipFill>
        <p:spPr>
          <a:xfrm>
            <a:off x="9641456" y="2661249"/>
            <a:ext cx="1636144" cy="1636144"/>
          </a:xfrm>
          <a:prstGeom prst="rect">
            <a:avLst/>
          </a:prstGeom>
        </p:spPr>
      </p:pic>
      <p:pic>
        <p:nvPicPr>
          <p:cNvPr id="6" name="Picture 6">
            <a:extLst>
              <a:ext uri="{FF2B5EF4-FFF2-40B4-BE49-F238E27FC236}">
                <a16:creationId xmlns:a16="http://schemas.microsoft.com/office/drawing/2014/main" id="{5F0A58CA-B418-4B92-BC10-A3595D5AFC83}"/>
              </a:ext>
            </a:extLst>
          </p:cNvPr>
          <p:cNvPicPr>
            <a:picLocks noChangeAspect="1"/>
          </p:cNvPicPr>
          <p:nvPr/>
        </p:nvPicPr>
        <p:blipFill>
          <a:blip r:embed="rId3"/>
          <a:stretch>
            <a:fillRect/>
          </a:stretch>
        </p:blipFill>
        <p:spPr>
          <a:xfrm>
            <a:off x="5055078" y="5162909"/>
            <a:ext cx="1837426" cy="1808672"/>
          </a:xfrm>
          <a:prstGeom prst="rect">
            <a:avLst/>
          </a:prstGeom>
        </p:spPr>
      </p:pic>
    </p:spTree>
    <p:extLst>
      <p:ext uri="{BB962C8B-B14F-4D97-AF65-F5344CB8AC3E}">
        <p14:creationId xmlns:p14="http://schemas.microsoft.com/office/powerpoint/2010/main" val="393013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48E71-0948-4119-B711-F61211A8666D}"/>
              </a:ext>
            </a:extLst>
          </p:cNvPr>
          <p:cNvSpPr>
            <a:spLocks noGrp="1"/>
          </p:cNvSpPr>
          <p:nvPr>
            <p:ph idx="1"/>
          </p:nvPr>
        </p:nvSpPr>
        <p:spPr>
          <a:xfrm>
            <a:off x="838200" y="301625"/>
            <a:ext cx="10515600" cy="4351338"/>
          </a:xfrm>
        </p:spPr>
        <p:txBody>
          <a:bodyPr vert="horz" lIns="91440" tIns="45720" rIns="91440" bIns="45720" rtlCol="0" anchor="t">
            <a:normAutofit/>
          </a:bodyPr>
          <a:lstStyle/>
          <a:p>
            <a:r>
              <a:rPr lang="en-US" dirty="0">
                <a:ea typeface="+mn-lt"/>
                <a:cs typeface="+mn-lt"/>
              </a:rPr>
              <a:t>Las </a:t>
            </a:r>
            <a:r>
              <a:rPr lang="en-US" dirty="0" err="1">
                <a:ea typeface="+mn-lt"/>
                <a:cs typeface="+mn-lt"/>
              </a:rPr>
              <a:t>empresas</a:t>
            </a:r>
            <a:r>
              <a:rPr lang="en-US" dirty="0">
                <a:ea typeface="+mn-lt"/>
                <a:cs typeface="+mn-lt"/>
              </a:rPr>
              <a:t>, </a:t>
            </a:r>
            <a:r>
              <a:rPr lang="en-US" dirty="0" err="1">
                <a:ea typeface="+mn-lt"/>
                <a:cs typeface="+mn-lt"/>
              </a:rPr>
              <a:t>grandes</a:t>
            </a:r>
            <a:r>
              <a:rPr lang="en-US" dirty="0">
                <a:ea typeface="+mn-lt"/>
                <a:cs typeface="+mn-lt"/>
              </a:rPr>
              <a:t> y </a:t>
            </a:r>
            <a:r>
              <a:rPr lang="en-US" dirty="0" err="1">
                <a:ea typeface="+mn-lt"/>
                <a:cs typeface="+mn-lt"/>
              </a:rPr>
              <a:t>pequeñas</a:t>
            </a:r>
            <a:r>
              <a:rPr lang="en-US" dirty="0">
                <a:ea typeface="+mn-lt"/>
                <a:cs typeface="+mn-lt"/>
              </a:rPr>
              <a:t>, se </a:t>
            </a:r>
            <a:r>
              <a:rPr lang="en-US" dirty="0" err="1">
                <a:ea typeface="+mn-lt"/>
                <a:cs typeface="+mn-lt"/>
              </a:rPr>
              <a:t>enfrentan</a:t>
            </a:r>
            <a:r>
              <a:rPr lang="en-US" dirty="0">
                <a:ea typeface="+mn-lt"/>
                <a:cs typeface="+mn-lt"/>
              </a:rPr>
              <a:t> a </a:t>
            </a:r>
            <a:r>
              <a:rPr lang="en-US" dirty="0" err="1">
                <a:ea typeface="+mn-lt"/>
                <a:cs typeface="+mn-lt"/>
              </a:rPr>
              <a:t>nuevos</a:t>
            </a:r>
            <a:r>
              <a:rPr lang="en-US" dirty="0">
                <a:ea typeface="+mn-lt"/>
                <a:cs typeface="+mn-lt"/>
              </a:rPr>
              <a:t> </a:t>
            </a:r>
            <a:r>
              <a:rPr lang="en-US" dirty="0" err="1">
                <a:ea typeface="+mn-lt"/>
                <a:cs typeface="+mn-lt"/>
              </a:rPr>
              <a:t>retos</a:t>
            </a:r>
            <a:r>
              <a:rPr lang="en-US" dirty="0">
                <a:ea typeface="+mn-lt"/>
                <a:cs typeface="+mn-lt"/>
              </a:rPr>
              <a:t> </a:t>
            </a:r>
            <a:r>
              <a:rPr lang="en-US" dirty="0" err="1">
                <a:ea typeface="+mn-lt"/>
                <a:cs typeface="+mn-lt"/>
              </a:rPr>
              <a:t>en</a:t>
            </a:r>
            <a:r>
              <a:rPr lang="en-US" dirty="0">
                <a:ea typeface="+mn-lt"/>
                <a:cs typeface="+mn-lt"/>
              </a:rPr>
              <a:t> los </a:t>
            </a:r>
            <a:r>
              <a:rPr lang="en-US" dirty="0" err="1">
                <a:ea typeface="+mn-lt"/>
                <a:cs typeface="+mn-lt"/>
              </a:rPr>
              <a:t>cuales</a:t>
            </a:r>
            <a:r>
              <a:rPr lang="en-US" dirty="0">
                <a:ea typeface="+mn-lt"/>
                <a:cs typeface="+mn-lt"/>
              </a:rPr>
              <a:t> </a:t>
            </a:r>
            <a:r>
              <a:rPr lang="en-US" dirty="0" err="1">
                <a:ea typeface="+mn-lt"/>
                <a:cs typeface="+mn-lt"/>
              </a:rPr>
              <a:t>el</a:t>
            </a:r>
            <a:r>
              <a:rPr lang="en-US" dirty="0">
                <a:ea typeface="+mn-lt"/>
                <a:cs typeface="+mn-lt"/>
              </a:rPr>
              <a:t> saber </a:t>
            </a:r>
            <a:r>
              <a:rPr lang="en-US" dirty="0" err="1">
                <a:ea typeface="+mn-lt"/>
                <a:cs typeface="+mn-lt"/>
              </a:rPr>
              <a:t>qué</a:t>
            </a:r>
            <a:r>
              <a:rPr lang="en-US" dirty="0">
                <a:ea typeface="+mn-lt"/>
                <a:cs typeface="+mn-lt"/>
              </a:rPr>
              <a:t> se consume, </a:t>
            </a:r>
            <a:r>
              <a:rPr lang="en-US" dirty="0" err="1">
                <a:ea typeface="+mn-lt"/>
                <a:cs typeface="+mn-lt"/>
              </a:rPr>
              <a:t>cómo</a:t>
            </a:r>
            <a:r>
              <a:rPr lang="en-US" dirty="0">
                <a:ea typeface="+mn-lt"/>
                <a:cs typeface="+mn-lt"/>
              </a:rPr>
              <a:t> y </a:t>
            </a:r>
            <a:r>
              <a:rPr lang="en-US" dirty="0" err="1">
                <a:ea typeface="+mn-lt"/>
                <a:cs typeface="+mn-lt"/>
              </a:rPr>
              <a:t>dónde</a:t>
            </a:r>
            <a:r>
              <a:rPr lang="en-US" dirty="0">
                <a:ea typeface="+mn-lt"/>
                <a:cs typeface="+mn-lt"/>
              </a:rPr>
              <a:t>, </a:t>
            </a:r>
            <a:r>
              <a:rPr lang="en-US" dirty="0" err="1">
                <a:ea typeface="+mn-lt"/>
                <a:cs typeface="+mn-lt"/>
              </a:rPr>
              <a:t>plantean</a:t>
            </a:r>
            <a:r>
              <a:rPr lang="en-US" dirty="0">
                <a:ea typeface="+mn-lt"/>
                <a:cs typeface="+mn-lt"/>
              </a:rPr>
              <a:t> la </a:t>
            </a:r>
            <a:r>
              <a:rPr lang="en-US" dirty="0" err="1">
                <a:ea typeface="+mn-lt"/>
                <a:cs typeface="+mn-lt"/>
              </a:rPr>
              <a:t>necesidad</a:t>
            </a:r>
            <a:r>
              <a:rPr lang="en-US" dirty="0">
                <a:ea typeface="+mn-lt"/>
                <a:cs typeface="+mn-lt"/>
              </a:rPr>
              <a:t> de </a:t>
            </a:r>
            <a:r>
              <a:rPr lang="en-US" dirty="0" err="1">
                <a:ea typeface="+mn-lt"/>
                <a:cs typeface="+mn-lt"/>
              </a:rPr>
              <a:t>buscar</a:t>
            </a:r>
            <a:r>
              <a:rPr lang="en-US" dirty="0">
                <a:ea typeface="+mn-lt"/>
                <a:cs typeface="+mn-lt"/>
              </a:rPr>
              <a:t> </a:t>
            </a:r>
            <a:r>
              <a:rPr lang="en-US" dirty="0" err="1">
                <a:ea typeface="+mn-lt"/>
                <a:cs typeface="+mn-lt"/>
              </a:rPr>
              <a:t>herramientas</a:t>
            </a:r>
            <a:r>
              <a:rPr lang="en-US" dirty="0">
                <a:ea typeface="+mn-lt"/>
                <a:cs typeface="+mn-lt"/>
              </a:rPr>
              <a:t> </a:t>
            </a:r>
            <a:r>
              <a:rPr lang="en-US" dirty="0" err="1">
                <a:ea typeface="+mn-lt"/>
                <a:cs typeface="+mn-lt"/>
              </a:rPr>
              <a:t>efectivas</a:t>
            </a:r>
            <a:r>
              <a:rPr lang="en-US" dirty="0">
                <a:ea typeface="+mn-lt"/>
                <a:cs typeface="+mn-lt"/>
              </a:rPr>
              <a:t> que </a:t>
            </a:r>
            <a:r>
              <a:rPr lang="en-US" dirty="0" err="1">
                <a:ea typeface="+mn-lt"/>
                <a:cs typeface="+mn-lt"/>
              </a:rPr>
              <a:t>permitan</a:t>
            </a:r>
            <a:r>
              <a:rPr lang="en-US" dirty="0">
                <a:ea typeface="+mn-lt"/>
                <a:cs typeface="+mn-lt"/>
              </a:rPr>
              <a:t> la </a:t>
            </a:r>
            <a:r>
              <a:rPr lang="en-US" dirty="0" err="1">
                <a:ea typeface="+mn-lt"/>
                <a:cs typeface="+mn-lt"/>
              </a:rPr>
              <a:t>interacción</a:t>
            </a:r>
            <a:r>
              <a:rPr lang="en-US" dirty="0">
                <a:ea typeface="+mn-lt"/>
                <a:cs typeface="+mn-lt"/>
              </a:rPr>
              <a:t> con </a:t>
            </a:r>
            <a:r>
              <a:rPr lang="en-US" dirty="0" err="1">
                <a:ea typeface="+mn-lt"/>
                <a:cs typeface="+mn-lt"/>
              </a:rPr>
              <a:t>el</a:t>
            </a:r>
            <a:r>
              <a:rPr lang="en-US" dirty="0">
                <a:ea typeface="+mn-lt"/>
                <a:cs typeface="+mn-lt"/>
              </a:rPr>
              <a:t> </a:t>
            </a:r>
            <a:r>
              <a:rPr lang="en-US" dirty="0" err="1">
                <a:ea typeface="+mn-lt"/>
                <a:cs typeface="+mn-lt"/>
              </a:rPr>
              <a:t>consumidor</a:t>
            </a:r>
            <a:r>
              <a:rPr lang="en-US" dirty="0">
                <a:ea typeface="+mn-lt"/>
                <a:cs typeface="+mn-lt"/>
              </a:rPr>
              <a:t> y </a:t>
            </a:r>
            <a:r>
              <a:rPr lang="en-US" dirty="0" err="1">
                <a:ea typeface="+mn-lt"/>
                <a:cs typeface="+mn-lt"/>
              </a:rPr>
              <a:t>conduzcan</a:t>
            </a:r>
            <a:r>
              <a:rPr lang="en-US" dirty="0">
                <a:ea typeface="+mn-lt"/>
                <a:cs typeface="+mn-lt"/>
              </a:rPr>
              <a:t> </a:t>
            </a:r>
            <a:r>
              <a:rPr lang="en-US" dirty="0" err="1">
                <a:ea typeface="+mn-lt"/>
                <a:cs typeface="+mn-lt"/>
              </a:rPr>
              <a:t>hacia</a:t>
            </a:r>
            <a:r>
              <a:rPr lang="en-US" dirty="0">
                <a:ea typeface="+mn-lt"/>
                <a:cs typeface="+mn-lt"/>
              </a:rPr>
              <a:t> la </a:t>
            </a:r>
            <a:r>
              <a:rPr lang="en-US" dirty="0" err="1">
                <a:ea typeface="+mn-lt"/>
                <a:cs typeface="+mn-lt"/>
              </a:rPr>
              <a:t>elección</a:t>
            </a:r>
            <a:r>
              <a:rPr lang="en-US" dirty="0">
                <a:ea typeface="+mn-lt"/>
                <a:cs typeface="+mn-lt"/>
              </a:rPr>
              <a:t> de sus </a:t>
            </a:r>
            <a:r>
              <a:rPr lang="en-US" dirty="0" err="1">
                <a:ea typeface="+mn-lt"/>
                <a:cs typeface="+mn-lt"/>
              </a:rPr>
              <a:t>productos</a:t>
            </a:r>
            <a:r>
              <a:rPr lang="en-US" dirty="0">
                <a:ea typeface="+mn-lt"/>
                <a:cs typeface="+mn-lt"/>
              </a:rPr>
              <a:t> </a:t>
            </a:r>
          </a:p>
          <a:p>
            <a:endParaRPr lang="en-US" dirty="0">
              <a:cs typeface="Calibri" panose="020F0502020204030204"/>
            </a:endParaRPr>
          </a:p>
          <a:p>
            <a:r>
              <a:rPr lang="en-US" dirty="0" err="1">
                <a:ea typeface="+mn-lt"/>
                <a:cs typeface="+mn-lt"/>
              </a:rPr>
              <a:t>Aunque</a:t>
            </a:r>
            <a:r>
              <a:rPr lang="en-US" dirty="0">
                <a:ea typeface="+mn-lt"/>
                <a:cs typeface="+mn-lt"/>
              </a:rPr>
              <a:t> </a:t>
            </a:r>
            <a:r>
              <a:rPr lang="en-US" dirty="0" err="1">
                <a:ea typeface="+mn-lt"/>
                <a:cs typeface="+mn-lt"/>
              </a:rPr>
              <a:t>el</a:t>
            </a:r>
            <a:r>
              <a:rPr lang="en-US" dirty="0">
                <a:ea typeface="+mn-lt"/>
                <a:cs typeface="+mn-lt"/>
              </a:rPr>
              <a:t> </a:t>
            </a:r>
            <a:r>
              <a:rPr lang="en-US" dirty="0" err="1">
                <a:ea typeface="+mn-lt"/>
                <a:cs typeface="+mn-lt"/>
              </a:rPr>
              <a:t>consumidor</a:t>
            </a:r>
            <a:r>
              <a:rPr lang="en-US" dirty="0">
                <a:ea typeface="+mn-lt"/>
                <a:cs typeface="+mn-lt"/>
              </a:rPr>
              <a:t> </a:t>
            </a:r>
            <a:r>
              <a:rPr lang="en-US" dirty="0" err="1">
                <a:ea typeface="+mn-lt"/>
                <a:cs typeface="+mn-lt"/>
              </a:rPr>
              <a:t>pasa</a:t>
            </a:r>
            <a:r>
              <a:rPr lang="en-US" dirty="0">
                <a:ea typeface="+mn-lt"/>
                <a:cs typeface="+mn-lt"/>
              </a:rPr>
              <a:t> por </a:t>
            </a:r>
            <a:r>
              <a:rPr lang="en-US" dirty="0" err="1">
                <a:ea typeface="+mn-lt"/>
                <a:cs typeface="+mn-lt"/>
              </a:rPr>
              <a:t>diferentes</a:t>
            </a:r>
            <a:r>
              <a:rPr lang="en-US" dirty="0">
                <a:ea typeface="+mn-lt"/>
                <a:cs typeface="+mn-lt"/>
              </a:rPr>
              <a:t> </a:t>
            </a:r>
            <a:r>
              <a:rPr lang="en-US" dirty="0" err="1">
                <a:ea typeface="+mn-lt"/>
                <a:cs typeface="+mn-lt"/>
              </a:rPr>
              <a:t>etapas</a:t>
            </a:r>
            <a:r>
              <a:rPr lang="en-US" dirty="0">
                <a:ea typeface="+mn-lt"/>
                <a:cs typeface="+mn-lt"/>
              </a:rPr>
              <a:t> entre la </a:t>
            </a:r>
            <a:r>
              <a:rPr lang="en-US" dirty="0" err="1">
                <a:ea typeface="+mn-lt"/>
                <a:cs typeface="+mn-lt"/>
              </a:rPr>
              <a:t>identificación</a:t>
            </a:r>
            <a:r>
              <a:rPr lang="en-US" dirty="0">
                <a:ea typeface="+mn-lt"/>
                <a:cs typeface="+mn-lt"/>
              </a:rPr>
              <a:t> de la </a:t>
            </a:r>
            <a:r>
              <a:rPr lang="en-US" dirty="0" err="1">
                <a:ea typeface="+mn-lt"/>
                <a:cs typeface="+mn-lt"/>
              </a:rPr>
              <a:t>necesidad</a:t>
            </a:r>
            <a:r>
              <a:rPr lang="en-US" dirty="0">
                <a:ea typeface="+mn-lt"/>
                <a:cs typeface="+mn-lt"/>
              </a:rPr>
              <a:t> y la </a:t>
            </a:r>
            <a:r>
              <a:rPr lang="en-US" dirty="0" err="1">
                <a:ea typeface="+mn-lt"/>
                <a:cs typeface="+mn-lt"/>
              </a:rPr>
              <a:t>elección</a:t>
            </a:r>
            <a:r>
              <a:rPr lang="en-US" dirty="0">
                <a:ea typeface="+mn-lt"/>
                <a:cs typeface="+mn-lt"/>
              </a:rPr>
              <a:t>, las </a:t>
            </a:r>
            <a:r>
              <a:rPr lang="en-US" dirty="0" err="1">
                <a:ea typeface="+mn-lt"/>
                <a:cs typeface="+mn-lt"/>
              </a:rPr>
              <a:t>acciones</a:t>
            </a:r>
            <a:r>
              <a:rPr lang="en-US" dirty="0">
                <a:ea typeface="+mn-lt"/>
                <a:cs typeface="+mn-lt"/>
              </a:rPr>
              <a:t> de marketing </a:t>
            </a:r>
            <a:r>
              <a:rPr lang="en-US" dirty="0" err="1">
                <a:ea typeface="+mn-lt"/>
                <a:cs typeface="+mn-lt"/>
              </a:rPr>
              <a:t>en</a:t>
            </a:r>
            <a:r>
              <a:rPr lang="en-US" dirty="0">
                <a:ea typeface="+mn-lt"/>
                <a:cs typeface="+mn-lt"/>
              </a:rPr>
              <a:t> </a:t>
            </a:r>
            <a:r>
              <a:rPr lang="en-US" dirty="0" err="1">
                <a:ea typeface="+mn-lt"/>
                <a:cs typeface="+mn-lt"/>
              </a:rPr>
              <a:t>el</a:t>
            </a:r>
            <a:r>
              <a:rPr lang="en-US" dirty="0">
                <a:ea typeface="+mn-lt"/>
                <a:cs typeface="+mn-lt"/>
              </a:rPr>
              <a:t> punto de </a:t>
            </a:r>
            <a:r>
              <a:rPr lang="en-US" dirty="0" err="1">
                <a:ea typeface="+mn-lt"/>
                <a:cs typeface="+mn-lt"/>
              </a:rPr>
              <a:t>venta</a:t>
            </a:r>
            <a:r>
              <a:rPr lang="en-US" dirty="0">
                <a:ea typeface="+mn-lt"/>
                <a:cs typeface="+mn-lt"/>
              </a:rPr>
              <a:t> </a:t>
            </a:r>
            <a:r>
              <a:rPr lang="en-US" dirty="0" err="1">
                <a:ea typeface="+mn-lt"/>
                <a:cs typeface="+mn-lt"/>
              </a:rPr>
              <a:t>tienden</a:t>
            </a:r>
            <a:r>
              <a:rPr lang="en-US" dirty="0">
                <a:ea typeface="+mn-lt"/>
                <a:cs typeface="+mn-lt"/>
              </a:rPr>
              <a:t> a ser de </a:t>
            </a:r>
            <a:r>
              <a:rPr lang="en-US" dirty="0" err="1">
                <a:ea typeface="+mn-lt"/>
                <a:cs typeface="+mn-lt"/>
              </a:rPr>
              <a:t>mucha</a:t>
            </a:r>
            <a:r>
              <a:rPr lang="en-US" dirty="0">
                <a:ea typeface="+mn-lt"/>
                <a:cs typeface="+mn-lt"/>
              </a:rPr>
              <a:t> </a:t>
            </a:r>
            <a:r>
              <a:rPr lang="en-US" dirty="0" err="1">
                <a:ea typeface="+mn-lt"/>
                <a:cs typeface="+mn-lt"/>
              </a:rPr>
              <a:t>importancia</a:t>
            </a:r>
            <a:r>
              <a:rPr lang="en-US" dirty="0">
                <a:ea typeface="+mn-lt"/>
                <a:cs typeface="+mn-lt"/>
              </a:rPr>
              <a:t>, </a:t>
            </a:r>
            <a:r>
              <a:rPr lang="en-US" dirty="0" err="1">
                <a:ea typeface="+mn-lt"/>
                <a:cs typeface="+mn-lt"/>
              </a:rPr>
              <a:t>porque</a:t>
            </a:r>
            <a:r>
              <a:rPr lang="en-US" dirty="0">
                <a:ea typeface="+mn-lt"/>
                <a:cs typeface="+mn-lt"/>
              </a:rPr>
              <a:t> se </a:t>
            </a:r>
            <a:r>
              <a:rPr lang="en-US" dirty="0" err="1">
                <a:ea typeface="+mn-lt"/>
                <a:cs typeface="+mn-lt"/>
              </a:rPr>
              <a:t>dirigen</a:t>
            </a:r>
            <a:r>
              <a:rPr lang="en-US" dirty="0">
                <a:ea typeface="+mn-lt"/>
                <a:cs typeface="+mn-lt"/>
              </a:rPr>
              <a:t> a las </a:t>
            </a:r>
            <a:r>
              <a:rPr lang="en-US" dirty="0" err="1">
                <a:ea typeface="+mn-lt"/>
                <a:cs typeface="+mn-lt"/>
              </a:rPr>
              <a:t>últimas</a:t>
            </a:r>
            <a:r>
              <a:rPr lang="en-US" dirty="0">
                <a:ea typeface="+mn-lt"/>
                <a:cs typeface="+mn-lt"/>
              </a:rPr>
              <a:t> </a:t>
            </a:r>
            <a:r>
              <a:rPr lang="en-US" dirty="0" err="1">
                <a:ea typeface="+mn-lt"/>
                <a:cs typeface="+mn-lt"/>
              </a:rPr>
              <a:t>etapas</a:t>
            </a:r>
            <a:r>
              <a:rPr lang="en-US" dirty="0">
                <a:ea typeface="+mn-lt"/>
                <a:cs typeface="+mn-lt"/>
              </a:rPr>
              <a:t>, </a:t>
            </a:r>
            <a:r>
              <a:rPr lang="en-US" dirty="0" err="1">
                <a:ea typeface="+mn-lt"/>
                <a:cs typeface="+mn-lt"/>
              </a:rPr>
              <a:t>cuando</a:t>
            </a:r>
            <a:r>
              <a:rPr lang="en-US" dirty="0">
                <a:ea typeface="+mn-lt"/>
                <a:cs typeface="+mn-lt"/>
              </a:rPr>
              <a:t> </a:t>
            </a:r>
            <a:r>
              <a:rPr lang="en-US" dirty="0" err="1">
                <a:ea typeface="+mn-lt"/>
                <a:cs typeface="+mn-lt"/>
              </a:rPr>
              <a:t>el</a:t>
            </a:r>
            <a:r>
              <a:rPr lang="en-US" dirty="0">
                <a:ea typeface="+mn-lt"/>
                <a:cs typeface="+mn-lt"/>
              </a:rPr>
              <a:t> </a:t>
            </a:r>
            <a:r>
              <a:rPr lang="en-US" dirty="0" err="1">
                <a:ea typeface="+mn-lt"/>
                <a:cs typeface="+mn-lt"/>
              </a:rPr>
              <a:t>individuo</a:t>
            </a:r>
            <a:r>
              <a:rPr lang="en-US" dirty="0">
                <a:ea typeface="+mn-lt"/>
                <a:cs typeface="+mn-lt"/>
              </a:rPr>
              <a:t> </a:t>
            </a:r>
            <a:r>
              <a:rPr lang="en-US" dirty="0" err="1">
                <a:ea typeface="+mn-lt"/>
                <a:cs typeface="+mn-lt"/>
              </a:rPr>
              <a:t>escoge</a:t>
            </a:r>
            <a:r>
              <a:rPr lang="en-US" dirty="0">
                <a:ea typeface="+mn-lt"/>
                <a:cs typeface="+mn-lt"/>
              </a:rPr>
              <a:t> </a:t>
            </a:r>
            <a:r>
              <a:rPr lang="en-US" dirty="0" err="1">
                <a:ea typeface="+mn-lt"/>
                <a:cs typeface="+mn-lt"/>
              </a:rPr>
              <a:t>el</a:t>
            </a:r>
            <a:r>
              <a:rPr lang="en-US" dirty="0">
                <a:ea typeface="+mn-lt"/>
                <a:cs typeface="+mn-lt"/>
              </a:rPr>
              <a:t> </a:t>
            </a:r>
            <a:r>
              <a:rPr lang="en-US" dirty="0" err="1">
                <a:ea typeface="+mn-lt"/>
                <a:cs typeface="+mn-lt"/>
              </a:rPr>
              <a:t>producto</a:t>
            </a:r>
            <a:r>
              <a:rPr lang="en-US" dirty="0">
                <a:ea typeface="+mn-lt"/>
                <a:cs typeface="+mn-lt"/>
              </a:rPr>
              <a:t> que </a:t>
            </a:r>
            <a:r>
              <a:rPr lang="en-US" dirty="0" err="1">
                <a:ea typeface="+mn-lt"/>
                <a:cs typeface="+mn-lt"/>
              </a:rPr>
              <a:t>va</a:t>
            </a:r>
            <a:r>
              <a:rPr lang="en-US" dirty="0">
                <a:ea typeface="+mn-lt"/>
                <a:cs typeface="+mn-lt"/>
              </a:rPr>
              <a:t> a </a:t>
            </a:r>
            <a:r>
              <a:rPr lang="en-US" dirty="0" err="1">
                <a:ea typeface="+mn-lt"/>
                <a:cs typeface="+mn-lt"/>
              </a:rPr>
              <a:t>comprar</a:t>
            </a:r>
            <a:r>
              <a:rPr lang="en-US" dirty="0">
                <a:ea typeface="+mn-lt"/>
                <a:cs typeface="+mn-lt"/>
              </a:rPr>
              <a:t> o </a:t>
            </a:r>
            <a:r>
              <a:rPr lang="en-US" dirty="0" err="1">
                <a:ea typeface="+mn-lt"/>
                <a:cs typeface="+mn-lt"/>
              </a:rPr>
              <a:t>descartar</a:t>
            </a:r>
            <a:endParaRPr lang="en-US" dirty="0" err="1">
              <a:cs typeface="Calibri" panose="020F0502020204030204"/>
            </a:endParaRPr>
          </a:p>
        </p:txBody>
      </p:sp>
      <p:pic>
        <p:nvPicPr>
          <p:cNvPr id="4" name="Picture 4">
            <a:extLst>
              <a:ext uri="{FF2B5EF4-FFF2-40B4-BE49-F238E27FC236}">
                <a16:creationId xmlns:a16="http://schemas.microsoft.com/office/drawing/2014/main" id="{B16F4705-3D33-4AD0-A830-401119192E9A}"/>
              </a:ext>
            </a:extLst>
          </p:cNvPr>
          <p:cNvPicPr>
            <a:picLocks noChangeAspect="1"/>
          </p:cNvPicPr>
          <p:nvPr/>
        </p:nvPicPr>
        <p:blipFill>
          <a:blip r:embed="rId2"/>
          <a:stretch>
            <a:fillRect/>
          </a:stretch>
        </p:blipFill>
        <p:spPr>
          <a:xfrm>
            <a:off x="4134928" y="4652599"/>
            <a:ext cx="3433313" cy="1909140"/>
          </a:xfrm>
          <a:prstGeom prst="rect">
            <a:avLst/>
          </a:prstGeom>
        </p:spPr>
      </p:pic>
    </p:spTree>
    <p:extLst>
      <p:ext uri="{BB962C8B-B14F-4D97-AF65-F5344CB8AC3E}">
        <p14:creationId xmlns:p14="http://schemas.microsoft.com/office/powerpoint/2010/main" val="3919577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DE24D-8C8E-4051-9ECC-02EC1E61CA9B}"/>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B20CCDEA-B6BF-42CC-A3F6-D84844CA7AA7}"/>
              </a:ext>
            </a:extLst>
          </p:cNvPr>
          <p:cNvSpPr>
            <a:spLocks noGrp="1"/>
          </p:cNvSpPr>
          <p:nvPr>
            <p:ph idx="1"/>
          </p:nvPr>
        </p:nvSpPr>
        <p:spPr/>
        <p:txBody>
          <a:bodyPr/>
          <a:lstStyle/>
          <a:p>
            <a:r>
              <a:rPr lang="es-MX" dirty="0"/>
              <a:t>A. (2015, 10 abril). Teoría de la Elección del Consumidor - Microeconomía. </a:t>
            </a:r>
            <a:r>
              <a:rPr lang="es-MX" dirty="0" err="1"/>
              <a:t>AulaFacil</a:t>
            </a:r>
            <a:r>
              <a:rPr lang="es-MX" dirty="0"/>
              <a:t>. </a:t>
            </a:r>
            <a:r>
              <a:rPr lang="es-MX" dirty="0">
                <a:hlinkClick r:id="rId2"/>
              </a:rPr>
              <a:t>https://www.aulafacil.com/cursos/economia/microeconomia/teoria-de-la-eleccion-del-consumidor-l26891</a:t>
            </a:r>
            <a:endParaRPr lang="es-MX" dirty="0"/>
          </a:p>
          <a:p>
            <a:r>
              <a:rPr lang="es-MX" dirty="0"/>
              <a:t>ELECCIÓN DEL CONSUMIDOR – La “Elección del Consumidor” es el sistema de evaluación de marca número 1 en Portugal. (s. f.). Elección Del Consumidor. Recuperado 1 de septiembre de 2021, de </a:t>
            </a:r>
            <a:r>
              <a:rPr lang="es-MX" dirty="0">
                <a:hlinkClick r:id="rId3"/>
              </a:rPr>
              <a:t>https://elecciondelconsumidor.com/</a:t>
            </a:r>
            <a:endParaRPr lang="es-MX" dirty="0"/>
          </a:p>
          <a:p>
            <a:pPr marL="0" indent="0">
              <a:buNone/>
            </a:pPr>
            <a:endParaRPr lang="es-MX" dirty="0"/>
          </a:p>
        </p:txBody>
      </p:sp>
    </p:spTree>
    <p:extLst>
      <p:ext uri="{BB962C8B-B14F-4D97-AF65-F5344CB8AC3E}">
        <p14:creationId xmlns:p14="http://schemas.microsoft.com/office/powerpoint/2010/main" val="3424766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8BB742F-FC41-474E-8379-A17EA5C5167B}"/>
              </a:ext>
            </a:extLst>
          </p:cNvPr>
          <p:cNvSpPr txBox="1"/>
          <p:nvPr/>
        </p:nvSpPr>
        <p:spPr>
          <a:xfrm>
            <a:off x="326529" y="1226268"/>
            <a:ext cx="6323902" cy="2308324"/>
          </a:xfrm>
          <a:prstGeom prst="rect">
            <a:avLst/>
          </a:prstGeom>
          <a:noFill/>
        </p:spPr>
        <p:txBody>
          <a:bodyPr wrap="square" rtlCol="0">
            <a:spAutoFit/>
          </a:bodyPr>
          <a:lstStyle/>
          <a:p>
            <a:r>
              <a:rPr lang="es-MX" sz="1600" dirty="0"/>
              <a:t>-La demanda de mercado se puede definir como la cantidad de bienes y servicios requeridos por un grupo de personas en un mercado determinado, en el cual influyen los intereses, las necesidades y las tendencias.</a:t>
            </a:r>
          </a:p>
          <a:p>
            <a:endParaRPr lang="es-MX" sz="1600" dirty="0"/>
          </a:p>
          <a:p>
            <a:r>
              <a:rPr lang="es-MX" sz="1600" dirty="0"/>
              <a:t>Así, esta dependerá mucho de la región donde se manifieste, ya que las empresas e industrias determinarán qué tipo de estrategias del marketing se acoplan más a los consumidores de una región.</a:t>
            </a:r>
          </a:p>
        </p:txBody>
      </p:sp>
      <p:pic>
        <p:nvPicPr>
          <p:cNvPr id="8" name="Imagen 7">
            <a:extLst>
              <a:ext uri="{FF2B5EF4-FFF2-40B4-BE49-F238E27FC236}">
                <a16:creationId xmlns:a16="http://schemas.microsoft.com/office/drawing/2014/main" id="{11FE1739-F5A1-441D-9E2C-BC379740EDA2}"/>
              </a:ext>
            </a:extLst>
          </p:cNvPr>
          <p:cNvPicPr>
            <a:picLocks noChangeAspect="1"/>
          </p:cNvPicPr>
          <p:nvPr/>
        </p:nvPicPr>
        <p:blipFill>
          <a:blip r:embed="rId2"/>
          <a:stretch>
            <a:fillRect/>
          </a:stretch>
        </p:blipFill>
        <p:spPr>
          <a:xfrm>
            <a:off x="8248364" y="1540695"/>
            <a:ext cx="3185166" cy="2769408"/>
          </a:xfrm>
          <a:prstGeom prst="rect">
            <a:avLst/>
          </a:prstGeom>
        </p:spPr>
      </p:pic>
      <p:sp>
        <p:nvSpPr>
          <p:cNvPr id="9" name="CuadroTexto 8">
            <a:extLst>
              <a:ext uri="{FF2B5EF4-FFF2-40B4-BE49-F238E27FC236}">
                <a16:creationId xmlns:a16="http://schemas.microsoft.com/office/drawing/2014/main" id="{F3E08729-F68B-4C40-A874-B84BC3E91C2F}"/>
              </a:ext>
            </a:extLst>
          </p:cNvPr>
          <p:cNvSpPr txBox="1"/>
          <p:nvPr/>
        </p:nvSpPr>
        <p:spPr>
          <a:xfrm>
            <a:off x="8430374" y="4397053"/>
            <a:ext cx="2950717" cy="461665"/>
          </a:xfrm>
          <a:prstGeom prst="rect">
            <a:avLst/>
          </a:prstGeom>
          <a:noFill/>
        </p:spPr>
        <p:txBody>
          <a:bodyPr wrap="square" rtlCol="0">
            <a:spAutoFit/>
          </a:bodyPr>
          <a:lstStyle/>
          <a:p>
            <a:r>
              <a:rPr lang="es-MX" sz="1200" dirty="0"/>
              <a:t>Gráfico de demanda. A mayor precio, menor cantidad.</a:t>
            </a:r>
          </a:p>
        </p:txBody>
      </p:sp>
      <p:sp>
        <p:nvSpPr>
          <p:cNvPr id="10" name="Rectángulo 9">
            <a:extLst>
              <a:ext uri="{FF2B5EF4-FFF2-40B4-BE49-F238E27FC236}">
                <a16:creationId xmlns:a16="http://schemas.microsoft.com/office/drawing/2014/main" id="{0E7F1A3C-FC37-4774-AD70-BA366C9634A2}"/>
              </a:ext>
            </a:extLst>
          </p:cNvPr>
          <p:cNvSpPr/>
          <p:nvPr/>
        </p:nvSpPr>
        <p:spPr>
          <a:xfrm>
            <a:off x="2345707" y="99642"/>
            <a:ext cx="6510693" cy="923330"/>
          </a:xfrm>
          <a:prstGeom prst="rect">
            <a:avLst/>
          </a:prstGeom>
          <a:noFill/>
        </p:spPr>
        <p:txBody>
          <a:bodyPr wrap="non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rPr>
              <a:t>Demanda de mercado</a:t>
            </a:r>
          </a:p>
        </p:txBody>
      </p:sp>
      <p:sp>
        <p:nvSpPr>
          <p:cNvPr id="11" name="CuadroTexto 10">
            <a:extLst>
              <a:ext uri="{FF2B5EF4-FFF2-40B4-BE49-F238E27FC236}">
                <a16:creationId xmlns:a16="http://schemas.microsoft.com/office/drawing/2014/main" id="{3E5E23A6-CE98-4FB9-940A-3EBE968919D5}"/>
              </a:ext>
            </a:extLst>
          </p:cNvPr>
          <p:cNvSpPr txBox="1"/>
          <p:nvPr/>
        </p:nvSpPr>
        <p:spPr>
          <a:xfrm>
            <a:off x="326529" y="3737889"/>
            <a:ext cx="8227576" cy="2677656"/>
          </a:xfrm>
          <a:prstGeom prst="rect">
            <a:avLst/>
          </a:prstGeom>
          <a:noFill/>
        </p:spPr>
        <p:txBody>
          <a:bodyPr wrap="square" rtlCol="0">
            <a:spAutoFit/>
          </a:bodyPr>
          <a:lstStyle/>
          <a:p>
            <a:r>
              <a:rPr lang="es-MX" sz="1400" dirty="0"/>
              <a:t>Las variaciones que funcionan como determinantes dentro de la demanda son las siguientes:</a:t>
            </a:r>
          </a:p>
          <a:p>
            <a:endParaRPr lang="es-MX" sz="1400" dirty="0"/>
          </a:p>
          <a:p>
            <a:r>
              <a:rPr lang="es-MX" sz="1400" dirty="0"/>
              <a:t>-</a:t>
            </a:r>
            <a:r>
              <a:rPr lang="es-MX" sz="1400" dirty="0">
                <a:solidFill>
                  <a:schemeClr val="accent2"/>
                </a:solidFill>
              </a:rPr>
              <a:t>Precio</a:t>
            </a:r>
            <a:r>
              <a:rPr lang="es-MX" sz="1400" dirty="0"/>
              <a:t>: a menor precio, mayor demanda; a mayor precio, menor demanda.</a:t>
            </a:r>
          </a:p>
          <a:p>
            <a:r>
              <a:rPr lang="es-MX" sz="1400" dirty="0"/>
              <a:t>-</a:t>
            </a:r>
            <a:r>
              <a:rPr lang="es-MX" sz="1400" dirty="0">
                <a:solidFill>
                  <a:schemeClr val="accent2"/>
                </a:solidFill>
              </a:rPr>
              <a:t>Cantidad de dinero</a:t>
            </a:r>
            <a:r>
              <a:rPr lang="es-MX" sz="1400" dirty="0"/>
              <a:t>: cuanto más dinero en circulación haya dentro de una economía, más demanda habrá. A menor cantidad de dinero, menor demanda.</a:t>
            </a:r>
          </a:p>
          <a:p>
            <a:r>
              <a:rPr lang="es-MX" sz="1400" dirty="0"/>
              <a:t>-</a:t>
            </a:r>
            <a:r>
              <a:rPr lang="es-MX" sz="1400" dirty="0">
                <a:solidFill>
                  <a:schemeClr val="accent2"/>
                </a:solidFill>
              </a:rPr>
              <a:t>Ingresos</a:t>
            </a:r>
            <a:r>
              <a:rPr lang="es-MX" sz="1400" dirty="0"/>
              <a:t>: cuanto mayor sea la cantidad de ingresos, mayor demanda habrá y viceversa.</a:t>
            </a:r>
          </a:p>
          <a:p>
            <a:r>
              <a:rPr lang="es-MX" sz="1400" dirty="0"/>
              <a:t>-</a:t>
            </a:r>
            <a:r>
              <a:rPr lang="es-MX" sz="1400" dirty="0">
                <a:solidFill>
                  <a:schemeClr val="accent2"/>
                </a:solidFill>
              </a:rPr>
              <a:t>Población</a:t>
            </a:r>
            <a:r>
              <a:rPr lang="es-MX" sz="1400" dirty="0"/>
              <a:t>: la demanda aumentará paralelamente al crecimiento de la población y viceversa.</a:t>
            </a:r>
          </a:p>
          <a:p>
            <a:r>
              <a:rPr lang="es-MX" sz="1400" dirty="0"/>
              <a:t>-</a:t>
            </a:r>
            <a:r>
              <a:rPr lang="es-MX" sz="1400" dirty="0">
                <a:solidFill>
                  <a:schemeClr val="accent2"/>
                </a:solidFill>
              </a:rPr>
              <a:t>Moda, preferencias y gustos</a:t>
            </a:r>
            <a:r>
              <a:rPr lang="es-MX" sz="1400" dirty="0"/>
              <a:t>: estos influyen directamente sobre la cantidad demandada.</a:t>
            </a:r>
          </a:p>
          <a:p>
            <a:r>
              <a:rPr lang="es-MX" sz="1400" dirty="0"/>
              <a:t>-</a:t>
            </a:r>
            <a:r>
              <a:rPr lang="es-MX" sz="1400" dirty="0">
                <a:solidFill>
                  <a:schemeClr val="accent2"/>
                </a:solidFill>
              </a:rPr>
              <a:t>Bienes complementarios o sustitutos</a:t>
            </a:r>
            <a:r>
              <a:rPr lang="es-MX" sz="1400" dirty="0"/>
              <a:t>: suele darse un cambio en la demanda a partir de bienes complementarios o bienes sustitutos.</a:t>
            </a:r>
            <a:endParaRPr lang="es-MX" sz="1600" dirty="0"/>
          </a:p>
        </p:txBody>
      </p:sp>
    </p:spTree>
    <p:extLst>
      <p:ext uri="{BB962C8B-B14F-4D97-AF65-F5344CB8AC3E}">
        <p14:creationId xmlns:p14="http://schemas.microsoft.com/office/powerpoint/2010/main" val="331378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4113" y="159543"/>
            <a:ext cx="10515600" cy="1325563"/>
          </a:xfrm>
        </p:spPr>
        <p:txBody>
          <a:bodyPr/>
          <a:lstStyle/>
          <a:p>
            <a:r>
              <a:rPr lang="fr-FR" dirty="0"/>
              <a:t>Demanda individual</a:t>
            </a:r>
          </a:p>
        </p:txBody>
      </p:sp>
      <p:sp>
        <p:nvSpPr>
          <p:cNvPr id="3" name="Marcador de contenido 2"/>
          <p:cNvSpPr>
            <a:spLocks noGrp="1"/>
          </p:cNvSpPr>
          <p:nvPr>
            <p:ph idx="1"/>
          </p:nvPr>
        </p:nvSpPr>
        <p:spPr>
          <a:xfrm>
            <a:off x="720363" y="1485106"/>
            <a:ext cx="10515600" cy="4351338"/>
          </a:xfrm>
        </p:spPr>
        <p:txBody>
          <a:bodyPr/>
          <a:lstStyle/>
          <a:p>
            <a:r>
              <a:rPr lang="es-ES" dirty="0"/>
              <a:t>Se define como la cantidad y calidad de bienes y servicios que pueden ser adquiridos por un consumidor. </a:t>
            </a:r>
          </a:p>
          <a:p>
            <a:r>
              <a:rPr lang="fr-FR" dirty="0"/>
              <a:t>Intervienen factores como: El precio del bien, el poder adquisitivo, los gustos, la oferta, entre otros.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5084" y="4180365"/>
            <a:ext cx="5002803" cy="2385057"/>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13" y="3880390"/>
            <a:ext cx="3573236" cy="2685032"/>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2972" y="3429000"/>
            <a:ext cx="2637881" cy="1601798"/>
          </a:xfrm>
          <a:prstGeom prst="rect">
            <a:avLst/>
          </a:prstGeom>
        </p:spPr>
      </p:pic>
    </p:spTree>
    <p:extLst>
      <p:ext uri="{BB962C8B-B14F-4D97-AF65-F5344CB8AC3E}">
        <p14:creationId xmlns:p14="http://schemas.microsoft.com/office/powerpoint/2010/main" val="2076427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2" y="261258"/>
            <a:ext cx="12252960" cy="6126480"/>
          </a:xfrm>
          <a:prstGeom prst="rect">
            <a:avLst/>
          </a:prstGeom>
        </p:spPr>
      </p:pic>
      <p:sp>
        <p:nvSpPr>
          <p:cNvPr id="3" name="Marcador de contenido 2"/>
          <p:cNvSpPr>
            <a:spLocks noGrp="1"/>
          </p:cNvSpPr>
          <p:nvPr>
            <p:ph idx="1"/>
          </p:nvPr>
        </p:nvSpPr>
        <p:spPr>
          <a:xfrm>
            <a:off x="681445" y="832848"/>
            <a:ext cx="10515600" cy="4351338"/>
          </a:xfrm>
        </p:spPr>
        <p:txBody>
          <a:bodyPr/>
          <a:lstStyle/>
          <a:p>
            <a:r>
              <a:rPr lang="fr-FR" dirty="0"/>
              <a:t>El consumo individual varía de acuerdo al precio de los bienes y servicios, según la ley de la oferta y la demanda. </a:t>
            </a:r>
          </a:p>
          <a:p>
            <a:r>
              <a:rPr lang="fr-FR" dirty="0"/>
              <a:t>Esto provoca que el individuo deba tomar elecciones.</a:t>
            </a:r>
          </a:p>
          <a:p>
            <a:r>
              <a:rPr lang="fr-FR" dirty="0"/>
              <a:t>La demanda individual puede ser represetado por medio de una gráfica llamada curva de demanda individual.</a:t>
            </a:r>
          </a:p>
          <a:p>
            <a:endParaRPr lang="fr-FR"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519" y="3324498"/>
            <a:ext cx="4513218" cy="3016988"/>
          </a:xfrm>
          <a:prstGeom prst="rect">
            <a:avLst/>
          </a:prstGeom>
        </p:spPr>
      </p:pic>
    </p:spTree>
    <p:extLst>
      <p:ext uri="{BB962C8B-B14F-4D97-AF65-F5344CB8AC3E}">
        <p14:creationId xmlns:p14="http://schemas.microsoft.com/office/powerpoint/2010/main" val="1267519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a:t>Referencias.</a:t>
            </a:r>
          </a:p>
        </p:txBody>
      </p:sp>
      <p:sp>
        <p:nvSpPr>
          <p:cNvPr id="3" name="Marcador de contenido 2"/>
          <p:cNvSpPr>
            <a:spLocks noGrp="1"/>
          </p:cNvSpPr>
          <p:nvPr>
            <p:ph idx="1"/>
          </p:nvPr>
        </p:nvSpPr>
        <p:spPr/>
        <p:txBody>
          <a:bodyPr/>
          <a:lstStyle/>
          <a:p>
            <a:r>
              <a:rPr lang="fr-FR" dirty="0"/>
              <a:t>Juaregui (2014) </a:t>
            </a:r>
            <a:r>
              <a:rPr lang="es-ES" i="1" dirty="0"/>
              <a:t>Qué es la “Demanda Individual” en términos económicos. </a:t>
            </a:r>
            <a:r>
              <a:rPr lang="es-ES" i="1" dirty="0">
                <a:hlinkClick r:id="rId2"/>
              </a:rPr>
              <a:t>https://aprendiendoadministracion.com/demanda-individual/</a:t>
            </a:r>
            <a:endParaRPr lang="es-ES" i="1" dirty="0"/>
          </a:p>
          <a:p>
            <a:endParaRPr lang="es-ES" i="1" dirty="0"/>
          </a:p>
          <a:p>
            <a:endParaRPr lang="fr-FR" dirty="0"/>
          </a:p>
        </p:txBody>
      </p:sp>
    </p:spTree>
    <p:extLst>
      <p:ext uri="{BB962C8B-B14F-4D97-AF65-F5344CB8AC3E}">
        <p14:creationId xmlns:p14="http://schemas.microsoft.com/office/powerpoint/2010/main" val="1901054850"/>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Estela de condensación</Template>
  <TotalTime>9</TotalTime>
  <Words>812</Words>
  <Application>Microsoft Office PowerPoint</Application>
  <PresentationFormat>Panorámica</PresentationFormat>
  <Paragraphs>43</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Times New Roman</vt:lpstr>
      <vt:lpstr>Estela de condensación</vt:lpstr>
      <vt:lpstr>2.1 Elecciones del consumidor</vt:lpstr>
      <vt:lpstr>Elecciones del consumidor</vt:lpstr>
      <vt:lpstr>La decisión del consumidor en cuanto al conjunto de bienes, materiales, y/o artículos que desea adquirir para su consumo viene determinada por diversos factores:</vt:lpstr>
      <vt:lpstr>Presentación de PowerPoint</vt:lpstr>
      <vt:lpstr>Referencias</vt:lpstr>
      <vt:lpstr>Presentación de PowerPoint</vt:lpstr>
      <vt:lpstr>Demanda individual</vt:lpstr>
      <vt:lpstr>Presentación de PowerPoint</vt:lpstr>
      <vt:lpstr>Referencias.</vt:lpstr>
      <vt:lpstr>La curva de demanda de mercado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Elecciones del consumidor</dc:title>
  <dc:creator>Oscar VR</dc:creator>
  <cp:lastModifiedBy>Oscar VR</cp:lastModifiedBy>
  <cp:revision>2</cp:revision>
  <dcterms:created xsi:type="dcterms:W3CDTF">2021-09-01T15:58:47Z</dcterms:created>
  <dcterms:modified xsi:type="dcterms:W3CDTF">2021-09-01T16:08:18Z</dcterms:modified>
</cp:coreProperties>
</file>