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Bahnschrift Light" panose="020B0502040204020203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Bahnschrift" panose="020B0502040204020203" pitchFamily="34" charset="0"/>
      <p:regular r:id="rId25"/>
      <p:bold r:id="rId26"/>
    </p:embeddedFont>
    <p:embeddedFont>
      <p:font typeface="IBM Plex Sans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fKancTUHtbDmU8EA0W819ClV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5B5"/>
    <a:srgbClr val="68A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170077091618629E-2"/>
          <c:y val="2.5878998072320303E-2"/>
          <c:w val="0.94282992290838141"/>
          <c:h val="0.50719372103895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Experiência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Capacitação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Indicação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Nervosismo/ ansiedade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Tempo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Não sei onde procurar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Plan1!$G$2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Outro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Qual é/foi a sua maior dificuldade na busca por trabalho (pode responder mais de uma)?</c:v>
                </c:pt>
              </c:strCache>
            </c:strRef>
          </c:cat>
          <c:val>
            <c:numRef>
              <c:f>Plan1!$H$2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634792"/>
        <c:axId val="149635968"/>
      </c:barChart>
      <c:catAx>
        <c:axId val="14963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635968"/>
        <c:crosses val="autoZero"/>
        <c:auto val="1"/>
        <c:lblAlgn val="ctr"/>
        <c:lblOffset val="100"/>
        <c:noMultiLvlLbl val="0"/>
      </c:catAx>
      <c:valAx>
        <c:axId val="149635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63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36168074297367"/>
          <c:y val="0.71368396416180879"/>
          <c:w val="0.79567119798525621"/>
          <c:h val="0.27892203638895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645526683450223E-2"/>
          <c:y val="0"/>
          <c:w val="0.95084709594122618"/>
          <c:h val="0.608079103717009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688651289436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Redes sociais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Indicação professores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Indicação amigos/ familiares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Anúcios Jornais físicos/ televionados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Anúncios locais que costuma ir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Outros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Como você busca conteúdos educacionais?</c:v>
                </c:pt>
              </c:strCache>
            </c:strRef>
          </c:cat>
          <c:val>
            <c:numRef>
              <c:f>Plan1!$H$2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633616"/>
        <c:axId val="149632048"/>
      </c:barChart>
      <c:catAx>
        <c:axId val="14963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632048"/>
        <c:crosses val="autoZero"/>
        <c:auto val="1"/>
        <c:lblAlgn val="ctr"/>
        <c:lblOffset val="100"/>
        <c:noMultiLvlLbl val="0"/>
      </c:catAx>
      <c:valAx>
        <c:axId val="14963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633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0572198003058495"/>
          <c:w val="1"/>
          <c:h val="0.26534624842392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75000"/>
            </a:schemeClr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Caso uma mentoria profissional lhe fosse disponibilizada, você aceitaria e utilizaria?</c:v>
                </c:pt>
              </c:strCache>
            </c:strRef>
          </c:tx>
          <c:dPt>
            <c:idx val="0"/>
            <c:bubble3D val="0"/>
            <c:spPr>
              <a:solidFill>
                <a:srgbClr val="68AB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Plan1!$A$2:$A$5</c:f>
              <c:strCache>
                <c:ptCount val="4"/>
                <c:pt idx="0">
                  <c:v>Sim</c:v>
                </c:pt>
                <c:pt idx="1">
                  <c:v>Não</c:v>
                </c:pt>
                <c:pt idx="2">
                  <c:v>Provavelmente sim</c:v>
                </c:pt>
                <c:pt idx="3">
                  <c:v>Provavelmente não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63</c:v>
                </c:pt>
                <c:pt idx="1">
                  <c:v>1</c:v>
                </c:pt>
                <c:pt idx="2">
                  <c:v>37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567276483735049"/>
          <c:y val="0.17982022542002365"/>
          <c:w val="0.30571538941999105"/>
          <c:h val="0.48112059619135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473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13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9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cae37c97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78cae37c9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29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cae37c97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78cae37c9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46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cae37c9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78cae37c9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32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468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2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14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42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https://cdn.discordapp.com/attachments/798586796928663555/800074692391469086/Verde_Escuro_Circulo_Paisagismo_Logotipo_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875" y="465875"/>
            <a:ext cx="5926249" cy="59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 descr="Uma nova e preocupante evasão escolar - ISTOÉ Independente"/>
          <p:cNvPicPr preferRelativeResize="0"/>
          <p:nvPr/>
        </p:nvPicPr>
        <p:blipFill rotWithShape="1">
          <a:blip r:embed="rId3">
            <a:alphaModFix/>
          </a:blip>
          <a:srcRect r="16722"/>
          <a:stretch/>
        </p:blipFill>
        <p:spPr>
          <a:xfrm>
            <a:off x="4706271" y="1801730"/>
            <a:ext cx="7485729" cy="5056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858920" y="229625"/>
            <a:ext cx="2287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Desafio</a:t>
            </a:r>
            <a:endParaRPr sz="1800" b="0" i="0">
              <a:solidFill>
                <a:srgbClr val="3A38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504525" y="4263475"/>
            <a:ext cx="29107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Entre as mulheres, a gravidez e as tarefas domésticas. </a:t>
            </a:r>
            <a:endParaRPr dirty="0"/>
          </a:p>
        </p:txBody>
      </p:sp>
      <p:pic>
        <p:nvPicPr>
          <p:cNvPr id="97" name="Google Shape;97;p2" descr="Pessoa Simplesmente Minimalista - Gráfico vetorial grátis no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722" y="1141731"/>
            <a:ext cx="449458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Pessoa Simplesmente Minimalista - Gráfico vetorial grátis no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243" y="1141731"/>
            <a:ext cx="449458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Pessoa Simplesmente Minimalista - Gráfico vetorial grátis no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2076" y="1129081"/>
            <a:ext cx="449458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Pessoa Simplesmente Minimalista - Gráfico vetorial grátis no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1324" y="1129081"/>
            <a:ext cx="449458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Pessoa Simplesmente Minimalista - Gráfico vetorial grátis no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1997" y="1141731"/>
            <a:ext cx="449458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Pessoa Simplesmente Minimalista - Gráfico vetorial grátis no Pixaba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1245" y="1129081"/>
            <a:ext cx="449458" cy="896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976722" y="2102115"/>
            <a:ext cx="34981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cada seis jovens pararam de trabalhar durante a pandemia </a:t>
            </a:r>
            <a:r>
              <a:rPr lang="pt-BR" sz="1000" b="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(OIT)</a:t>
            </a:r>
            <a:endParaRPr/>
          </a:p>
        </p:txBody>
      </p:sp>
      <p:pic>
        <p:nvPicPr>
          <p:cNvPr id="104" name="Google Shape;104;p2" descr="How you can Save by Cutting Costs with SIP Trunking | Vision Voi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938" y="2887152"/>
            <a:ext cx="1941394" cy="19413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2605428" y="3201625"/>
            <a:ext cx="208814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dos estudantes também foram afetados por fechamento de escolas, universidades e centros de treinamento (OMS).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536452" y="5474353"/>
            <a:ext cx="22629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pt-BR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total de </a:t>
            </a:r>
            <a:r>
              <a:rPr lang="pt-BR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desempregados </a:t>
            </a:r>
            <a:r>
              <a:rPr lang="pt-BR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pt-BR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país</a:t>
            </a:r>
            <a:r>
              <a:rPr lang="pt-BR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são jovens </a:t>
            </a:r>
            <a:endParaRPr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459598" y="913997"/>
            <a:ext cx="56959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10 milhões jovens de 14 a 29 anos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não terminaram alguma das etapas da educação básica. </a:t>
            </a:r>
            <a:endParaRPr dirty="0"/>
          </a:p>
        </p:txBody>
      </p:sp>
      <p:sp>
        <p:nvSpPr>
          <p:cNvPr id="108" name="Google Shape;108;p2"/>
          <p:cNvSpPr/>
          <p:nvPr/>
        </p:nvSpPr>
        <p:spPr>
          <a:xfrm>
            <a:off x="5504525" y="2609351"/>
            <a:ext cx="26700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Principais motivos: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504536" y="3201625"/>
            <a:ext cx="287906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Necessidade de trabalhar e depois a falta de interesse</a:t>
            </a:r>
            <a:r>
              <a:rPr lang="pt-BR" sz="2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110" name="Google Shape;110;p2"/>
          <p:cNvSpPr/>
          <p:nvPr/>
        </p:nvSpPr>
        <p:spPr>
          <a:xfrm>
            <a:off x="894703" y="5120165"/>
            <a:ext cx="17107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8E939F"/>
                </a:solidFill>
                <a:latin typeface="Arimo"/>
                <a:ea typeface="Arimo"/>
                <a:cs typeface="Arimo"/>
                <a:sym typeface="Arimo"/>
              </a:rPr>
              <a:t>32</a:t>
            </a:r>
            <a:r>
              <a:rPr lang="pt-BR" sz="3600" dirty="0">
                <a:solidFill>
                  <a:srgbClr val="8E939F"/>
                </a:solidFill>
                <a:latin typeface="Arimo"/>
                <a:ea typeface="Arimo"/>
                <a:cs typeface="Arimo"/>
                <a:sym typeface="Arimo"/>
              </a:rPr>
              <a:t>%</a:t>
            </a:r>
            <a:r>
              <a:rPr lang="pt-BR" sz="6000" dirty="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570950" y="6304050"/>
            <a:ext cx="554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7B7B7"/>
                </a:solidFill>
              </a:rPr>
              <a:t>https://exame.com/economia/geracao-loc estao-sem-trabalho-diz-oit/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504525" y="6234750"/>
            <a:ext cx="390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7B7B7"/>
                </a:solidFill>
              </a:rPr>
              <a:t>https://docs.google.com/document/d/10HeoQQp86cblJnVnMrId79A3iT3txudkVcIl6FRlHJs/edit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cae37c97_1_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78cae37c97_1_57"/>
          <p:cNvSpPr/>
          <p:nvPr/>
        </p:nvSpPr>
        <p:spPr>
          <a:xfrm>
            <a:off x="6386522" y="433820"/>
            <a:ext cx="5222100" cy="4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Mentoraqui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nasceu com a </a:t>
            </a:r>
            <a:r>
              <a:rPr lang="pt-BR" sz="20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missão de </a:t>
            </a:r>
            <a:r>
              <a:rPr lang="pt-BR" sz="2000" b="1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conexão com propósito.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É conectar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jovens talentos com mentores que possuem experiência em diferentes mercados de trabalho, 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vivências e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histórias,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com 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o objetivo de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criarmos </a:t>
            </a:r>
            <a:r>
              <a:rPr lang="pt-BR" sz="20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caminhos diferentes 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pt-BR" sz="20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transformação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! </a:t>
            </a:r>
            <a:endParaRPr sz="18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Após as </a:t>
            </a:r>
            <a:r>
              <a:rPr lang="pt-BR" sz="1800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mentorias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indicamos instituições de ensino conveniadas, para que os jovens possam se qualificar na área desejada, e/ou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buscar emprego 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nas áreas que mais demandam mão de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obra.</a:t>
            </a:r>
            <a:endParaRPr sz="18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 plataforma tem como público-alvo </a:t>
            </a:r>
            <a:r>
              <a:rPr lang="pt-BR" sz="20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jovens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que estão em busca do primeiro 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emprego, desenvolvimento de carreira </a:t>
            </a:r>
            <a:r>
              <a:rPr lang="pt-BR" sz="18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e/ou iniciar o ensino superior / técnico</a:t>
            </a:r>
            <a:r>
              <a:rPr lang="pt-BR" sz="1800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g78cae37c97_1_57" descr="https://cdn.discordapp.com/attachments/798586796928663555/800074692391469086/Verde_Escuro_Circulo_Paisagismo_Logotipo_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3820"/>
            <a:ext cx="6057619" cy="552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cdn.discordapp.com/attachments/800081247304810506/800355883011670047/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941" y="5851085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cae37c97_1_7"/>
          <p:cNvSpPr/>
          <p:nvPr/>
        </p:nvSpPr>
        <p:spPr>
          <a:xfrm>
            <a:off x="0" y="6916"/>
            <a:ext cx="122427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78cae37c97_1_7"/>
          <p:cNvSpPr/>
          <p:nvPr/>
        </p:nvSpPr>
        <p:spPr>
          <a:xfrm rot="-5400000">
            <a:off x="-1253123" y="1600335"/>
            <a:ext cx="32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3199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Construindo Solução</a:t>
            </a:r>
            <a:endParaRPr sz="1200" b="0" i="0" dirty="0">
              <a:solidFill>
                <a:srgbClr val="31998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7" name="Google Shape;127;g78cae37c97_1_7"/>
          <p:cNvSpPr/>
          <p:nvPr/>
        </p:nvSpPr>
        <p:spPr>
          <a:xfrm>
            <a:off x="1016000" y="184696"/>
            <a:ext cx="9165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78cae37c97_1_7"/>
          <p:cNvSpPr/>
          <p:nvPr/>
        </p:nvSpPr>
        <p:spPr>
          <a:xfrm>
            <a:off x="545975" y="0"/>
            <a:ext cx="8368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Após uma pesquisa realizada com mais de </a:t>
            </a:r>
            <a:r>
              <a:rPr lang="pt-BR" sz="1800" b="1" dirty="0" smtClean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100 </a:t>
            </a:r>
            <a:r>
              <a:rPr lang="pt-BR" sz="1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pessoas, notamos </a:t>
            </a:r>
            <a:r>
              <a:rPr lang="pt-BR" sz="1800" b="1" dirty="0" smtClean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que: </a:t>
            </a:r>
            <a:endParaRPr b="1" dirty="0">
              <a:solidFill>
                <a:srgbClr val="23B5B5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78cae37c97_1_7"/>
          <p:cNvSpPr txBox="1"/>
          <p:nvPr/>
        </p:nvSpPr>
        <p:spPr>
          <a:xfrm>
            <a:off x="4645254" y="692622"/>
            <a:ext cx="1906492" cy="800189"/>
          </a:xfrm>
          <a:prstGeom prst="rect">
            <a:avLst/>
          </a:prstGeom>
          <a:noFill/>
          <a:ln>
            <a:solidFill>
              <a:schemeClr val="tx2">
                <a:alpha val="1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A experiência continua sendo a maior dificuldade de um jovem poder conquistar seu emprego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formal.</a:t>
            </a:r>
            <a:endParaRPr sz="1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78cae37c97_1_7"/>
          <p:cNvSpPr txBox="1"/>
          <p:nvPr/>
        </p:nvSpPr>
        <p:spPr>
          <a:xfrm>
            <a:off x="10051575" y="507796"/>
            <a:ext cx="1840574" cy="646300"/>
          </a:xfrm>
          <a:prstGeom prst="rect">
            <a:avLst/>
          </a:prstGeom>
          <a:noFill/>
          <a:ln>
            <a:solidFill>
              <a:schemeClr val="tx2">
                <a:alpha val="1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A grande 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maioria buscam conhecimento através da internet e redes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sociais.</a:t>
            </a:r>
            <a:endParaRPr sz="1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78cae37c97_1_7"/>
          <p:cNvSpPr txBox="1"/>
          <p:nvPr/>
        </p:nvSpPr>
        <p:spPr>
          <a:xfrm>
            <a:off x="4729261" y="5142348"/>
            <a:ext cx="1682478" cy="1015632"/>
          </a:xfrm>
          <a:prstGeom prst="rect">
            <a:avLst/>
          </a:prstGeom>
          <a:noFill/>
          <a:ln>
            <a:solidFill>
              <a:schemeClr val="tx2">
                <a:alpha val="8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97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% dos entrevistados,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gostariam de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uma monitoria que os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guiasse do como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ingressar no mercado de trabalho</a:t>
            </a:r>
            <a:r>
              <a:rPr lang="pt-BR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191962595"/>
              </p:ext>
            </p:extLst>
          </p:nvPr>
        </p:nvGraphicFramePr>
        <p:xfrm>
          <a:off x="624128" y="884797"/>
          <a:ext cx="4887172" cy="343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604889038"/>
              </p:ext>
            </p:extLst>
          </p:nvPr>
        </p:nvGraphicFramePr>
        <p:xfrm>
          <a:off x="6438509" y="97257"/>
          <a:ext cx="5640254" cy="438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Gráfico 22"/>
          <p:cNvGraphicFramePr/>
          <p:nvPr>
            <p:extLst>
              <p:ext uri="{D42A27DB-BD31-4B8C-83A1-F6EECF244321}">
                <p14:modId xmlns:p14="http://schemas.microsoft.com/office/powerpoint/2010/main" val="2691052737"/>
              </p:ext>
            </p:extLst>
          </p:nvPr>
        </p:nvGraphicFramePr>
        <p:xfrm>
          <a:off x="-889364" y="4951521"/>
          <a:ext cx="5534618" cy="238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Retângulo 23"/>
          <p:cNvSpPr/>
          <p:nvPr/>
        </p:nvSpPr>
        <p:spPr>
          <a:xfrm>
            <a:off x="6978654" y="4951522"/>
            <a:ext cx="39701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</a:rPr>
              <a:t>"Ter alguém que me ajudasse, como um guia e me indicasse (aquele empurrão)."</a:t>
            </a:r>
            <a:endParaRPr lang="pt-BR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736192" y="5849197"/>
            <a:ext cx="445504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</a:rPr>
              <a:t>"Acredito que mais empatia e não mais "fórmulas mágicas" que tentam nos encaixar em padrões que muitas vezes não são pra gente..."</a:t>
            </a:r>
          </a:p>
          <a:p>
            <a:r>
              <a:rPr lang="pt-BR" sz="1100" i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pt-BR" sz="1100" i="1" dirty="0">
                <a:solidFill>
                  <a:schemeClr val="tx2">
                    <a:lumMod val="75000"/>
                  </a:schemeClr>
                </a:solidFill>
              </a:rPr>
            </a:br>
            <a:endParaRPr lang="pt-BR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Google Shape;134;g78cae37c97_1_7"/>
          <p:cNvSpPr txBox="1"/>
          <p:nvPr/>
        </p:nvSpPr>
        <p:spPr>
          <a:xfrm>
            <a:off x="6978654" y="4646352"/>
            <a:ext cx="307292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Alguns depoimentos da pesquisa: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4;g78cae37c97_1_7"/>
          <p:cNvSpPr txBox="1"/>
          <p:nvPr/>
        </p:nvSpPr>
        <p:spPr>
          <a:xfrm>
            <a:off x="7636396" y="6460518"/>
            <a:ext cx="463798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sym typeface="Calibri"/>
              </a:rPr>
              <a:t>*Pesquisa pelo grupo </a:t>
            </a:r>
            <a:r>
              <a:rPr lang="pt-BR" sz="9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sym typeface="Calibri"/>
              </a:rPr>
              <a:t>realizada via </a:t>
            </a:r>
            <a:r>
              <a:rPr lang="pt-BR" sz="900" i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sym typeface="Calibri"/>
              </a:rPr>
              <a:t>forms</a:t>
            </a:r>
            <a:r>
              <a:rPr lang="pt-BR" sz="9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sym typeface="Calibri"/>
              </a:rPr>
              <a:t> de 14 a </a:t>
            </a:r>
            <a:r>
              <a:rPr lang="pt-BR" sz="900" i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sym typeface="Calibri"/>
              </a:rPr>
              <a:t>17.01.21 , total de 104  respondentes.</a:t>
            </a:r>
            <a:endParaRPr sz="900" i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sym typeface="Calibri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3379081" y="5539881"/>
            <a:ext cx="1350180" cy="0"/>
          </a:xfrm>
          <a:prstGeom prst="line">
            <a:avLst/>
          </a:prstGeom>
          <a:ln>
            <a:solidFill>
              <a:schemeClr val="tx2">
                <a:alpha val="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1926544" y="1073888"/>
            <a:ext cx="2741149" cy="14575"/>
          </a:xfrm>
          <a:prstGeom prst="line">
            <a:avLst/>
          </a:prstGeom>
          <a:ln>
            <a:solidFill>
              <a:schemeClr val="tx2">
                <a:alpha val="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55442" y="507796"/>
            <a:ext cx="2525558" cy="8491"/>
          </a:xfrm>
          <a:prstGeom prst="line">
            <a:avLst/>
          </a:prstGeom>
          <a:ln>
            <a:solidFill>
              <a:schemeClr val="tx2">
                <a:alpha val="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tângulo 2052"/>
          <p:cNvSpPr/>
          <p:nvPr/>
        </p:nvSpPr>
        <p:spPr>
          <a:xfrm>
            <a:off x="6978654" y="5406782"/>
            <a:ext cx="495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</a:rPr>
              <a:t>"</a:t>
            </a:r>
            <a:r>
              <a:rPr lang="pt-BR" sz="1100" i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</a:rPr>
              <a:t>Mais engajamento e maiores oportunidades, além de uma orientação em como devo construir minha carreira profissional"</a:t>
            </a:r>
          </a:p>
        </p:txBody>
      </p:sp>
      <p:sp>
        <p:nvSpPr>
          <p:cNvPr id="2054" name="Retângulo 2053"/>
          <p:cNvSpPr/>
          <p:nvPr/>
        </p:nvSpPr>
        <p:spPr>
          <a:xfrm>
            <a:off x="879463" y="4477856"/>
            <a:ext cx="480526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Caso uma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mentoria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profissional lhe fosse disponibilizada, você aceitaria e utilizaria?</a:t>
            </a:r>
          </a:p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Segoe UI Web (West European)"/>
              </a:rPr>
              <a:t/>
            </a:r>
            <a:br>
              <a:rPr lang="pt-BR" sz="1100" dirty="0">
                <a:solidFill>
                  <a:schemeClr val="tx2">
                    <a:lumMod val="75000"/>
                  </a:schemeClr>
                </a:solidFill>
                <a:latin typeface="Segoe UI Web (West European)"/>
              </a:rPr>
            </a:br>
            <a:endParaRPr lang="pt-BR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8cae37c97_1_27"/>
          <p:cNvSpPr/>
          <p:nvPr/>
        </p:nvSpPr>
        <p:spPr>
          <a:xfrm>
            <a:off x="0" y="0"/>
            <a:ext cx="122427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78cae37c97_1_27"/>
          <p:cNvSpPr/>
          <p:nvPr/>
        </p:nvSpPr>
        <p:spPr>
          <a:xfrm rot="-5400000">
            <a:off x="-1269671" y="-230850"/>
            <a:ext cx="32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3199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Solução</a:t>
            </a:r>
            <a:endParaRPr sz="1200" b="0" i="0" dirty="0">
              <a:solidFill>
                <a:srgbClr val="31998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g78cae37c97_1_27"/>
          <p:cNvSpPr/>
          <p:nvPr/>
        </p:nvSpPr>
        <p:spPr>
          <a:xfrm>
            <a:off x="1016000" y="184696"/>
            <a:ext cx="9165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g78cae37c97_1_27"/>
          <p:cNvSpPr/>
          <p:nvPr/>
        </p:nvSpPr>
        <p:spPr>
          <a:xfrm>
            <a:off x="2231833" y="739242"/>
            <a:ext cx="35133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Nossa proposta</a:t>
            </a:r>
            <a:endParaRPr sz="1800" b="1" dirty="0">
              <a:solidFill>
                <a:srgbClr val="68AB49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b="1" dirty="0">
              <a:solidFill>
                <a:srgbClr val="68AB49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Através de </a:t>
            </a:r>
            <a:r>
              <a:rPr lang="pt-BR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mentorias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, sejam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elas: vocacionais,  culturais, 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educacionais ou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comportamentais elas são uma oportunidade de orientação 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jovens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para buscar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caminhos, oportunidades e/ou 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para instituições de ensino conveniados ou para o primeiro emprego.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78cae37c97_1_27"/>
          <p:cNvSpPr/>
          <p:nvPr/>
        </p:nvSpPr>
        <p:spPr>
          <a:xfrm>
            <a:off x="846408" y="3775250"/>
            <a:ext cx="4752092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1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O que são nossas </a:t>
            </a:r>
            <a:r>
              <a:rPr lang="pt-BR" sz="1800" b="1" dirty="0" err="1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mentorias</a:t>
            </a:r>
            <a:r>
              <a:rPr lang="pt-BR" sz="1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800" b="1" dirty="0">
              <a:solidFill>
                <a:srgbClr val="68AB49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São conversas realizadas através de 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conexões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entre duas ou mais pessoas, em que o Mentor possui uma habilidade ou experi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ência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po</a:t>
            </a:r>
            <a:r>
              <a:rPr lang="pt-BR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ssa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agregar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ao </a:t>
            </a:r>
            <a:r>
              <a:rPr lang="pt-BR" sz="1400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mentorado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através d</a:t>
            </a:r>
            <a:r>
              <a:rPr lang="pt-BR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400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conversas, reflexões e ações geradas</a:t>
            </a:r>
            <a:r>
              <a:rPr lang="pt-BR" b="1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 após a </a:t>
            </a:r>
            <a:r>
              <a:rPr lang="pt-BR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mentoria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, consequentemente as elevam de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patamar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4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na carreira e até na própria vida.</a:t>
            </a:r>
            <a:endParaRPr dirty="0"/>
          </a:p>
        </p:txBody>
      </p:sp>
      <p:sp>
        <p:nvSpPr>
          <p:cNvPr id="144" name="Google Shape;144;g78cae37c97_1_27"/>
          <p:cNvSpPr/>
          <p:nvPr/>
        </p:nvSpPr>
        <p:spPr>
          <a:xfrm>
            <a:off x="6561975" y="718475"/>
            <a:ext cx="48054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pt-BR" sz="1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Por quê   a                                 ?</a:t>
            </a:r>
            <a:endParaRPr sz="1800" b="1" dirty="0">
              <a:solidFill>
                <a:srgbClr val="68AB49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78cae37c97_1_27"/>
          <p:cNvSpPr/>
          <p:nvPr/>
        </p:nvSpPr>
        <p:spPr>
          <a:xfrm>
            <a:off x="6121350" y="1365504"/>
            <a:ext cx="5553054" cy="5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Ter alguém que acompanha a sua carreira em visão macro, ou seja consegue enxergar oportunidades que por muita vezes passam despercebidas;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Poder acelerar a sua curva de aprendizado;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Estimular o crescimento profissional e pessoal.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Sem julgamentos, nossos mentores fornecem feedbacks francos e construtivos para ajudar na sua evolução;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Contribuição com conhecimentos práticos  e / ou indicações de fontes para melhorar  suas qualificações;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Encorajar  você a seguir adiante, torcer e te guiar para </a:t>
            </a: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os melhores caminhos dentro de suas aptidões;</a:t>
            </a:r>
            <a:endParaRPr dirty="0" smtClean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001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dirty="0" smtClean="0">
              <a:solidFill>
                <a:srgbClr val="D0CEC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Geralmente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Open Sans"/>
              </a:rPr>
              <a:t>, o mentor consegue se posicionar como um facilitador, por meio de seu próprio network.</a:t>
            </a:r>
            <a:endParaRPr sz="1600" dirty="0"/>
          </a:p>
        </p:txBody>
      </p:sp>
      <p:pic>
        <p:nvPicPr>
          <p:cNvPr id="146" name="Google Shape;146;g78cae37c97_1_27" descr="https://cdn.discordapp.com/attachments/798586796928663555/800074692391469086/Verde_Escuro_Circulo_Paisagismo_Logotipo_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4181" y="-382315"/>
            <a:ext cx="1805775" cy="18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https://cdn.discordapp.com/attachments/800081247304810506/800355887246999603/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0" y="1178856"/>
            <a:ext cx="2189132" cy="21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.discordapp.com/attachments/800081247304810506/800355887246999603/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45" y="6129392"/>
            <a:ext cx="733917" cy="6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0"/>
            <a:ext cx="122556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016000" y="184696"/>
            <a:ext cx="9165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6430565" y="2937980"/>
            <a:ext cx="5029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rgbClr val="3199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5" descr="https://cdn.discordapp.com/attachments/798586796928663555/800074692391469086/Verde_Escuro_Circulo_Paisagismo_Logotipo_7.png"/>
          <p:cNvPicPr preferRelativeResize="0"/>
          <p:nvPr/>
        </p:nvPicPr>
        <p:blipFill rotWithShape="1">
          <a:blip r:embed="rId3">
            <a:alphaModFix/>
          </a:blip>
          <a:srcRect l="-3859" r="3858"/>
          <a:stretch/>
        </p:blipFill>
        <p:spPr>
          <a:xfrm>
            <a:off x="10539372" y="-336966"/>
            <a:ext cx="1485015" cy="1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8678456" y="801761"/>
            <a:ext cx="334593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319982"/>
              </a:buClr>
              <a:buSzPts val="1800"/>
              <a:buFont typeface="Open Sans"/>
              <a:buNone/>
            </a:pPr>
            <a:r>
              <a:rPr lang="pt-BR" sz="1200" dirty="0" smtClean="0">
                <a:solidFill>
                  <a:srgbClr val="319982"/>
                </a:solidFill>
                <a:latin typeface="Open Sans"/>
                <a:ea typeface="Open Sans"/>
                <a:cs typeface="Open Sans"/>
                <a:sym typeface="Open Sans"/>
              </a:rPr>
              <a:t>Elas </a:t>
            </a:r>
            <a:r>
              <a:rPr lang="pt-BR" sz="1200" dirty="0">
                <a:solidFill>
                  <a:srgbClr val="319982"/>
                </a:solidFill>
                <a:latin typeface="Open Sans"/>
                <a:ea typeface="Open Sans"/>
                <a:cs typeface="Open Sans"/>
                <a:sym typeface="Open Sans"/>
              </a:rPr>
              <a:t>buscam um  propósito, estabelecem metas e, buscam a criação de plano de execução para os objetivos.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781205" y="1140989"/>
            <a:ext cx="3000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9982"/>
              </a:buClr>
              <a:buSzPts val="2800"/>
              <a:buFont typeface="Open Sans"/>
              <a:buNone/>
            </a:pPr>
            <a:r>
              <a:rPr lang="pt-BR" sz="4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pt-BR" sz="4800" b="1" dirty="0" err="1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Cs</a:t>
            </a:r>
            <a:endParaRPr sz="4800" b="1" dirty="0">
              <a:solidFill>
                <a:srgbClr val="23B5B5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cxnSp>
        <p:nvCxnSpPr>
          <p:cNvPr id="158" name="Google Shape;158;p5"/>
          <p:cNvCxnSpPr/>
          <p:nvPr/>
        </p:nvCxnSpPr>
        <p:spPr>
          <a:xfrm>
            <a:off x="2281205" y="1656150"/>
            <a:ext cx="9824242" cy="47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5"/>
          <p:cNvSpPr/>
          <p:nvPr/>
        </p:nvSpPr>
        <p:spPr>
          <a:xfrm>
            <a:off x="823428" y="216572"/>
            <a:ext cx="94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As nossas propostas de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mentorias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englobam um  olhar para o jovem de forma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integral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e têm como base  o que chamamos de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pt-BR" sz="2000" b="1" dirty="0" err="1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Cs</a:t>
            </a:r>
            <a:endParaRPr sz="2000" dirty="0">
              <a:solidFill>
                <a:schemeClr val="tx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836339" y="1749027"/>
            <a:ext cx="15813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Carreira</a:t>
            </a:r>
            <a:endParaRPr sz="2000" b="1" dirty="0">
              <a:solidFill>
                <a:srgbClr val="23B5B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708015" y="1750398"/>
            <a:ext cx="21289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Conhecimento/ </a:t>
            </a:r>
            <a:r>
              <a:rPr lang="pt-BR" sz="1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educação</a:t>
            </a:r>
            <a:endParaRPr sz="2000" b="1" dirty="0">
              <a:solidFill>
                <a:srgbClr val="23B5B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7328936" y="1822854"/>
            <a:ext cx="236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Comportamento</a:t>
            </a:r>
            <a:endParaRPr sz="1800" dirty="0">
              <a:solidFill>
                <a:srgbClr val="23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0023166" y="1843017"/>
            <a:ext cx="13676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Cultura </a:t>
            </a:r>
            <a:endParaRPr sz="1800" b="1" dirty="0">
              <a:solidFill>
                <a:srgbClr val="23B5B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083491" y="2526134"/>
            <a:ext cx="9904908" cy="3825083"/>
          </a:xfrm>
          <a:prstGeom prst="rect">
            <a:avLst/>
          </a:prstGeom>
          <a:solidFill>
            <a:srgbClr val="31998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938536" y="2623864"/>
            <a:ext cx="2737813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Projeto de vida;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Oportunidades de emprego;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buscar oportunidades;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Preparação para processo  seletivos;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Simulações de entrevistas;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ser protagonista da própria história;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Desenvolvimento e carreira;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Criar e reconhecer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oportunidades.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/>
            </a:r>
            <a:b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</a:b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86386" y="2694281"/>
            <a:ext cx="2367760" cy="28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Formas de aprendizados;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Escolha e busca de cursos; 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Formas de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buscar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Conteúdos;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Dúvidas sobre formação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acadêmica </a:t>
            </a:r>
            <a:endParaRPr lang="pt-BR" sz="1300" dirty="0" smtClean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e aprimoramentos;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Apoio para retornar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os estudos.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tx2">
                    <a:lumMod val="9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900" dirty="0">
                <a:solidFill>
                  <a:schemeClr val="tx2">
                    <a:lumMod val="9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 dirty="0">
              <a:solidFill>
                <a:schemeClr val="tx2">
                  <a:lumMod val="9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6277088" y="2638837"/>
            <a:ext cx="3277718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Autoconhecimento e percepção de comportamentos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Forma de ser, entregar e se expressar;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Melhor relacionamento em casa e no trabalho;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me comunicar;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Lidar com conflitos;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lidar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ansiedade;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 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se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relacionar;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lidar com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entregas;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Receber e dar feedback;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Descobrir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pontos fortes 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talentos;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propor soluções e transformar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ideias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em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ação;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administrar meu tempo e organizar minha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rotina;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Atitude criativa 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empreendedora.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Calibri"/>
              </a:rPr>
              <a:t/>
            </a:r>
            <a:b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Calibri"/>
              </a:rPr>
            </a:b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9168231" y="2663777"/>
            <a:ext cx="2864900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Conhecer histórias de pessoas que agem e pensam diferente;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Buscar visão diferente do contexto atual, experiência social e culturais diferentes;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Diversidade, transformando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potenciais;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Princípios éticos das organizações;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Como perceber condutas que podem ser prejudiciais ao si mesmo e ao outros;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Princípios de uma organização;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Cultura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organizacional.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2">
                    <a:lumMod val="9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 dirty="0">
                <a:solidFill>
                  <a:schemeClr val="tx2">
                    <a:lumMod val="9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tx2">
                  <a:lumMod val="9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https://cdn.discordapp.com/attachments/800081247304810506/800356776167997460/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6829"/>
            <a:ext cx="2083491" cy="20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40;g78cae37c97_1_27"/>
          <p:cNvSpPr/>
          <p:nvPr/>
        </p:nvSpPr>
        <p:spPr>
          <a:xfrm rot="-5400000">
            <a:off x="-1269671" y="-230850"/>
            <a:ext cx="32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3199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Solução</a:t>
            </a:r>
            <a:endParaRPr sz="1200" b="0" i="0" dirty="0">
              <a:solidFill>
                <a:srgbClr val="31998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0" y="9352"/>
            <a:ext cx="121920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 rot="-5400000">
            <a:off x="-1467092" y="483670"/>
            <a:ext cx="36215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3199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Funcionamento</a:t>
            </a:r>
            <a:endParaRPr sz="2400" b="0" i="0" dirty="0">
              <a:solidFill>
                <a:srgbClr val="31998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507282" y="4504507"/>
            <a:ext cx="3914392" cy="229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Acompanhando sua evolução</a:t>
            </a:r>
            <a:r>
              <a:rPr lang="pt-BR" b="1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no cadastro em habilidade o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fará pesquisa indicando sua  pontuação de quanto acredita que possui aquela habilidade,  para ao final de cada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mentoria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refaze- lá  e identificar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sua evolução junto com  mentor</a:t>
            </a:r>
            <a:r>
              <a:rPr lang="pt-BR" sz="1200" dirty="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55848" y="1736600"/>
            <a:ext cx="2653259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 e 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cadastram-se na plataforma com dados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de acessos pessoais e contato.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2244187" y="1689102"/>
            <a:ext cx="327536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Ambos respondem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Perguntas sobre as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motivações para a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mentoria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2237883" y="2546742"/>
            <a:ext cx="2307769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/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Informam as áreas que possuem interesse em atuar como mentor e as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/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quais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busca ser 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004986" y="1711382"/>
            <a:ext cx="218645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/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 pode escolher até 3 habilidades que pode apoiar e poderá </a:t>
            </a:r>
            <a:r>
              <a:rPr lang="pt-BR" sz="1300" dirty="0" err="1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mentorar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457200"/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até pessoas.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508332" y="1745133"/>
            <a:ext cx="214345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Jovem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  escolhe entre  3 opções de habilidades que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busca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de desenvolver. 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7185095" y="1700259"/>
            <a:ext cx="2031186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Com estas escolhas nossa plataforma fará o </a:t>
            </a:r>
            <a:r>
              <a:rPr lang="pt-BR" sz="1300" i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match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entre mentor e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554597" y="1711382"/>
            <a:ext cx="2048650" cy="149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Pronto! 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pós </a:t>
            </a:r>
            <a:r>
              <a:rPr lang="pt-BR" sz="1300" i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match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mentor e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através de mensagem agendam melhor horário para conexão.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0119093" y="1689102"/>
            <a:ext cx="204865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Ao final das sessões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poderá receber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opções de conteúdos e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classificará 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sessões e </a:t>
            </a:r>
            <a:r>
              <a:rPr lang="pt-BR" sz="1300" dirty="0" smtClean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8117321" y="5050795"/>
            <a:ext cx="2723737" cy="118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O match e a </a:t>
            </a:r>
            <a:r>
              <a:rPr lang="pt-BR" sz="1600" b="1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mentoria</a:t>
            </a:r>
            <a:r>
              <a:rPr lang="pt-BR" sz="1600" b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geral experiência positiva </a:t>
            </a:r>
            <a:endParaRPr sz="1600" b="1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para ambos compartilham um processo de crescimento, desenvolvimento e aprendizados</a:t>
            </a:r>
            <a:r>
              <a:rPr lang="pt-BR" sz="1200" dirty="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</p:txBody>
      </p:sp>
      <p:sp>
        <p:nvSpPr>
          <p:cNvPr id="187" name="Google Shape;187;p6"/>
          <p:cNvSpPr/>
          <p:nvPr/>
        </p:nvSpPr>
        <p:spPr>
          <a:xfrm>
            <a:off x="638967" y="4981049"/>
            <a:ext cx="2700555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Registrando ações:</a:t>
            </a:r>
            <a:endParaRPr sz="1600" b="1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para cada encontro, o </a:t>
            </a:r>
            <a:r>
              <a:rPr lang="pt-BR" sz="1300" dirty="0" err="1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mentorado</a:t>
            </a:r>
            <a:r>
              <a:rPr lang="pt-BR" sz="1300" dirty="0">
                <a:solidFill>
                  <a:schemeClr val="tx2">
                    <a:lumMod val="90000"/>
                  </a:schemeClr>
                </a:solidFill>
                <a:latin typeface="Bahnschrift Light" panose="020B0502040204020203" pitchFamily="34" charset="0"/>
                <a:ea typeface="Times New Roman"/>
                <a:cs typeface="Times New Roman"/>
                <a:sym typeface="Times New Roman"/>
              </a:rPr>
              <a:t> registra as ações  e objetivos que busca alcançar.</a:t>
            </a:r>
            <a:endParaRPr sz="1300" dirty="0">
              <a:solidFill>
                <a:schemeClr val="tx2">
                  <a:lumMod val="90000"/>
                </a:schemeClr>
              </a:solidFill>
              <a:latin typeface="Bahnschrift Light" panose="020B0502040204020203" pitchFamily="34" charset="0"/>
              <a:ea typeface="Times New Roman"/>
              <a:cs typeface="Times New Roman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16000" y="349796"/>
            <a:ext cx="916495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319982"/>
                </a:solidFill>
                <a:latin typeface="Open Sans"/>
                <a:ea typeface="Open Sans"/>
                <a:cs typeface="Open Sans"/>
                <a:sym typeface="Open Sans"/>
              </a:rPr>
              <a:t>Mentoraqui</a:t>
            </a:r>
            <a:r>
              <a:rPr lang="pt-BR" sz="2400" b="1" dirty="0">
                <a:solidFill>
                  <a:srgbClr val="31998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 dirty="0">
                <a:solidFill>
                  <a:srgbClr val="319982"/>
                </a:solidFill>
                <a:latin typeface="Open Sans"/>
                <a:ea typeface="Open Sans"/>
                <a:cs typeface="Open Sans"/>
                <a:sym typeface="Open Sans"/>
              </a:rPr>
              <a:t>na prática: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764" y="4651558"/>
            <a:ext cx="2653275" cy="26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https://cdn.discordapp.com/attachments/800081247304810506/800356776167997460/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61" y="3321783"/>
            <a:ext cx="1448914" cy="14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>
            <a:off x="1016000" y="1552259"/>
            <a:ext cx="10844577" cy="13286"/>
          </a:xfrm>
          <a:prstGeom prst="line">
            <a:avLst/>
          </a:prstGeom>
          <a:ln w="53975">
            <a:solidFill>
              <a:srgbClr val="23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752113" y="100317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Cadastro</a:t>
            </a:r>
            <a:endParaRPr lang="pt-BR" sz="1600" b="1" dirty="0">
              <a:solidFill>
                <a:srgbClr val="23B5B5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926966" y="1052458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Interesses</a:t>
            </a:r>
            <a:endParaRPr lang="pt-BR" sz="1600" b="1" dirty="0">
              <a:solidFill>
                <a:srgbClr val="23B5B5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214854" y="1036692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Match</a:t>
            </a:r>
            <a:endParaRPr lang="pt-BR" sz="1600" b="1" dirty="0">
              <a:solidFill>
                <a:srgbClr val="23B5B5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807848" y="1017975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err="1">
                <a:solidFill>
                  <a:srgbClr val="23B5B5"/>
                </a:solidFill>
                <a:latin typeface="Open Sans"/>
                <a:ea typeface="Open Sans"/>
                <a:cs typeface="Open Sans"/>
                <a:sym typeface="Open Sans"/>
              </a:rPr>
              <a:t>Mentoria</a:t>
            </a:r>
            <a:endParaRPr lang="pt-BR" sz="1600" b="1" dirty="0">
              <a:solidFill>
                <a:srgbClr val="23B5B5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1203257" y="3888857"/>
            <a:ext cx="10644058" cy="56316"/>
          </a:xfrm>
          <a:prstGeom prst="line">
            <a:avLst/>
          </a:prstGeom>
          <a:ln w="53975">
            <a:solidFill>
              <a:srgbClr val="23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9" y="842983"/>
            <a:ext cx="617435" cy="6174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59" y="885858"/>
            <a:ext cx="628189" cy="6281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34" y="886026"/>
            <a:ext cx="585610" cy="5856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35" y="4952860"/>
            <a:ext cx="630275" cy="6302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75" y="4948253"/>
            <a:ext cx="602162" cy="6021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59" y="928445"/>
            <a:ext cx="597229" cy="5972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7" y="4948253"/>
            <a:ext cx="634882" cy="6348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>
            <a:off x="0" y="0"/>
            <a:ext cx="12252942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 rot="-5400000">
            <a:off x="-861405" y="838432"/>
            <a:ext cx="2342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3199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monetização </a:t>
            </a:r>
            <a:endParaRPr sz="2400" b="0" i="0" dirty="0">
              <a:solidFill>
                <a:srgbClr val="31998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1727397" y="295835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Anuncie no </a:t>
            </a:r>
            <a:r>
              <a:rPr lang="pt-BR" sz="2800" b="1" dirty="0" err="1">
                <a:solidFill>
                  <a:srgbClr val="68AB49"/>
                </a:solidFill>
                <a:latin typeface="Open Sans"/>
                <a:ea typeface="Open Sans"/>
                <a:cs typeface="Open Sans"/>
                <a:sym typeface="Open Sans"/>
              </a:rPr>
              <a:t>Mentoraqui</a:t>
            </a:r>
            <a:endParaRPr sz="2800" b="1" dirty="0">
              <a:solidFill>
                <a:srgbClr val="68AB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1790825" y="911160"/>
            <a:ext cx="39399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Após cada </a:t>
            </a:r>
            <a:r>
              <a:rPr lang="pt-BR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mentoria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 daremos opções de instituições de ensino, e apenas será cobrado a cada clique e redirecionamento a página a instituição de ensino que houver o clique por parte do </a:t>
            </a:r>
            <a:r>
              <a:rPr lang="pt-BR" dirty="0" err="1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mentorado</a:t>
            </a: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.  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16535" y="2215017"/>
            <a:ext cx="367603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A meta de publicidade será gerar mais inscrições no site das instituições de ensino.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pic>
        <p:nvPicPr>
          <p:cNvPr id="201" name="Google Shape;201;p7" descr="https://lh5.googleusercontent.com/Eb7jIyEDCczrczjOxg7CRfR7Wog4HXsdmVHvQH6tiRxDfdE-6pkgWhySWAIMeaytHmXIXahcYzJHlRlQSjrtyh4ZmINrvRVkBA-pRVMehmNczIciAgNrVdkc3l5Qwd-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0914" y="13677"/>
            <a:ext cx="3631586" cy="250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r="2140"/>
          <a:stretch/>
        </p:blipFill>
        <p:spPr>
          <a:xfrm>
            <a:off x="8643885" y="2509534"/>
            <a:ext cx="3638273" cy="164368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5983046" y="911100"/>
            <a:ext cx="25434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Através de mapeamento, vamos trabalhar com as instituições de ensino locais, assim abrangendo cada estado do Brasil.</a:t>
            </a:r>
            <a:endParaRPr sz="1200" dirty="0">
              <a:solidFill>
                <a:srgbClr val="D0CECE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5902" y="4392244"/>
            <a:ext cx="5706671" cy="18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6037396" y="2638287"/>
            <a:ext cx="25434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Com palavras chaves cada aluno será redirecionado as instituições que possa atender o curso.</a:t>
            </a:r>
            <a:endParaRPr sz="1200" dirty="0">
              <a:solidFill>
                <a:srgbClr val="D0CECE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2002403" y="4432679"/>
            <a:ext cx="349017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O preço será cobrado de acordo com o número de alunos cadastrados em nosso branco de dados.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0CECE"/>
                </a:solidFill>
                <a:latin typeface="Open Sans"/>
                <a:ea typeface="Open Sans"/>
                <a:cs typeface="Open Sans"/>
                <a:sym typeface="Times New Roman"/>
              </a:rPr>
              <a:t>No exemplo ao lado, temos estimativas de médias de cliques diários, onde a instituição pode controlar o seu limite diário.</a:t>
            </a:r>
            <a:endParaRPr dirty="0">
              <a:solidFill>
                <a:srgbClr val="D0CECE"/>
              </a:solidFill>
              <a:latin typeface="Open Sans"/>
              <a:ea typeface="Open Sans"/>
              <a:cs typeface="Open Sans"/>
              <a:sym typeface="Calibri"/>
            </a:endParaRPr>
          </a:p>
        </p:txBody>
      </p:sp>
      <p:pic>
        <p:nvPicPr>
          <p:cNvPr id="13" name="Picture 6" descr="https://cdn.discordapp.com/attachments/800081247304810506/800355887246999603/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4" y="4246033"/>
            <a:ext cx="2189132" cy="21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6" y="911100"/>
            <a:ext cx="973829" cy="973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0" y="-100492"/>
            <a:ext cx="12192000" cy="6858000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3" b="262"/>
          <a:stretch/>
        </p:blipFill>
        <p:spPr>
          <a:xfrm>
            <a:off x="0" y="-182880"/>
            <a:ext cx="12192000" cy="702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1018</Words>
  <Application>Microsoft Office PowerPoint</Application>
  <PresentationFormat>Widescreen</PresentationFormat>
  <Paragraphs>163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2" baseType="lpstr">
      <vt:lpstr>Segoe UI</vt:lpstr>
      <vt:lpstr>Bahnschrift Light</vt:lpstr>
      <vt:lpstr>Calibri</vt:lpstr>
      <vt:lpstr>Arimo</vt:lpstr>
      <vt:lpstr>Segoe UI Web (West European)</vt:lpstr>
      <vt:lpstr>Times New Roman</vt:lpstr>
      <vt:lpstr>Bahnschrift</vt:lpstr>
      <vt:lpstr>IBM Plex Sans</vt:lpstr>
      <vt:lpstr>Arial</vt:lpstr>
      <vt:lpstr>Open Sans</vt:lpstr>
      <vt:lpstr>Helvetica Neue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Perez Miquelin</dc:creator>
  <cp:lastModifiedBy>Simone Perez Miquelin</cp:lastModifiedBy>
  <cp:revision>24</cp:revision>
  <dcterms:created xsi:type="dcterms:W3CDTF">2021-01-16T13:12:50Z</dcterms:created>
  <dcterms:modified xsi:type="dcterms:W3CDTF">2021-01-17T17:19:54Z</dcterms:modified>
</cp:coreProperties>
</file>