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Montserrat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220413"/>
            <a:ext cx="5445898" cy="18042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Font typeface="Montserrat"/>
              <a:buNone/>
              <a:defRPr b="1" i="0" sz="4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algn="r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6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algn="r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6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algn="r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6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algn="r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6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algn="r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6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algn="r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6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algn="r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6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algn="r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6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4214587"/>
            <a:ext cx="2250000" cy="103273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2" y="5040226"/>
            <a:ext cx="9144000" cy="103273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4ECDC4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5680601" y="0"/>
            <a:ext cx="3463198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85800" y="2897793"/>
            <a:ext cx="4505399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i="0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101100" y="2863389"/>
            <a:ext cx="2446500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Font typeface="Montserrat"/>
              <a:buNone/>
              <a:defRPr b="0" i="0" sz="2200" u="none" cap="none" strike="noStrike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Font typeface="Montserrat"/>
              <a:buNone/>
              <a:defRPr b="0" i="0" sz="2200" u="none" cap="none" strike="noStrike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Font typeface="Montserrat"/>
              <a:buNone/>
              <a:defRPr b="0" i="0" sz="2200" u="none" cap="none" strike="noStrike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Font typeface="Montserrat"/>
              <a:buNone/>
              <a:defRPr b="0" i="0" sz="2200" u="none" cap="none" strike="noStrike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Font typeface="Montserrat"/>
              <a:buNone/>
              <a:defRPr b="0" i="0" sz="2200" u="none" cap="none" strike="noStrike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Font typeface="Montserrat"/>
              <a:buNone/>
              <a:defRPr b="0" i="0" sz="2200" u="none" cap="none" strike="noStrike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Font typeface="Montserrat"/>
              <a:buNone/>
              <a:defRPr b="0" i="0" sz="2200" u="none" cap="none" strike="noStrike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Font typeface="Montserrat"/>
              <a:buNone/>
              <a:defRPr b="0" i="0" sz="2200" u="none" cap="none" strike="noStrike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Font typeface="Montserrat"/>
              <a:buNone/>
              <a:defRPr b="0" i="0" sz="2200" u="none" cap="none" strike="noStrike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27677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65233" y="1146050"/>
            <a:ext cx="4809000" cy="325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  <a:defRPr b="0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190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  <a:defRPr b="0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0" name="Shape 20"/>
          <p:cNvGrpSpPr/>
          <p:nvPr/>
        </p:nvGrpSpPr>
        <p:grpSpPr>
          <a:xfrm>
            <a:off x="801025" y="1254241"/>
            <a:ext cx="1957200" cy="710984"/>
            <a:chOff x="801025" y="1367520"/>
            <a:chExt cx="1957200" cy="947979"/>
          </a:xfrm>
        </p:grpSpPr>
        <p:sp>
          <p:nvSpPr>
            <p:cNvPr id="21" name="Shape 21"/>
            <p:cNvSpPr txBox="1"/>
            <p:nvPr/>
          </p:nvSpPr>
          <p:spPr>
            <a:xfrm>
              <a:off x="801025" y="1367520"/>
              <a:ext cx="1957200" cy="871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F5B"/>
                </a:buClr>
                <a:buSzPct val="25000"/>
                <a:buFont typeface="Arial"/>
                <a:buNone/>
              </a:pPr>
              <a:r>
                <a:rPr b="1" i="0" lang="en" sz="9400" u="none" cap="none" strike="noStrike">
                  <a:solidFill>
                    <a:srgbClr val="454F5B"/>
                  </a:solidFill>
                  <a:latin typeface="Arial"/>
                  <a:ea typeface="Arial"/>
                  <a:cs typeface="Arial"/>
                  <a:sym typeface="Arial"/>
                </a:rPr>
                <a:t>‘’</a:t>
              </a:r>
            </a:p>
          </p:txBody>
        </p:sp>
        <p:sp>
          <p:nvSpPr>
            <p:cNvPr id="22" name="Shape 22"/>
            <p:cNvSpPr/>
            <p:nvPr/>
          </p:nvSpPr>
          <p:spPr>
            <a:xfrm>
              <a:off x="1397398" y="1543299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91200" y="0"/>
            <a:ext cx="7761599" cy="969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Font typeface="Montserrat"/>
              <a:buNone/>
              <a:defRPr b="1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91200" y="1358703"/>
            <a:ext cx="7761599" cy="3309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  <a:defRPr b="0" i="0" sz="24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  <a:defRPr b="0" i="0" sz="2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2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813272" y="1129641"/>
            <a:ext cx="1533600" cy="103273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91200" y="475724"/>
            <a:ext cx="7761599" cy="4934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Font typeface="Montserrat"/>
              <a:buNone/>
              <a:defRPr b="1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813272" y="1129641"/>
            <a:ext cx="1533600" cy="103273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475724"/>
            <a:ext cx="7761599" cy="4934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Font typeface="Montserrat"/>
              <a:buNone/>
              <a:defRPr b="1" i="0" sz="3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454F5B"/>
              </a:buClr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358703"/>
            <a:ext cx="7761599" cy="3309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  <a:defRPr b="0" i="0" sz="24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  <a:defRPr b="0" i="0" sz="2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2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7F464"/>
              </a:buClr>
              <a:buFont typeface="Montserrat"/>
              <a:buNone/>
              <a:defRPr b="0" i="0" sz="1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3012325" y="2220413"/>
            <a:ext cx="5445898" cy="18042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ct val="25000"/>
              <a:buFont typeface="Montserrat"/>
              <a:buNone/>
            </a:pPr>
            <a:r>
              <a:rPr b="1" i="0" lang="en" sz="4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/>
              <a:t>Um Pequeno Programa</a:t>
            </a:r>
            <a:r>
              <a:rPr b="1" i="0" lang="en" sz="48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897793"/>
            <a:ext cx="4505399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9600" u="none" cap="none" strike="noStrike">
                <a:solidFill>
                  <a:srgbClr val="C7F464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JQuery Preview Image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6101100" y="2863389"/>
            <a:ext cx="2446500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ct val="250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91200" y="0"/>
            <a:ext cx="7761599" cy="969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ct val="25000"/>
              <a:buFont typeface="Montserrat"/>
              <a:buNone/>
            </a:pPr>
            <a:r>
              <a:rPr b="1" i="0" lang="en" sz="3000" u="none" cap="none" strike="noStrike">
                <a:solidFill>
                  <a:srgbClr val="454F5B"/>
                </a:solidFill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91200" y="1358703"/>
            <a:ext cx="7761599" cy="3309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Upload de Imagem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Nem sempre o usuario escolhe a imagem correta;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Calibri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Por isso visualizar a imagem antes de enviar ao servidor, economiza requisição e dados;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91200" y="0"/>
            <a:ext cx="7761599" cy="969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Acionando o input - HTML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&lt;div class="fileUpload btn btn-info btn-block"&gt;</a:t>
            </a:r>
          </a:p>
          <a:p>
            <a:pPr indent="3873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&lt;span&gt;Carregar imagem&lt;/span&gt;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&lt;input id="image-upload" class="upload" type="file" required&gt;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&lt;/div&gt;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Acionando o input - HTML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&lt;img id="image-preview" class="img-responsive img-centered" src="img/standard-img.jpg" alt="" required&gt;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Acionando o input - JS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$(document).ready(function(){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$("#image-upload").change(function(){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	readURL(this);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});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});</a:t>
            </a: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Criando a função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function readURL(input) {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Verificando se a entrada está vazia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function readURL(input)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if (input.files &amp;&amp; input.files[0]) {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Criando a variavel de leitura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function readURL(input) {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if (input.files &amp;&amp; input.files[0]) {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	var reader = new FileReader();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Criando a função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function readURL(input)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if (input.files &amp;&amp; input.files[0])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var reader = new FileReader();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reader.onload = function (e)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Adicionando o caminho da imagem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function readURL(input)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if (input.files &amp;&amp; input.files[0])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var reader = new FileReader();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reader.onload = function (e)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	$('#image-preview').attr('src', e.target.result);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2997525" y="272500"/>
            <a:ext cx="59382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CSS. O que estamos usando?!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Chamando as bibliotecas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Mask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UI - Datepicker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CEP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Confirmação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Nem tudo é JS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 5 validação direta</a:t>
            </a: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Trocando os classes do botão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function readURL(input)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if (input.files &amp;&amp; input.files[0])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var reader = new FileReader();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reader.onload = function (e)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	$('#image-preview').attr('src', e.target.result);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	$('.btn-info').toggleClass('btn-info btn-warning');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Trocando a frase do botão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function readURL(input)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if (input.files &amp;&amp; input.files[0])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var reader = new FileReader();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reader.onload = function (e) {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	$('#image-preview').attr('src', e.target.result);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	$('.btn-info').toggleClass('btn-info btn-warning');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	$('span').text('Trocar imagem');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Preview Image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function readURL(input) {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if (input.files &amp;&amp; input.files[0]) {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var reader = new FileReader();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reader.onload = function (e) {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	$('#image-preview').attr('src', e.target.result);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	$('.btn-info').toggleClass('btn-info btn-warning');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	$('span').text('Trocar imagem');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	reader.readAsDataURL(input.files[0]);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685800" y="2897793"/>
            <a:ext cx="4505399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9600" u="none" cap="none" strike="noStrike">
                <a:solidFill>
                  <a:srgbClr val="C7F464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JQuery Mask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6101100" y="2863389"/>
            <a:ext cx="2446500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ct val="250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Mask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O que é?</a:t>
            </a:r>
          </a:p>
          <a:p>
            <a:pPr lvl="1" rtl="0">
              <a:spcBef>
                <a:spcPts val="0"/>
              </a:spcBef>
              <a:buSzPct val="100000"/>
              <a:buFont typeface="Calibri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Uma biblioteca para formatar a entrada dos campos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Mask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Formatando numero fixo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$(document).ready(function(){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$('#fixo').mask("(00) 0000-0000");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Mask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Formatando Celular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$(document).ready(function(){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$('#celular').mask("(00) 0 0000-0000");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Mask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Formatando CPF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$(document).ready(function(){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$('#cpf').mask("000.000.000-00");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Mask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Formatando CEP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$(document).ready(function(){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$('#cep').mask("00.000-000");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Mask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Porque não formatar RG?</a:t>
            </a:r>
          </a:p>
          <a:p>
            <a:pPr lvl="1" rtl="0">
              <a:spcBef>
                <a:spcPts val="0"/>
              </a:spcBef>
              <a:buSzPct val="100000"/>
              <a:buFont typeface="Calibri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Pois o tamanho é variado;</a:t>
            </a:r>
          </a:p>
          <a:p>
            <a:pPr lvl="1" rtl="0">
              <a:spcBef>
                <a:spcPts val="0"/>
              </a:spcBef>
              <a:buSzPct val="100000"/>
              <a:buFont typeface="Calibri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Logo apenas uma requisição de HTML basta</a:t>
            </a:r>
          </a:p>
          <a:p>
            <a:pPr lvl="1" rtl="0">
              <a:spcBef>
                <a:spcPts val="0"/>
              </a:spcBef>
              <a:buSzPct val="100000"/>
              <a:buFont typeface="Calibri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(Veremos mais na validação HTML5)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2897793"/>
            <a:ext cx="4505399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9600" u="none" cap="none" strike="noStrike">
                <a:solidFill>
                  <a:srgbClr val="C7F464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CSS. O que estamos usando?!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101100" y="2863389"/>
            <a:ext cx="2446500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ct val="250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685800" y="2897793"/>
            <a:ext cx="45054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9600">
                <a:solidFill>
                  <a:srgbClr val="C7F464"/>
                </a:solidFill>
              </a:rPr>
              <a:t>5</a:t>
            </a:r>
            <a:r>
              <a:rPr b="1" i="0" lang="en" sz="9600" u="none" cap="none" strike="noStrike">
                <a:solidFill>
                  <a:srgbClr val="C7F46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JQuery UI - Datepicker</a:t>
            </a:r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ct val="250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UI Datepicker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É uma biblioteca, para auxiliar na entrada de formato data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$(document).ready(function(){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$( "#datepicker" ).datepicker($.datepicker.regional["pt-BR"]);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UI Datepicker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É uma biblioteca de facil modificação;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dateFormat: 'dd/mm/yy',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changeMonth: true,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changeYear: true,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yearRange: '1950:2013',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ctrTitle"/>
          </p:nvPr>
        </p:nvSpPr>
        <p:spPr>
          <a:xfrm>
            <a:off x="685800" y="2897793"/>
            <a:ext cx="45054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9600">
                <a:solidFill>
                  <a:srgbClr val="C7F464"/>
                </a:solidFill>
              </a:rPr>
              <a:t>6</a:t>
            </a:r>
            <a:r>
              <a:rPr b="1" i="0" lang="en" sz="9600" u="none" cap="none" strike="noStrike">
                <a:solidFill>
                  <a:srgbClr val="C7F46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JQuery CEP</a:t>
            </a:r>
          </a:p>
        </p:txBody>
      </p:sp>
      <p:sp>
        <p:nvSpPr>
          <p:cNvPr id="227" name="Shape 227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ct val="250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CEP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Consulta online no site dos correios, completando as areas pesquisadas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CEP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function limpa_formulário_cep(){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	// Limpa valores do formulário de cep.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	$("#rua").val("");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	$("#bairro").val("");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	$("#cidade").val("");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	$("#estado").val("");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CEP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//Quando o campo cep perde o foco.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$("#cep").blur</a:t>
            </a:r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CEP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//Preenche os campos com "..." enquanto consulta webservice.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	$("#rua").val("Pesquisando a Rua...");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	$("#bairro").val("Pesquisando o seu Bairro...");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	$("#cidade").val("Pesquisado a sua Cidade...");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	$("#estado").val("Pesquisando o seu Estado...");</a:t>
            </a:r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CEP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//Consulta o webservice viacep.com.br/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	$.getJSON("https://viacep.com.br/ws/"+ cep +"/json/?callback=?", function(dados) {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	if (!("erro" in dados)) {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  	//Atualiza os campos com os valores da consulta.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  	$("#rua").val(dados.logradouro);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  	$("#bairro").val(dados.bairro);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  	$("#cidade").val(dados.localidade);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  	$("#estado").val(dados.uf);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	} //end if.</a:t>
            </a:r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ctrTitle"/>
          </p:nvPr>
        </p:nvSpPr>
        <p:spPr>
          <a:xfrm>
            <a:off x="685800" y="2897793"/>
            <a:ext cx="45054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9600">
                <a:solidFill>
                  <a:srgbClr val="C7F464"/>
                </a:solidFill>
              </a:rPr>
              <a:t>7</a:t>
            </a:r>
            <a:r>
              <a:rPr b="1" i="0" lang="en" sz="9600" u="none" cap="none" strike="noStrike">
                <a:solidFill>
                  <a:srgbClr val="C7F46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JQuery Confirmação</a:t>
            </a:r>
          </a:p>
        </p:txBody>
      </p:sp>
      <p:sp>
        <p:nvSpPr>
          <p:cNvPr id="263" name="Shape 26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ct val="250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91200" y="1358703"/>
            <a:ext cx="7761599" cy="3309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Bootstrap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FrameWork front end do Twitter: HTML, CSS, JS</a:t>
            </a:r>
            <a:r>
              <a:rPr b="0" i="0" lang="en" sz="2400" u="none" cap="none" strike="noStrike">
                <a:solidFill>
                  <a:srgbClr val="454F5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Aqui usaremos apenas o CSS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20000"/>
              <a:buFont typeface="Montserrat"/>
              <a:buChar char="□"/>
            </a:pPr>
            <a:r>
              <a:rPr lang="en"/>
              <a:t>&lt;link rel="stylesheet" type="text/css" href="css/bootstrap.min.css" &gt;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691200" y="0"/>
            <a:ext cx="7761599" cy="969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ct val="25000"/>
              <a:buFont typeface="Montserrat"/>
              <a:buNone/>
            </a:pPr>
            <a:r>
              <a:rPr b="1" i="0" lang="en" sz="3000" u="none" cap="none" strike="noStrike">
                <a:solidFill>
                  <a:srgbClr val="454F5B"/>
                </a:solidFill>
                <a:latin typeface="Calibri"/>
                <a:ea typeface="Calibri"/>
                <a:cs typeface="Calibri"/>
                <a:sym typeface="Calibri"/>
              </a:rPr>
              <a:t>CSS.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" sz="3000" u="none" cap="none" strike="noStrike">
                <a:solidFill>
                  <a:srgbClr val="454F5B"/>
                </a:solidFill>
                <a:latin typeface="Calibri"/>
                <a:ea typeface="Calibri"/>
                <a:cs typeface="Calibri"/>
                <a:sym typeface="Calibri"/>
              </a:rPr>
              <a:t> que estamos usando?!</a:t>
            </a:r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JQuery Confirmação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$(document).ready(function(){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$("#criarPerfil").submit(function(){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	alert("Submssão realizada com sucesso!");</a:t>
            </a:r>
          </a:p>
          <a:p>
            <a:pPr indent="-6985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});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});</a:t>
            </a:r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85800" y="2897793"/>
            <a:ext cx="45054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9600">
                <a:solidFill>
                  <a:srgbClr val="C7F464"/>
                </a:solidFill>
              </a:rPr>
              <a:t>8</a:t>
            </a:r>
            <a:r>
              <a:rPr b="1" i="0" lang="en" sz="9600" u="none" cap="none" strike="noStrike">
                <a:solidFill>
                  <a:srgbClr val="C7F46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Mas…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Nem tudo é JS</a:t>
            </a:r>
          </a:p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ct val="250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Nem tudo é JS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Muitas coisas na validação das entradas hoje é feito em HTML5;</a:t>
            </a:r>
          </a:p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Calibri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O que ajuda na redução de codigo;</a:t>
            </a:r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ctrTitle"/>
          </p:nvPr>
        </p:nvSpPr>
        <p:spPr>
          <a:xfrm>
            <a:off x="685800" y="2897793"/>
            <a:ext cx="45054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9600">
                <a:solidFill>
                  <a:srgbClr val="C7F464"/>
                </a:solidFill>
              </a:rPr>
              <a:t>9</a:t>
            </a:r>
            <a:r>
              <a:rPr b="1" i="0" lang="en" sz="9600" u="none" cap="none" strike="noStrike">
                <a:solidFill>
                  <a:srgbClr val="C7F46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HTML 5 validação direta</a:t>
            </a:r>
          </a:p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ct val="250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 5 validação direta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Redirecionamento com metodo action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&lt;form name="criarPerfil" id="criarPerfil" method="post" action="confirma.html"&gt;</a:t>
            </a:r>
          </a:p>
        </p:txBody>
      </p:sp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 5 validação direta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Required, tornando o texto obrigatorio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&lt;input type="text" class="form-control" placeholder="Nome" id="name" required&gt;</a:t>
            </a:r>
          </a:p>
        </p:txBody>
      </p:sp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 5 validação direta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Tamanho minimo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rtl="0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&lt;input type="text" class="form-control" placeholder="CPF" id="cpf" required pattern=".{14,}"&gt;</a:t>
            </a:r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 5 validação direta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Tamanho minimo e somente numeros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rtl="0">
              <a:spcBef>
                <a:spcPts val="0"/>
              </a:spcBef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&lt;input type="text" class="form-control" placeholder="Registro Geral" id="rg"  required pattern="[0-9]+$" pattern=".{4,}"&gt;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rtl="0">
              <a:spcBef>
                <a:spcPts val="0"/>
              </a:spcBef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&lt;input type="text" class="form-control" placeholder="Nº" id="numero" pattern="[0-9]+$" required&gt;</a:t>
            </a:r>
          </a:p>
        </p:txBody>
      </p: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0" y="0"/>
            <a:ext cx="9144000" cy="1964924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>
            <p:ph idx="4294967295" type="ctrTitle"/>
          </p:nvPr>
        </p:nvSpPr>
        <p:spPr>
          <a:xfrm>
            <a:off x="582500" y="1237855"/>
            <a:ext cx="6746098" cy="1159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ct val="25000"/>
              <a:buFont typeface="Montserrat"/>
              <a:buNone/>
            </a:pPr>
            <a:r>
              <a:rPr b="1" i="0" lang="en" sz="12000" u="none" cap="none" strike="noStrik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</a:p>
        </p:txBody>
      </p:sp>
      <p:sp>
        <p:nvSpPr>
          <p:cNvPr id="318" name="Shape 318"/>
          <p:cNvSpPr txBox="1"/>
          <p:nvPr>
            <p:ph idx="4294967295" type="subTitle"/>
          </p:nvPr>
        </p:nvSpPr>
        <p:spPr>
          <a:xfrm>
            <a:off x="701983" y="2188410"/>
            <a:ext cx="5025298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25000"/>
              <a:buFont typeface="Montserrat"/>
              <a:buNone/>
            </a:pPr>
            <a:r>
              <a:rPr b="1" i="0" lang="en" sz="40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Alguma pergunta?</a:t>
            </a:r>
          </a:p>
        </p:txBody>
      </p:sp>
      <p:sp>
        <p:nvSpPr>
          <p:cNvPr id="319" name="Shape 319"/>
          <p:cNvSpPr/>
          <p:nvPr/>
        </p:nvSpPr>
        <p:spPr>
          <a:xfrm>
            <a:off x="813272" y="3075198"/>
            <a:ext cx="1533600" cy="103273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Jquery UI 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CSS para ajudar no layout</a:t>
            </a:r>
            <a:r>
              <a:rPr b="0" i="0" lang="en" sz="2400" u="none" cap="none" strike="noStrike">
                <a:solidFill>
                  <a:srgbClr val="454F5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&lt;link href="css/jquery-ui.css" type="text/css" rel="stylesheet"&gt;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CSS. O que estamos usando?!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Bootstrap Freelancer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Custom css do Bootstrap</a:t>
            </a:r>
            <a:r>
              <a:rPr b="0" i="0" lang="en" sz="2400" u="none" cap="none" strike="noStrike">
                <a:solidFill>
                  <a:srgbClr val="454F5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&lt;link rel="stylesheet" type="text/css" href="css/freelancer.css"&gt;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CSS. O que estamos usando?!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685800" y="2897793"/>
            <a:ext cx="4505399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9600" u="none" cap="none" strike="noStrike">
                <a:solidFill>
                  <a:srgbClr val="C7F464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Chamando as bibliotecas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101100" y="2863389"/>
            <a:ext cx="2446500" cy="14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ct val="250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Jquery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&lt;script type="text/javascript" src="js/jquery-3.0.0.min.js"&gt;&lt;/script&gt;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>
              <a:spcBef>
                <a:spcPts val="0"/>
              </a:spcBef>
              <a:buClr>
                <a:srgbClr val="C7F464"/>
              </a:buClr>
              <a:buSzPct val="85714"/>
              <a:buFont typeface="Calibri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Jquery MasK</a:t>
            </a:r>
          </a:p>
          <a:p>
            <a:pPr indent="228600" lvl="1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&lt;script type="text/javascript" src="js/jquery.mask.min.js"&gt;&lt;/script&gt;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Chamando as bibliotecas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Jquery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&lt;script type="text/javascript" src="js/jquery-ui.js"&gt;&lt;/script&gt;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>
              <a:spcBef>
                <a:spcPts val="0"/>
              </a:spcBef>
              <a:buClr>
                <a:srgbClr val="C7F464"/>
              </a:buClr>
              <a:buSzPct val="85714"/>
              <a:buFont typeface="Calibri"/>
              <a:buChar char="▣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Nosso JS</a:t>
            </a:r>
          </a:p>
          <a:p>
            <a:pPr indent="228600" lvl="1" rtl="0">
              <a:spcBef>
                <a:spcPts val="0"/>
              </a:spcBef>
              <a:buClr>
                <a:srgbClr val="C7F464"/>
              </a:buClr>
              <a:buSzPct val="100000"/>
              <a:buFont typeface="Montserrat"/>
              <a:buChar char="□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&lt;script type="text/javascript" src="js/formulario.js"&gt;&lt;/script&gt;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454F5B"/>
              </a:buClr>
              <a:buSzPct val="25000"/>
              <a:buFont typeface="Montserrat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Chamando as bibliotecas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