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4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5" r:id="rId18"/>
    <p:sldId id="262" r:id="rId19"/>
    <p:sldId id="275" r:id="rId20"/>
    <p:sldId id="276" r:id="rId21"/>
    <p:sldId id="277" r:id="rId22"/>
    <p:sldId id="278" r:id="rId23"/>
    <p:sldId id="280" r:id="rId24"/>
    <p:sldId id="281" r:id="rId25"/>
    <p:sldId id="283" r:id="rId26"/>
    <p:sldId id="282" r:id="rId27"/>
    <p:sldId id="284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01" autoAdjust="0"/>
  </p:normalViewPr>
  <p:slideViewPr>
    <p:cSldViewPr snapToGrid="0">
      <p:cViewPr varScale="1">
        <p:scale>
          <a:sx n="90" d="100"/>
          <a:sy n="90" d="100"/>
        </p:scale>
        <p:origin x="20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deployment/android#reviewing-the-gradle-build-configur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publish?hl=pt-br" TargetMode="External"/><Relationship Id="rId2" Type="http://schemas.openxmlformats.org/officeDocument/2006/relationships/hyperlink" Target="https://docs.flutter.dev/deployment/io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otoshoponline.com.b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ds.google.com/intl/pt_BR/home/?pli=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googl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nder.legal/br/modele/politica-privacida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ployment/android#adding-a-launcher-icon" TargetMode="External"/><Relationship Id="rId2" Type="http://schemas.openxmlformats.org/officeDocument/2006/relationships/hyperlink" Target="https://pub.dev/packages/flutter_launcher_ic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deployment/android#shrinking-your-code-with-r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deployment/android#enabling-multidex-supp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documentation/flutter_manifest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839169"/>
          </a:xfrm>
        </p:spPr>
        <p:txBody>
          <a:bodyPr>
            <a:noAutofit/>
          </a:bodyPr>
          <a:lstStyle/>
          <a:p>
            <a:r>
              <a:rPr lang="pt-BR" sz="2800" dirty="0"/>
              <a:t>FLUTTER - PUBLICAÇÃO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D79E8-4ECB-3133-E872-A0706932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Reveja Configuração de 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727E3-9F07-DDB0-3F91-0BEC3439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Revise o arquivo de compilação padrão do </a:t>
            </a:r>
            <a:r>
              <a:rPr lang="pt-BR" dirty="0" err="1"/>
              <a:t>Gradle</a:t>
            </a:r>
            <a:r>
              <a:rPr lang="pt-BR" dirty="0"/>
              <a:t> ( </a:t>
            </a:r>
            <a:r>
              <a:rPr lang="pt-BR" dirty="0" err="1"/>
              <a:t>build.gradle</a:t>
            </a:r>
            <a:r>
              <a:rPr lang="pt-BR" dirty="0"/>
              <a:t>) localizado em [</a:t>
            </a:r>
            <a:r>
              <a:rPr lang="pt-BR" dirty="0" err="1"/>
              <a:t>project</a:t>
            </a:r>
            <a:r>
              <a:rPr lang="pt-BR" dirty="0"/>
              <a:t>]/</a:t>
            </a:r>
            <a:r>
              <a:rPr lang="pt-BR" dirty="0" err="1"/>
              <a:t>android</a:t>
            </a:r>
            <a:r>
              <a:rPr lang="pt-BR" dirty="0"/>
              <a:t>/app para verificar se os valores estão corretos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Documentação: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https://docs.flutter.dev/deployment/android#reviewing-the-gradle-build-configuration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89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080E-1178-7932-5471-DCA93D09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Aplicativo para o lançamento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388A78-374E-9F9A-004F-82157ECB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Você tem dois formatos de lançamento possíveis ao publicar na Play Store.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Pacote de aplicativos (preferencial)</a:t>
            </a:r>
          </a:p>
          <a:p>
            <a:r>
              <a:rPr lang="pt-BR" dirty="0"/>
              <a:t>APK</a:t>
            </a:r>
          </a:p>
          <a:p>
            <a:pPr marL="0" indent="0">
              <a:buNone/>
            </a:pPr>
            <a:r>
              <a:rPr lang="pt-BR" dirty="0"/>
              <a:t> Observação: a Google Play Store prefere o formato de pacote de aplicativos. Para obter mais informações, consulte Sobre Android App </a:t>
            </a:r>
            <a:r>
              <a:rPr lang="pt-BR" dirty="0" err="1"/>
              <a:t>Bundles</a:t>
            </a:r>
            <a:r>
              <a:rPr lang="pt-BR" dirty="0"/>
              <a:t> 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https://docs.flutter.dev/deployment/android#building-the-app-for-release</a:t>
            </a:r>
          </a:p>
        </p:txBody>
      </p:sp>
    </p:spTree>
    <p:extLst>
      <p:ext uri="{BB962C8B-B14F-4D97-AF65-F5344CB8AC3E}">
        <p14:creationId xmlns:p14="http://schemas.microsoft.com/office/powerpoint/2010/main" val="401496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A4556-084A-B97D-5910-928600F1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Publique na Google Play Store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7F13E0-5328-A59F-1285-8805613BC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obter instruções detalhadas sobre como publicar seu aplicativo na Google Play Store, consulte a documentação de lançamento do Google Play 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https://developer.android.com/distribute/best-practices/launch?hl=pt-br</a:t>
            </a:r>
          </a:p>
        </p:txBody>
      </p:sp>
    </p:spTree>
    <p:extLst>
      <p:ext uri="{BB962C8B-B14F-4D97-AF65-F5344CB8AC3E}">
        <p14:creationId xmlns:p14="http://schemas.microsoft.com/office/powerpoint/2010/main" val="258267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C89CC-3708-3714-5DED-EFB14D0E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Atualize a versão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C6110-5E2C-D1B2-D8B1-86F56248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 número da versão padrão do aplicativo é 1.0.0. Para atualizá-lo, navegue até o </a:t>
            </a:r>
            <a:r>
              <a:rPr lang="pt-BR" dirty="0" err="1"/>
              <a:t>pubspec.yaml</a:t>
            </a:r>
            <a:r>
              <a:rPr lang="pt-BR" dirty="0"/>
              <a:t> arquivo e atualize a seguinte linha: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version</a:t>
            </a:r>
            <a:r>
              <a:rPr lang="pt-BR" dirty="0"/>
              <a:t>: 1.0.0+1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número da versão são três números separados por pontos, como 1.0.0 </a:t>
            </a:r>
          </a:p>
          <a:p>
            <a:pPr marL="0" indent="0">
              <a:buNone/>
            </a:pPr>
            <a:r>
              <a:rPr lang="pt-BR" dirty="0"/>
              <a:t>No exemplo acima, seguidos por um número de compilação opcional, como 1 No exemplo acima, separados por +.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https://docs.flutter.dev/deployment/android#updating-the-apps-version-number</a:t>
            </a:r>
          </a:p>
        </p:txBody>
      </p:sp>
    </p:spTree>
    <p:extLst>
      <p:ext uri="{BB962C8B-B14F-4D97-AF65-F5344CB8AC3E}">
        <p14:creationId xmlns:p14="http://schemas.microsoft.com/office/powerpoint/2010/main" val="337546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C753A-5B13-A13A-CEDC-575E79B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Documentação Completa – Play Store (Android)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40644-A041-5BDC-48DC-64DF7CA9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https://docs.flutter.dev/deployment/android</a:t>
            </a:r>
          </a:p>
        </p:txBody>
      </p:sp>
    </p:spTree>
    <p:extLst>
      <p:ext uri="{BB962C8B-B14F-4D97-AF65-F5344CB8AC3E}">
        <p14:creationId xmlns:p14="http://schemas.microsoft.com/office/powerpoint/2010/main" val="128119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D6913-17A6-EB88-A181-13709585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para 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CB26B-ADF4-0E25-AC7D-4A1A2C4B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Verifique essa documentação: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https://www.instabug.com/blog/how-to-release-your-flutter-app-for-ios-and-android</a:t>
            </a:r>
          </a:p>
        </p:txBody>
      </p:sp>
    </p:spTree>
    <p:extLst>
      <p:ext uri="{BB962C8B-B14F-4D97-AF65-F5344CB8AC3E}">
        <p14:creationId xmlns:p14="http://schemas.microsoft.com/office/powerpoint/2010/main" val="375278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C62A4-D061-044C-68D0-34257E3D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Publicação do APP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93EF7-A2DA-2F1F-D9C0-110EB5D5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Vide documentação completa: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Apple Store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https://docs.flutter.dev/deployment/ios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Play store</a:t>
            </a:r>
          </a:p>
          <a:p>
            <a:pPr marL="0" indent="0">
              <a:buNone/>
            </a:pPr>
            <a:r>
              <a:rPr lang="pt-BR">
                <a:hlinkClick r:id="rId3"/>
              </a:rPr>
              <a:t>https://developer.android.com/studio/publish?hl=pt-br</a:t>
            </a:r>
            <a:endParaRPr lang="pt-BR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671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CC9E-5B83-87ED-50CC-08AC0AB4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dirty="0" err="1"/>
              <a:t>Icone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5E20A-0F65-663F-64E3-4CB1D041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Pode-se usar o Photoshop online que é gratuito: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https://fotoshoponline.com.br/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Tamanho: 114 x 114</a:t>
            </a:r>
          </a:p>
          <a:p>
            <a:pPr marL="0" indent="0">
              <a:buNone/>
            </a:pPr>
            <a:r>
              <a:rPr lang="pt-BR" dirty="0"/>
              <a:t>Plano de fundo: Transparente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Também pode-se usar o </a:t>
            </a:r>
            <a:r>
              <a:rPr lang="pt-BR" dirty="0" err="1"/>
              <a:t>Coreldraw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ou qualquer outro editor online.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346581-4B00-C540-0FE2-C0950938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48" y="1830681"/>
            <a:ext cx="4095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7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E7B60-47F3-EEEA-2C2B-E476E4FB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CB8ED-316A-6870-D974-4EF3315B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 uma forma ou símbolo único para o seu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ícone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 aplicativo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Mantenha o seu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ícone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 Aplicativo simples 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Não inclua palavras 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Escolha cores vibrantes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Teste A/B em diferentes versões feitas para o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ícone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App</a:t>
            </a:r>
            <a:endParaRPr lang="pt-B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1F682C-98DB-9E3F-6BED-1D453DAD0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56" y="3750257"/>
            <a:ext cx="5923885" cy="23452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006D3F7-9796-D567-FCFB-D67599BD2EA0}"/>
              </a:ext>
            </a:extLst>
          </p:cNvPr>
          <p:cNvSpPr txBox="1"/>
          <p:nvPr/>
        </p:nvSpPr>
        <p:spPr>
          <a:xfrm>
            <a:off x="7097312" y="4611718"/>
            <a:ext cx="4591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</a:t>
            </a:r>
          </a:p>
          <a:p>
            <a:r>
              <a:rPr lang="pt-BR" dirty="0"/>
              <a:t>https://inngage.com.br/2023/02/08/5-dicas-para-criar-o-icone-de-aplicativo-perfeito/</a:t>
            </a:r>
          </a:p>
        </p:txBody>
      </p:sp>
    </p:spTree>
    <p:extLst>
      <p:ext uri="{BB962C8B-B14F-4D97-AF65-F5344CB8AC3E}">
        <p14:creationId xmlns:p14="http://schemas.microsoft.com/office/powerpoint/2010/main" val="300723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598B-3ABD-B0DC-9AA9-116EEBF3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o </a:t>
            </a:r>
            <a:r>
              <a:rPr lang="pt-BR" dirty="0" err="1"/>
              <a:t>Icône</a:t>
            </a:r>
            <a:r>
              <a:rPr lang="pt-BR" dirty="0"/>
              <a:t> do seu APP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9723A-67CC-9374-EE95-57ED7781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Use Photoshop, Photoshop online ou </a:t>
            </a:r>
            <a:r>
              <a:rPr lang="pt-BR" dirty="0" err="1"/>
              <a:t>Coreldraw</a:t>
            </a:r>
            <a:r>
              <a:rPr lang="pt-BR" dirty="0"/>
              <a:t> ou qualquer ferramenta a sua escolha.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114 x 114 </a:t>
            </a:r>
            <a:r>
              <a:rPr lang="pt-BR" dirty="0" err="1"/>
              <a:t>px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Fundo transparente.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vencedor ganhara chocolate amanhã.</a:t>
            </a:r>
          </a:p>
        </p:txBody>
      </p:sp>
    </p:spTree>
    <p:extLst>
      <p:ext uri="{BB962C8B-B14F-4D97-AF65-F5344CB8AC3E}">
        <p14:creationId xmlns:p14="http://schemas.microsoft.com/office/powerpoint/2010/main" val="170242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6C75A57-B132-90F4-5FB6-6D628666F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97" y="0"/>
            <a:ext cx="9696994" cy="6060622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1F365B7-34DA-3455-948F-ACA46AB3DE5E}"/>
              </a:ext>
            </a:extLst>
          </p:cNvPr>
          <p:cNvSpPr/>
          <p:nvPr/>
        </p:nvSpPr>
        <p:spPr>
          <a:xfrm flipH="1">
            <a:off x="3083442" y="2361643"/>
            <a:ext cx="1190846" cy="822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4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B63C5-8584-F4CF-6762-B3D7DF1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path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897DE1-540D-DA8D-5856-CFC5C5C6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path coloca uma determinada pasta acessível em qualquer lugar</a:t>
            </a:r>
          </a:p>
          <a:p>
            <a:r>
              <a:rPr lang="pt-BR" dirty="0"/>
              <a:t>Por isso que configuramos a variável do sistema</a:t>
            </a:r>
          </a:p>
          <a:p>
            <a:r>
              <a:rPr lang="pt-BR" dirty="0"/>
              <a:t>Provavelmente ferraram a variável da sua maquina</a:t>
            </a:r>
          </a:p>
          <a:p>
            <a:endParaRPr lang="pt-BR" dirty="0"/>
          </a:p>
          <a:p>
            <a:r>
              <a:rPr lang="pt-BR" dirty="0"/>
              <a:t>Aqui pra configurar a variável pede o login e senha do administrador.</a:t>
            </a:r>
          </a:p>
          <a:p>
            <a:r>
              <a:rPr lang="pt-BR" dirty="0"/>
              <a:t>Que só o suporte tem.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723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5E983-B61B-99B7-9E02-263A7C41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do google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630A9-AE01-E4EF-96C4-265C8CA0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https://play.google.com/store/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Após se cadastrar, fazer login e efetuar o pagamento da taxa única de US$ 25,00 você poderá publicar seu APP.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4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A3C57-303A-43CE-EAC3-E4325C82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Divulgue seu APP - Google Adsense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4E71F-37F2-1E6F-E67F-3A2BEE29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https://ads.google.com/intl/pt_BR/home/?pli=1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O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Google Sans"/>
              </a:rPr>
              <a:t>AdSense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é uma forma sem custo financeiro e simples de ganhar dinheiro através da apresentação de anúncios junto ao seu conteúdo online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. O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Google Sans"/>
              </a:rPr>
              <a:t>AdSense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 permite-lhe apresentar anúncios relevantes e apelativos aos visitantes do site e até personalizar o aspeto e a funcionalidade de anúncios para que correspondam ao site.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26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BF0A2-CD0A-678D-531C-3B09B129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Analise eficiência dos anúncios - Google </a:t>
            </a:r>
            <a:r>
              <a:rPr lang="pt-BR" dirty="0" err="1"/>
              <a:t>Analytics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33D30-7B54-FFDB-6B7A-079DECB0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gerar os relatórios de campanhas de divulgação: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https://analytics.google.com/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O Google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Google Sans"/>
              </a:rPr>
              <a:t>Analytics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é uma plataforma que coleta dados nos seus apps e sites para criar relatórios sobre sua 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04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23193-123D-48CB-4280-2757023B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 de Privacidade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168C25-E8F7-578A-2F9E-E9FE102E6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0" i="0" dirty="0">
                <a:solidFill>
                  <a:srgbClr val="4E4E4E"/>
                </a:solidFill>
                <a:effectLst/>
                <a:latin typeface="nunito" panose="020B0604020202020204" pitchFamily="2" charset="0"/>
              </a:rPr>
              <a:t>Na política de privacidade, é importante explicar, de forma clara e sincera, que dados são coletados dos usuários e como essas informações são utilizadas, seja por uma funcionalidade integrada por terceiros ou então nativa.</a:t>
            </a:r>
          </a:p>
          <a:p>
            <a:pPr marL="0" indent="0">
              <a:buNone/>
            </a:pPr>
            <a:endParaRPr lang="pt-BR" sz="3200" dirty="0">
              <a:solidFill>
                <a:srgbClr val="4E4E4E"/>
              </a:solidFill>
              <a:latin typeface="nunito" panose="020B0604020202020204" pitchFamily="2" charset="0"/>
            </a:endParaRPr>
          </a:p>
          <a:p>
            <a:pPr marL="0" indent="0">
              <a:buNone/>
            </a:pPr>
            <a:r>
              <a:rPr lang="pt-BR" sz="3200" dirty="0">
                <a:hlinkClick r:id="rId2"/>
              </a:rPr>
              <a:t>https://www.wonder.legal/br/modele/politica-privacidade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2000" b="0" i="0" dirty="0">
                <a:solidFill>
                  <a:srgbClr val="343843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pt-BR" sz="2000" b="1" i="0" dirty="0">
                <a:solidFill>
                  <a:srgbClr val="131418"/>
                </a:solidFill>
                <a:effectLst/>
                <a:latin typeface="Roboto" panose="02000000000000000000" pitchFamily="2" charset="0"/>
              </a:rPr>
              <a:t>política de privacidade</a:t>
            </a:r>
            <a:r>
              <a:rPr lang="pt-BR" sz="2000" b="0" i="0" dirty="0">
                <a:solidFill>
                  <a:srgbClr val="343843"/>
                </a:solidFill>
                <a:effectLst/>
                <a:latin typeface="Roboto" panose="02000000000000000000" pitchFamily="2" charset="0"/>
              </a:rPr>
              <a:t> (ou declaração de política de privacidade) é o documento por meio do qual a pessoa física ou jurídica que mantém um </a:t>
            </a:r>
            <a:r>
              <a:rPr lang="pt-BR" sz="2000" b="0" i="1" dirty="0">
                <a:solidFill>
                  <a:srgbClr val="343843"/>
                </a:solidFill>
                <a:effectLst/>
                <a:latin typeface="Roboto" panose="02000000000000000000" pitchFamily="2" charset="0"/>
              </a:rPr>
              <a:t>site</a:t>
            </a:r>
            <a:r>
              <a:rPr lang="pt-BR" sz="2000" b="0" i="0" dirty="0">
                <a:solidFill>
                  <a:srgbClr val="343843"/>
                </a:solidFill>
                <a:effectLst/>
                <a:latin typeface="Roboto" panose="02000000000000000000" pitchFamily="2" charset="0"/>
              </a:rPr>
              <a:t> ou aplicativo expõe e explica a todos os interessados a forma como os </a:t>
            </a:r>
            <a:r>
              <a:rPr lang="pt-BR" sz="2000" b="1" i="0" dirty="0">
                <a:solidFill>
                  <a:srgbClr val="131418"/>
                </a:solidFill>
                <a:effectLst/>
                <a:latin typeface="Roboto" panose="02000000000000000000" pitchFamily="2" charset="0"/>
              </a:rPr>
              <a:t>dados pessoais</a:t>
            </a:r>
            <a:r>
              <a:rPr lang="pt-BR" sz="2000" b="0" i="0" dirty="0">
                <a:solidFill>
                  <a:srgbClr val="343843"/>
                </a:solidFill>
                <a:effectLst/>
                <a:latin typeface="Roboto" panose="02000000000000000000" pitchFamily="2" charset="0"/>
              </a:rPr>
              <a:t> dos usuários da plataforma serão tratados.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9245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D288-9E22-8B63-07A5-F79B8302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do APP – Publicação Play Store: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5517D-533E-E136-0B15-32F72756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Adicione o </a:t>
            </a:r>
            <a:r>
              <a:rPr lang="pt-BR" dirty="0" err="1"/>
              <a:t>Icone</a:t>
            </a:r>
            <a:r>
              <a:rPr lang="pt-BR" dirty="0"/>
              <a:t> de Iniciação</a:t>
            </a:r>
          </a:p>
          <a:p>
            <a:pPr marL="0" indent="0">
              <a:buNone/>
            </a:pPr>
            <a:r>
              <a:rPr lang="pt-BR" dirty="0"/>
              <a:t>Habilite o Componente do Material</a:t>
            </a:r>
          </a:p>
          <a:p>
            <a:pPr marL="0" indent="0">
              <a:buNone/>
            </a:pPr>
            <a:r>
              <a:rPr lang="pt-BR" dirty="0"/>
              <a:t>Assine o Aplicativo</a:t>
            </a:r>
          </a:p>
          <a:p>
            <a:pPr marL="0" indent="0">
              <a:buNone/>
            </a:pPr>
            <a:r>
              <a:rPr lang="pt-BR" dirty="0"/>
              <a:t>Reduza seu Código com R8</a:t>
            </a:r>
          </a:p>
          <a:p>
            <a:pPr marL="0" indent="0">
              <a:buNone/>
            </a:pPr>
            <a:r>
              <a:rPr lang="pt-BR" dirty="0"/>
              <a:t>Ative o suporte </a:t>
            </a:r>
            <a:r>
              <a:rPr lang="pt-BR" dirty="0" err="1"/>
              <a:t>Multidex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Reveja o Manifesto do Aplicativo</a:t>
            </a:r>
          </a:p>
          <a:p>
            <a:pPr marL="0" indent="0">
              <a:buNone/>
            </a:pPr>
            <a:r>
              <a:rPr lang="pt-BR" dirty="0"/>
              <a:t>Reveja configuração de Compilação</a:t>
            </a:r>
          </a:p>
          <a:p>
            <a:pPr marL="0" indent="0">
              <a:buNone/>
            </a:pPr>
            <a:r>
              <a:rPr lang="pt-BR" dirty="0"/>
              <a:t>Construa o aplicativo para o Lançamento</a:t>
            </a:r>
          </a:p>
          <a:p>
            <a:pPr marL="0" indent="0">
              <a:buNone/>
            </a:pPr>
            <a:r>
              <a:rPr lang="pt-BR" dirty="0"/>
              <a:t>Publique na Google Play Store</a:t>
            </a:r>
          </a:p>
          <a:p>
            <a:pPr marL="0" indent="0">
              <a:buNone/>
            </a:pPr>
            <a:r>
              <a:rPr lang="pt-BR" dirty="0"/>
              <a:t>Atualize a versão do Aplicativo</a:t>
            </a:r>
          </a:p>
        </p:txBody>
      </p:sp>
    </p:spTree>
    <p:extLst>
      <p:ext uri="{BB962C8B-B14F-4D97-AF65-F5344CB8AC3E}">
        <p14:creationId xmlns:p14="http://schemas.microsoft.com/office/powerpoint/2010/main" val="233169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3A078-A31F-39D9-5C5D-DFCEFDBC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Icone</a:t>
            </a:r>
            <a:r>
              <a:rPr lang="pt-BR" dirty="0"/>
              <a:t> Iniciador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D05AA-83CE-30FD-BE26-AC17ECDEF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Quando um novo aplicativo 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Flutter</a:t>
            </a:r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 é criado, ele tem um ícone de inicialização padrão. Para personalizar este ícone, você pode querer verificar o pacote 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flutter_launcher_icons</a:t>
            </a:r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, link abaixo:</a:t>
            </a:r>
            <a:endParaRPr lang="pt-BR" dirty="0">
              <a:hlinkClick r:id="rId2"/>
            </a:endParaRP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https://pub.dev/packages/flutter_launcher_icons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Como alternativa, siga a documentação abaixo: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https://docs.flutter.dev/deployment/android#adding-a-launcher-icon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41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FE36-98F9-177D-2657-4083CAFB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Habilitando Componentes do Material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143AC-0705-8EAD-3F0D-C54AE3A9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habilitação de componentes do Material depende do objetivo do APP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Vide material abaixo: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https://docs.flutter.dev/deployment/android#enabling-material-components</a:t>
            </a:r>
          </a:p>
        </p:txBody>
      </p:sp>
    </p:spTree>
    <p:extLst>
      <p:ext uri="{BB962C8B-B14F-4D97-AF65-F5344CB8AC3E}">
        <p14:creationId xmlns:p14="http://schemas.microsoft.com/office/powerpoint/2010/main" val="80445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8D352-5520-6C97-2D36-8A4353E7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Assinar 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403D1-2AB8-DB1F-1B6D-D95B0670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Para publicar na Play Store, você precisa fornecer uma assinatura digital ao seu aplicativo. Use as instruções a seguir para assinar seu aplicativo.</a:t>
            </a:r>
          </a:p>
          <a:p>
            <a:pPr algn="l"/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No Android, há duas chaves de assinatura: implantação e upload. Os usuários finais baixam o .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apk</a:t>
            </a:r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 assinado com a 'chave de implantação'. Uma 'chave de upload' é usada para autenticar o .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aab</a:t>
            </a:r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/.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apk</a:t>
            </a:r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 carregado pelos desenvolvedores na Play Store e é assinado novamente com a chave de implantação uma vez na Play Store.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Segue a documentação</a:t>
            </a:r>
          </a:p>
          <a:p>
            <a:pPr marL="0" indent="0">
              <a:buNone/>
            </a:pPr>
            <a:r>
              <a:rPr lang="pt-BR" dirty="0"/>
              <a:t>https://docs.flutter.dev/deployment/android#signing-the-app</a:t>
            </a:r>
          </a:p>
        </p:txBody>
      </p:sp>
    </p:spTree>
    <p:extLst>
      <p:ext uri="{BB962C8B-B14F-4D97-AF65-F5344CB8AC3E}">
        <p14:creationId xmlns:p14="http://schemas.microsoft.com/office/powerpoint/2010/main" val="666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869AF-9BC5-9330-284D-E7463320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Reduza seu Código com R8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330BA-6ECB-46AD-5D73-C80562A8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R8 é o novo redutor de código do Google e é ativado por padrão quando você cria um APK ou AAB de lançamento. Para desativar o R8, passe o --no-</a:t>
            </a:r>
            <a:r>
              <a:rPr lang="pt-BR" dirty="0" err="1"/>
              <a:t>shrink</a:t>
            </a:r>
            <a:r>
              <a:rPr lang="pt-BR" dirty="0"/>
              <a:t> sinalizador para </a:t>
            </a:r>
            <a:r>
              <a:rPr lang="pt-BR" dirty="0" err="1"/>
              <a:t>flutter</a:t>
            </a:r>
            <a:r>
              <a:rPr lang="pt-BR" dirty="0"/>
              <a:t> build </a:t>
            </a:r>
            <a:r>
              <a:rPr lang="pt-BR" dirty="0" err="1"/>
              <a:t>apkou</a:t>
            </a:r>
            <a:r>
              <a:rPr lang="pt-BR" dirty="0"/>
              <a:t> </a:t>
            </a:r>
            <a:r>
              <a:rPr lang="pt-BR" dirty="0" err="1"/>
              <a:t>flutter</a:t>
            </a:r>
            <a:r>
              <a:rPr lang="pt-BR" dirty="0"/>
              <a:t> build </a:t>
            </a:r>
            <a:r>
              <a:rPr lang="pt-BR" dirty="0" err="1"/>
              <a:t>appbundle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Siga a documentação: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https://docs.flutter.dev/deployment/android#shrinking-your-code-with-r8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65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1C213-6AA9-C657-A3F3-4E554ACB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Ative o suporte </a:t>
            </a:r>
            <a:r>
              <a:rPr lang="pt-BR" dirty="0" err="1"/>
              <a:t>Multidex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57444-4B8B-9551-AEBF-24DD099C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 o Aplicativo ou os plug-ins forem muito grandes pode ser necessário utilizar esse recurso.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Segue documentação: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https://docs.flutter.dev/deployment/android#enabling-multidex-support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01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215FA-ABDD-EE19-F651-B474C0EC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Reveja o Manifesto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8FA42-C13A-6F9F-8D54-5322716E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Revise o arquivo App ManifestAndroidManifest.xml padrão, localizado em [</a:t>
            </a:r>
            <a:r>
              <a:rPr lang="pt-BR" dirty="0" err="1"/>
              <a:t>project</a:t>
            </a:r>
            <a:r>
              <a:rPr lang="pt-BR" dirty="0"/>
              <a:t>]/</a:t>
            </a:r>
            <a:r>
              <a:rPr lang="pt-BR" dirty="0" err="1"/>
              <a:t>android</a:t>
            </a:r>
            <a:r>
              <a:rPr lang="pt-BR" dirty="0"/>
              <a:t>/app/</a:t>
            </a:r>
            <a:r>
              <a:rPr lang="pt-BR" dirty="0" err="1"/>
              <a:t>src</a:t>
            </a:r>
            <a:r>
              <a:rPr lang="pt-BR" dirty="0"/>
              <a:t>/</a:t>
            </a:r>
            <a:r>
              <a:rPr lang="pt-BR" dirty="0" err="1"/>
              <a:t>maine</a:t>
            </a:r>
            <a:r>
              <a:rPr lang="pt-BR" dirty="0"/>
              <a:t> verifique se os valores estão corretos.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Documentação: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>
                <a:hlinkClick r:id="rId2"/>
              </a:rPr>
              <a:t>https://pub.dev/documentation/flutter_manifest/latest/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464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70A69D3088A641B469528D9A4DBE6D" ma:contentTypeVersion="6" ma:contentTypeDescription="Crie um novo documento." ma:contentTypeScope="" ma:versionID="3218508e6e73ebb1a8ac356ac50838f3">
  <xsd:schema xmlns:xsd="http://www.w3.org/2001/XMLSchema" xmlns:xs="http://www.w3.org/2001/XMLSchema" xmlns:p="http://schemas.microsoft.com/office/2006/metadata/properties" xmlns:ns3="f6dad8e5-ebe9-4da3-a9ca-bc5e8ff08235" xmlns:ns4="95272ddd-0aa6-4db7-baec-256c3e9c96bc" targetNamespace="http://schemas.microsoft.com/office/2006/metadata/properties" ma:root="true" ma:fieldsID="2bbea8ac24a2ffecc1a793a875627c99" ns3:_="" ns4:_="">
    <xsd:import namespace="f6dad8e5-ebe9-4da3-a9ca-bc5e8ff08235"/>
    <xsd:import namespace="95272ddd-0aa6-4db7-baec-256c3e9c96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ad8e5-ebe9-4da3-a9ca-bc5e8ff082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72ddd-0aa6-4db7-baec-256c3e9c9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dad8e5-ebe9-4da3-a9ca-bc5e8ff08235" xsi:nil="true"/>
  </documentManagement>
</p:properties>
</file>

<file path=customXml/itemProps1.xml><?xml version="1.0" encoding="utf-8"?>
<ds:datastoreItem xmlns:ds="http://schemas.openxmlformats.org/officeDocument/2006/customXml" ds:itemID="{4A4B08EA-7CBF-41B3-A852-F59DEFBFBA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438013-9238-421E-B95C-174B65F7F0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ad8e5-ebe9-4da3-a9ca-bc5e8ff08235"/>
    <ds:schemaRef ds:uri="95272ddd-0aa6-4db7-baec-256c3e9c96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173431-3EF0-41C4-A95A-E5C10A117BFB}">
  <ds:schemaRefs>
    <ds:schemaRef ds:uri="http://purl.org/dc/dcmitype/"/>
    <ds:schemaRef ds:uri="http://purl.org/dc/elements/1.1/"/>
    <ds:schemaRef ds:uri="95272ddd-0aa6-4db7-baec-256c3e9c96bc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6dad8e5-ebe9-4da3-a9ca-bc5e8ff082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9097</TotalTime>
  <Words>1165</Words>
  <Application>Microsoft Office PowerPoint</Application>
  <PresentationFormat>Widescreen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Arial</vt:lpstr>
      <vt:lpstr>Calibri</vt:lpstr>
      <vt:lpstr>Google Sans</vt:lpstr>
      <vt:lpstr>Helvetica</vt:lpstr>
      <vt:lpstr>nunito</vt:lpstr>
      <vt:lpstr>Roboto</vt:lpstr>
      <vt:lpstr>Tema do Office</vt:lpstr>
      <vt:lpstr>FLUTTER - PUBLICAÇÃO</vt:lpstr>
      <vt:lpstr>Apresentação do PowerPoint</vt:lpstr>
      <vt:lpstr>Preparação do APP – Publicação Play Store:</vt:lpstr>
      <vt:lpstr>Icone Iniciador</vt:lpstr>
      <vt:lpstr>Habilitando Componentes do Material</vt:lpstr>
      <vt:lpstr>Assinar o Aplicativo</vt:lpstr>
      <vt:lpstr>Reduza seu Código com R8</vt:lpstr>
      <vt:lpstr>Ative o suporte Multidex</vt:lpstr>
      <vt:lpstr>Reveja o Manifesto do Aplicativo</vt:lpstr>
      <vt:lpstr>Reveja Configuração de Compilação</vt:lpstr>
      <vt:lpstr>Construindo Aplicativo para o lançamento</vt:lpstr>
      <vt:lpstr>Publique na Google Play Store</vt:lpstr>
      <vt:lpstr>Atualize a versão do Aplicativo</vt:lpstr>
      <vt:lpstr>Documentação Completa – Play Store (Android)</vt:lpstr>
      <vt:lpstr>Manifesto para IOS</vt:lpstr>
      <vt:lpstr>Publicação do APP</vt:lpstr>
      <vt:lpstr>Criar Icone</vt:lpstr>
      <vt:lpstr>Dicas</vt:lpstr>
      <vt:lpstr>Criar o Icône do seu APP</vt:lpstr>
      <vt:lpstr>O que é o path</vt:lpstr>
      <vt:lpstr>Ferramentas do google</vt:lpstr>
      <vt:lpstr>Divulgue seu APP - Google Adsense</vt:lpstr>
      <vt:lpstr>Analise eficiência dos anúncios - Google Analytics</vt:lpstr>
      <vt:lpstr>Política de Privacidade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Celso Luis Caldeira</cp:lastModifiedBy>
  <cp:revision>52</cp:revision>
  <dcterms:created xsi:type="dcterms:W3CDTF">2017-01-10T17:35:04Z</dcterms:created>
  <dcterms:modified xsi:type="dcterms:W3CDTF">2023-04-18T23:16:20Z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0x010100A970A69D3088A641B469528D9A4DBE6D</vt:lpwstr>
  </property>
</Properties>
</file>