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KASH2mXy3ZRsERiF1HNQqGDx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433B94-C1E1-4947-943E-65B59E0D3547}">
  <a:tblStyle styleId="{7F433B94-C1E1-4947-943E-65B59E0D354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10.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0" y="0"/>
            <a:ext cx="12192000" cy="6849533"/>
          </a:xfrm>
          <a:prstGeom prst="rect">
            <a:avLst/>
          </a:prstGeom>
          <a:noFill/>
          <a:ln>
            <a:noFill/>
          </a:ln>
        </p:spPr>
      </p:pic>
      <p:pic>
        <p:nvPicPr>
          <p:cNvPr id="89" name="Google Shape;89;p1"/>
          <p:cNvPicPr preferRelativeResize="0"/>
          <p:nvPr>
            <p:ph idx="1" type="body"/>
          </p:nvPr>
        </p:nvPicPr>
        <p:blipFill rotWithShape="1">
          <a:blip r:embed="rId4">
            <a:alphaModFix/>
          </a:blip>
          <a:srcRect b="0" l="0" r="0" t="0"/>
          <a:stretch/>
        </p:blipFill>
        <p:spPr>
          <a:xfrm>
            <a:off x="-3748" y="0"/>
            <a:ext cx="12191999" cy="6858000"/>
          </a:xfrm>
          <a:prstGeom prst="rect">
            <a:avLst/>
          </a:prstGeom>
          <a:noFill/>
          <a:ln>
            <a:noFill/>
          </a:ln>
        </p:spPr>
      </p:pic>
      <p:sp>
        <p:nvSpPr>
          <p:cNvPr id="90" name="Google Shape;90;p1"/>
          <p:cNvSpPr txBox="1"/>
          <p:nvPr>
            <p:ph type="title"/>
          </p:nvPr>
        </p:nvSpPr>
        <p:spPr>
          <a:xfrm>
            <a:off x="276042" y="2014378"/>
            <a:ext cx="6659004" cy="56417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Rounded"/>
              <a:buNone/>
            </a:pPr>
            <a:r>
              <a:rPr b="1" lang="en-GB" sz="3200">
                <a:solidFill>
                  <a:schemeClr val="lt1"/>
                </a:solidFill>
                <a:latin typeface="Arial Rounded"/>
                <a:ea typeface="Arial Rounded"/>
                <a:cs typeface="Arial Rounded"/>
                <a:sym typeface="Arial Rounded"/>
              </a:rPr>
              <a:t>END-TO-END MACHINE LEARNING</a:t>
            </a:r>
            <a:endParaRPr/>
          </a:p>
        </p:txBody>
      </p:sp>
      <p:sp>
        <p:nvSpPr>
          <p:cNvPr id="91" name="Google Shape;91;p1"/>
          <p:cNvSpPr txBox="1"/>
          <p:nvPr/>
        </p:nvSpPr>
        <p:spPr>
          <a:xfrm>
            <a:off x="276042" y="2454980"/>
            <a:ext cx="41609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600" u="none" cap="none" strike="noStrike">
                <a:solidFill>
                  <a:schemeClr val="lt1"/>
                </a:solidFill>
                <a:latin typeface="Quattrocento Sans"/>
                <a:ea typeface="Quattrocento Sans"/>
                <a:cs typeface="Quattrocento Sans"/>
                <a:sym typeface="Quattrocento Sans"/>
              </a:rPr>
              <a:t>DSMarket</a:t>
            </a:r>
            <a:endParaRPr sz="1600">
              <a:solidFill>
                <a:schemeClr val="dk1"/>
              </a:solidFill>
              <a:latin typeface="Quattrocento Sans"/>
              <a:ea typeface="Quattrocento Sans"/>
              <a:cs typeface="Quattrocento Sans"/>
              <a:sym typeface="Quattrocento Sans"/>
            </a:endParaRPr>
          </a:p>
        </p:txBody>
      </p:sp>
      <p:cxnSp>
        <p:nvCxnSpPr>
          <p:cNvPr id="92" name="Google Shape;92;p1"/>
          <p:cNvCxnSpPr/>
          <p:nvPr/>
        </p:nvCxnSpPr>
        <p:spPr>
          <a:xfrm>
            <a:off x="343852" y="2860646"/>
            <a:ext cx="3842157" cy="0"/>
          </a:xfrm>
          <a:prstGeom prst="straightConnector1">
            <a:avLst/>
          </a:prstGeom>
          <a:noFill/>
          <a:ln cap="flat" cmpd="sng" w="9525">
            <a:solidFill>
              <a:schemeClr val="lt1"/>
            </a:solidFill>
            <a:prstDash val="solid"/>
            <a:miter lim="800000"/>
            <a:headEnd len="sm" w="sm" type="none"/>
            <a:tailEnd len="sm" w="sm" type="none"/>
          </a:ln>
        </p:spPr>
      </p:cxnSp>
      <p:sp>
        <p:nvSpPr>
          <p:cNvPr id="93" name="Google Shape;93;p1"/>
          <p:cNvSpPr txBox="1"/>
          <p:nvPr/>
        </p:nvSpPr>
        <p:spPr>
          <a:xfrm>
            <a:off x="276042" y="2927759"/>
            <a:ext cx="3909900" cy="1816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1200">
                <a:solidFill>
                  <a:schemeClr val="lt1"/>
                </a:solidFill>
                <a:latin typeface="Quattrocento Sans"/>
                <a:ea typeface="Quattrocento Sans"/>
                <a:cs typeface="Quattrocento Sans"/>
                <a:sym typeface="Quattrocento Sans"/>
              </a:rPr>
              <a:t>Luis Roque</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rPr lang="en-GB" sz="1200">
                <a:solidFill>
                  <a:schemeClr val="lt1"/>
                </a:solidFill>
                <a:latin typeface="Quattrocento Sans"/>
                <a:ea typeface="Quattrocento Sans"/>
                <a:cs typeface="Quattrocento Sans"/>
                <a:sym typeface="Quattrocento Sans"/>
              </a:rPr>
              <a:t>Tiago Otto</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rPr lang="en-GB" sz="1200">
                <a:solidFill>
                  <a:schemeClr val="lt1"/>
                </a:solidFill>
                <a:latin typeface="Quattrocento Sans"/>
                <a:ea typeface="Quattrocento Sans"/>
                <a:cs typeface="Quattrocento Sans"/>
                <a:sym typeface="Quattrocento Sans"/>
              </a:rPr>
              <a:t>João Reis</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marR="0" rtl="0" algn="just">
              <a:spcBef>
                <a:spcPts val="0"/>
              </a:spcBef>
              <a:spcAft>
                <a:spcPts val="0"/>
              </a:spcAft>
              <a:buNone/>
            </a:pPr>
            <a:r>
              <a:rPr i="1" lang="en-GB" sz="1000">
                <a:solidFill>
                  <a:schemeClr val="lt1"/>
                </a:solidFill>
                <a:latin typeface="Quattrocento Sans"/>
                <a:ea typeface="Quattrocento Sans"/>
                <a:cs typeface="Quattrocento Sans"/>
                <a:sym typeface="Quattrocento Sans"/>
              </a:rPr>
              <a:t>Based on the work of Pedro Costa and Filipe Calderero</a:t>
            </a:r>
            <a:endParaRPr i="1" sz="10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pic>
        <p:nvPicPr>
          <p:cNvPr id="94" name="Google Shape;94;p1"/>
          <p:cNvPicPr preferRelativeResize="0"/>
          <p:nvPr/>
        </p:nvPicPr>
        <p:blipFill rotWithShape="1">
          <a:blip r:embed="rId5">
            <a:alphaModFix/>
          </a:blip>
          <a:srcRect b="0" l="0" r="0" t="0"/>
          <a:stretch/>
        </p:blipFill>
        <p:spPr>
          <a:xfrm>
            <a:off x="9906784" y="6017447"/>
            <a:ext cx="1957434" cy="5872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9" name="Google Shape;199;p10"/>
          <p:cNvPicPr preferRelativeResize="0"/>
          <p:nvPr>
            <p:ph idx="1" type="body"/>
          </p:nvPr>
        </p:nvPicPr>
        <p:blipFill rotWithShape="1">
          <a:blip r:embed="rId3">
            <a:alphaModFix/>
          </a:blip>
          <a:srcRect b="0" l="0" r="0" t="36028"/>
          <a:stretch/>
        </p:blipFill>
        <p:spPr>
          <a:xfrm>
            <a:off x="8877" y="671"/>
            <a:ext cx="7483877" cy="729842"/>
          </a:xfrm>
          <a:prstGeom prst="rect">
            <a:avLst/>
          </a:prstGeom>
          <a:noFill/>
          <a:ln>
            <a:noFill/>
          </a:ln>
        </p:spPr>
      </p:pic>
      <p:pic>
        <p:nvPicPr>
          <p:cNvPr id="200" name="Google Shape;200;p10"/>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201" name="Google Shape;201;p10"/>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cxnSp>
        <p:nvCxnSpPr>
          <p:cNvPr id="202" name="Google Shape;202;p10"/>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sp>
        <p:nvSpPr>
          <p:cNvPr id="203" name="Google Shape;203;p10"/>
          <p:cNvSpPr/>
          <p:nvPr/>
        </p:nvSpPr>
        <p:spPr>
          <a:xfrm>
            <a:off x="1183418" y="2886095"/>
            <a:ext cx="5039086" cy="1003031"/>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GB" sz="4400">
                <a:solidFill>
                  <a:schemeClr val="lt1"/>
                </a:solidFill>
                <a:latin typeface="Calibri"/>
                <a:ea typeface="Calibri"/>
                <a:cs typeface="Calibri"/>
                <a:sym typeface="Calibri"/>
              </a:rPr>
              <a:t>Task 1: Analysis</a:t>
            </a:r>
            <a:endParaRPr b="1" sz="4400">
              <a:solidFill>
                <a:schemeClr val="lt1"/>
              </a:solidFill>
              <a:latin typeface="Calibri"/>
              <a:ea typeface="Calibri"/>
              <a:cs typeface="Calibri"/>
              <a:sym typeface="Calibri"/>
            </a:endParaRPr>
          </a:p>
        </p:txBody>
      </p:sp>
      <p:pic>
        <p:nvPicPr>
          <p:cNvPr id="204" name="Google Shape;204;p10"/>
          <p:cNvPicPr preferRelativeResize="0"/>
          <p:nvPr/>
        </p:nvPicPr>
        <p:blipFill rotWithShape="1">
          <a:blip r:embed="rId5">
            <a:alphaModFix/>
          </a:blip>
          <a:srcRect b="0" l="0" r="0" t="0"/>
          <a:stretch/>
        </p:blipFill>
        <p:spPr>
          <a:xfrm>
            <a:off x="6550031" y="1193867"/>
            <a:ext cx="6194073" cy="41151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1"/>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210" name="Google Shape;210;p11"/>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211" name="Google Shape;211;p11"/>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Michelle (Chief Digital Officer) </a:t>
            </a:r>
            <a:endParaRPr sz="1200">
              <a:solidFill>
                <a:schemeClr val="dk1"/>
              </a:solidFill>
              <a:latin typeface="Calibri"/>
              <a:ea typeface="Calibri"/>
              <a:cs typeface="Calibri"/>
              <a:sym typeface="Calibri"/>
            </a:endParaRPr>
          </a:p>
        </p:txBody>
      </p:sp>
      <p:sp>
        <p:nvSpPr>
          <p:cNvPr id="212" name="Google Shape;212;p11"/>
          <p:cNvSpPr/>
          <p:nvPr/>
        </p:nvSpPr>
        <p:spPr>
          <a:xfrm>
            <a:off x="3373627" y="2469673"/>
            <a:ext cx="342071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a:p>
          <a:p>
            <a:pPr indent="0" lvl="0" marL="0" marR="0" rtl="0" algn="l">
              <a:spcBef>
                <a:spcPts val="0"/>
              </a:spcBef>
              <a:spcAft>
                <a:spcPts val="0"/>
              </a:spcAft>
              <a:buNone/>
            </a:pPr>
            <a:r>
              <a:rPr b="1" lang="en-GB" sz="1200">
                <a:solidFill>
                  <a:srgbClr val="262626"/>
                </a:solidFill>
                <a:latin typeface="Calibri"/>
                <a:ea typeface="Calibri"/>
                <a:cs typeface="Calibri"/>
                <a:sym typeface="Calibri"/>
              </a:rPr>
              <a:t>CC: </a:t>
            </a:r>
            <a:r>
              <a:rPr lang="en-GB" sz="1200">
                <a:solidFill>
                  <a:srgbClr val="262626"/>
                </a:solidFill>
                <a:latin typeface="Calibri"/>
                <a:ea typeface="Calibri"/>
                <a:cs typeface="Calibri"/>
                <a:sym typeface="Calibri"/>
              </a:rPr>
              <a:t>Paul (Finance Director)</a:t>
            </a:r>
            <a:endParaRPr sz="1200">
              <a:solidFill>
                <a:schemeClr val="dk1"/>
              </a:solidFill>
              <a:latin typeface="Calibri"/>
              <a:ea typeface="Calibri"/>
              <a:cs typeface="Calibri"/>
              <a:sym typeface="Calibri"/>
            </a:endParaRPr>
          </a:p>
        </p:txBody>
      </p:sp>
      <p:sp>
        <p:nvSpPr>
          <p:cNvPr id="213" name="Google Shape;213;p11"/>
          <p:cNvSpPr/>
          <p:nvPr/>
        </p:nvSpPr>
        <p:spPr>
          <a:xfrm>
            <a:off x="2738864" y="2990076"/>
            <a:ext cx="7439852" cy="320087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Hi Nicole,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 hope you are settling in well in your new role. Martin has mentioned  that you have already been able to access our databases. I’m happy to hear that!</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Since I joined DSMarket, I’ve been wanting to analyse in depth the current picture of the company. So far I’ve been looking at global sales trends, but I really would like to </a:t>
            </a:r>
            <a:r>
              <a:rPr b="1" lang="en-GB" sz="1400">
                <a:solidFill>
                  <a:srgbClr val="262626"/>
                </a:solidFill>
                <a:latin typeface="Calibri"/>
                <a:ea typeface="Calibri"/>
                <a:cs typeface="Calibri"/>
                <a:sym typeface="Calibri"/>
              </a:rPr>
              <a:t>evaluate every angle of our activity.</a:t>
            </a:r>
            <a:r>
              <a:rPr lang="en-GB" sz="1400">
                <a:solidFill>
                  <a:srgbClr val="262626"/>
                </a:solidFill>
                <a:latin typeface="Calibri"/>
                <a:ea typeface="Calibri"/>
                <a:cs typeface="Calibri"/>
                <a:sym typeface="Calibri"/>
              </a:rPr>
              <a:t> I’d like you to help me with that. It would really appreciate if you could start looking at the data from </a:t>
            </a:r>
            <a:r>
              <a:rPr b="1" lang="en-GB" sz="1400">
                <a:solidFill>
                  <a:srgbClr val="262626"/>
                </a:solidFill>
                <a:latin typeface="Calibri"/>
                <a:ea typeface="Calibri"/>
                <a:cs typeface="Calibri"/>
                <a:sym typeface="Calibri"/>
              </a:rPr>
              <a:t>NY, Boston and Philly</a:t>
            </a:r>
            <a:r>
              <a:rPr lang="en-GB" sz="1400">
                <a:solidFill>
                  <a:srgbClr val="262626"/>
                </a:solidFill>
                <a:latin typeface="Calibri"/>
                <a:ea typeface="Calibri"/>
                <a:cs typeface="Calibri"/>
                <a:sym typeface="Calibri"/>
              </a:rPr>
              <a:t>. My intuition says that we probably have </a:t>
            </a:r>
            <a:r>
              <a:rPr b="1" lang="en-GB" sz="1400">
                <a:solidFill>
                  <a:srgbClr val="262626"/>
                </a:solidFill>
                <a:latin typeface="Calibri"/>
                <a:ea typeface="Calibri"/>
                <a:cs typeface="Calibri"/>
                <a:sym typeface="Calibri"/>
              </a:rPr>
              <a:t>some products that are not so popular any more</a:t>
            </a:r>
            <a:r>
              <a:rPr lang="en-GB" sz="1400">
                <a:solidFill>
                  <a:srgbClr val="262626"/>
                </a:solidFill>
                <a:latin typeface="Calibri"/>
                <a:ea typeface="Calibri"/>
                <a:cs typeface="Calibri"/>
                <a:sym typeface="Calibri"/>
              </a:rPr>
              <a:t>, and it’s likely that </a:t>
            </a:r>
            <a:r>
              <a:rPr b="1" lang="en-GB" sz="1400">
                <a:solidFill>
                  <a:srgbClr val="262626"/>
                </a:solidFill>
                <a:latin typeface="Calibri"/>
                <a:ea typeface="Calibri"/>
                <a:cs typeface="Calibri"/>
                <a:sym typeface="Calibri"/>
              </a:rPr>
              <a:t>most popular products vary across cities</a:t>
            </a:r>
            <a:r>
              <a:rPr lang="en-GB" sz="1400">
                <a:solidFill>
                  <a:srgbClr val="262626"/>
                </a:solidFill>
                <a:latin typeface="Calibri"/>
                <a:ea typeface="Calibri"/>
                <a:cs typeface="Calibri"/>
                <a:sym typeface="Calibri"/>
              </a:rPr>
              <a:t>, or even across </a:t>
            </a:r>
            <a:r>
              <a:rPr b="1" lang="en-GB" sz="1400">
                <a:solidFill>
                  <a:srgbClr val="262626"/>
                </a:solidFill>
                <a:latin typeface="Calibri"/>
                <a:ea typeface="Calibri"/>
                <a:cs typeface="Calibri"/>
                <a:sym typeface="Calibri"/>
              </a:rPr>
              <a:t>stores</a:t>
            </a:r>
            <a:r>
              <a:rPr lang="en-GB" sz="1400">
                <a:solidFill>
                  <a:srgbClr val="262626"/>
                </a:solidFill>
                <a:latin typeface="Calibri"/>
                <a:ea typeface="Calibri"/>
                <a:cs typeface="Calibri"/>
                <a:sym typeface="Calibri"/>
              </a:rPr>
              <a:t> (which might vary in prices as well). Our marketing actions will be exploiting those differences. We need to understand every single detail of the business! I trust you for that ☺.</a:t>
            </a:r>
            <a:endParaRPr sz="1400">
              <a:solidFill>
                <a:srgbClr val="262626"/>
              </a:solidFill>
              <a:latin typeface="Calibri"/>
              <a:ea typeface="Calibri"/>
              <a:cs typeface="Calibri"/>
              <a:sym typeface="Calibri"/>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You and Paul should actually present your results to the executive board. What would be reasonable date to schedule that meeting? Thanks very much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a:t>
            </a:r>
            <a:endParaRPr sz="1200">
              <a:solidFill>
                <a:srgbClr val="262626"/>
              </a:solidFill>
              <a:latin typeface="Calibri"/>
              <a:ea typeface="Calibri"/>
              <a:cs typeface="Calibri"/>
              <a:sym typeface="Calibri"/>
            </a:endParaRPr>
          </a:p>
        </p:txBody>
      </p:sp>
      <p:sp>
        <p:nvSpPr>
          <p:cNvPr id="214" name="Google Shape;214;p11"/>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22th, 2021</a:t>
            </a:r>
            <a:endParaRPr sz="1200">
              <a:solidFill>
                <a:schemeClr val="dk1"/>
              </a:solidFill>
              <a:latin typeface="Calibri"/>
              <a:ea typeface="Calibri"/>
              <a:cs typeface="Calibri"/>
              <a:sym typeface="Calibri"/>
            </a:endParaRPr>
          </a:p>
        </p:txBody>
      </p:sp>
      <p:sp>
        <p:nvSpPr>
          <p:cNvPr id="215" name="Google Shape;215;p11"/>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216" name="Google Shape;216;p11"/>
          <p:cNvPicPr preferRelativeResize="0"/>
          <p:nvPr/>
        </p:nvPicPr>
        <p:blipFill rotWithShape="1">
          <a:blip r:embed="rId5">
            <a:alphaModFix/>
          </a:blip>
          <a:srcRect b="0" l="0" r="0" t="36028"/>
          <a:stretch/>
        </p:blipFill>
        <p:spPr>
          <a:xfrm>
            <a:off x="0" y="671"/>
            <a:ext cx="6096000" cy="729842"/>
          </a:xfrm>
          <a:prstGeom prst="rect">
            <a:avLst/>
          </a:prstGeom>
          <a:noFill/>
          <a:ln>
            <a:noFill/>
          </a:ln>
        </p:spPr>
      </p:pic>
      <p:sp>
        <p:nvSpPr>
          <p:cNvPr id="217" name="Google Shape;217;p11"/>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2"/>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223" name="Google Shape;223;p12"/>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224" name="Google Shape;224;p12"/>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Michelle (Chief Digital Officer) </a:t>
            </a:r>
            <a:endParaRPr sz="1200">
              <a:solidFill>
                <a:schemeClr val="dk1"/>
              </a:solidFill>
              <a:latin typeface="Calibri"/>
              <a:ea typeface="Calibri"/>
              <a:cs typeface="Calibri"/>
              <a:sym typeface="Calibri"/>
            </a:endParaRPr>
          </a:p>
        </p:txBody>
      </p:sp>
      <p:sp>
        <p:nvSpPr>
          <p:cNvPr id="225" name="Google Shape;225;p12"/>
          <p:cNvSpPr/>
          <p:nvPr/>
        </p:nvSpPr>
        <p:spPr>
          <a:xfrm>
            <a:off x="3373627" y="2469673"/>
            <a:ext cx="342071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a:p>
          <a:p>
            <a:pPr indent="0" lvl="0" marL="0" marR="0" rtl="0" algn="l">
              <a:spcBef>
                <a:spcPts val="0"/>
              </a:spcBef>
              <a:spcAft>
                <a:spcPts val="0"/>
              </a:spcAft>
              <a:buNone/>
            </a:pPr>
            <a:r>
              <a:rPr b="1" lang="en-GB" sz="1200">
                <a:solidFill>
                  <a:srgbClr val="262626"/>
                </a:solidFill>
                <a:latin typeface="Calibri"/>
                <a:ea typeface="Calibri"/>
                <a:cs typeface="Calibri"/>
                <a:sym typeface="Calibri"/>
              </a:rPr>
              <a:t>CC: </a:t>
            </a:r>
            <a:r>
              <a:rPr lang="en-GB" sz="1200">
                <a:solidFill>
                  <a:srgbClr val="262626"/>
                </a:solidFill>
                <a:latin typeface="Calibri"/>
                <a:ea typeface="Calibri"/>
                <a:cs typeface="Calibri"/>
                <a:sym typeface="Calibri"/>
              </a:rPr>
              <a:t>Paul (Finance Director)</a:t>
            </a:r>
            <a:endParaRPr sz="1200">
              <a:solidFill>
                <a:schemeClr val="dk1"/>
              </a:solidFill>
              <a:latin typeface="Calibri"/>
              <a:ea typeface="Calibri"/>
              <a:cs typeface="Calibri"/>
              <a:sym typeface="Calibri"/>
            </a:endParaRPr>
          </a:p>
        </p:txBody>
      </p:sp>
      <p:sp>
        <p:nvSpPr>
          <p:cNvPr id="226" name="Google Shape;226;p12"/>
          <p:cNvSpPr/>
          <p:nvPr/>
        </p:nvSpPr>
        <p:spPr>
          <a:xfrm>
            <a:off x="2738864" y="3081516"/>
            <a:ext cx="7439852" cy="300300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Hi Nicole,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Almost forgot. Do you think you could also work in a BI service that would allow us to follow the main results of your analysis on a regular basis? That would be super useful for the executive board. Just use the </a:t>
            </a:r>
            <a:r>
              <a:rPr b="1" lang="en-GB" sz="1400">
                <a:solidFill>
                  <a:srgbClr val="262626"/>
                </a:solidFill>
                <a:latin typeface="Calibri"/>
                <a:ea typeface="Calibri"/>
                <a:cs typeface="Calibri"/>
                <a:sym typeface="Calibri"/>
              </a:rPr>
              <a:t>dashboarding solution</a:t>
            </a:r>
            <a:r>
              <a:rPr lang="en-GB" sz="1400">
                <a:solidFill>
                  <a:srgbClr val="262626"/>
                </a:solidFill>
                <a:latin typeface="Calibri"/>
                <a:ea typeface="Calibri"/>
                <a:cs typeface="Calibri"/>
                <a:sym typeface="Calibri"/>
              </a:rPr>
              <a:t> that you feel more comfortable with.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Thanks again,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a:t>
            </a:r>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p:txBody>
      </p:sp>
      <p:sp>
        <p:nvSpPr>
          <p:cNvPr id="227" name="Google Shape;227;p12"/>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23th, 2021</a:t>
            </a:r>
            <a:endParaRPr sz="1200">
              <a:solidFill>
                <a:schemeClr val="dk1"/>
              </a:solidFill>
              <a:latin typeface="Calibri"/>
              <a:ea typeface="Calibri"/>
              <a:cs typeface="Calibri"/>
              <a:sym typeface="Calibri"/>
            </a:endParaRPr>
          </a:p>
        </p:txBody>
      </p:sp>
      <p:sp>
        <p:nvSpPr>
          <p:cNvPr id="228" name="Google Shape;228;p12"/>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229" name="Google Shape;229;p12"/>
          <p:cNvPicPr preferRelativeResize="0"/>
          <p:nvPr/>
        </p:nvPicPr>
        <p:blipFill rotWithShape="1">
          <a:blip r:embed="rId5">
            <a:alphaModFix/>
          </a:blip>
          <a:srcRect b="0" l="0" r="0" t="36028"/>
          <a:stretch/>
        </p:blipFill>
        <p:spPr>
          <a:xfrm>
            <a:off x="0" y="671"/>
            <a:ext cx="6096000" cy="729842"/>
          </a:xfrm>
          <a:prstGeom prst="rect">
            <a:avLst/>
          </a:prstGeom>
          <a:noFill/>
          <a:ln>
            <a:noFill/>
          </a:ln>
        </p:spPr>
      </p:pic>
      <p:sp>
        <p:nvSpPr>
          <p:cNvPr id="230" name="Google Shape;230;p12"/>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7" name="Google Shape;237;p13"/>
          <p:cNvPicPr preferRelativeResize="0"/>
          <p:nvPr>
            <p:ph idx="1" type="body"/>
          </p:nvPr>
        </p:nvPicPr>
        <p:blipFill rotWithShape="1">
          <a:blip r:embed="rId3">
            <a:alphaModFix/>
          </a:blip>
          <a:srcRect b="0" l="0" r="0" t="36028"/>
          <a:stretch/>
        </p:blipFill>
        <p:spPr>
          <a:xfrm>
            <a:off x="8877" y="671"/>
            <a:ext cx="7483877" cy="729842"/>
          </a:xfrm>
          <a:prstGeom prst="rect">
            <a:avLst/>
          </a:prstGeom>
          <a:noFill/>
          <a:ln>
            <a:noFill/>
          </a:ln>
        </p:spPr>
      </p:pic>
      <p:pic>
        <p:nvPicPr>
          <p:cNvPr id="238" name="Google Shape;238;p13"/>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239" name="Google Shape;239;p13"/>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cxnSp>
        <p:nvCxnSpPr>
          <p:cNvPr id="240" name="Google Shape;240;p13"/>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sp>
        <p:nvSpPr>
          <p:cNvPr id="241" name="Google Shape;241;p13"/>
          <p:cNvSpPr/>
          <p:nvPr/>
        </p:nvSpPr>
        <p:spPr>
          <a:xfrm>
            <a:off x="1183418" y="2886095"/>
            <a:ext cx="5039086" cy="1003031"/>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GB" sz="4400">
                <a:solidFill>
                  <a:schemeClr val="lt1"/>
                </a:solidFill>
                <a:latin typeface="Calibri"/>
                <a:ea typeface="Calibri"/>
                <a:cs typeface="Calibri"/>
                <a:sym typeface="Calibri"/>
              </a:rPr>
              <a:t>Task 2: Clustering</a:t>
            </a:r>
            <a:endParaRPr b="1" sz="4400">
              <a:solidFill>
                <a:schemeClr val="lt1"/>
              </a:solidFill>
              <a:latin typeface="Calibri"/>
              <a:ea typeface="Calibri"/>
              <a:cs typeface="Calibri"/>
              <a:sym typeface="Calibri"/>
            </a:endParaRPr>
          </a:p>
        </p:txBody>
      </p:sp>
      <p:pic>
        <p:nvPicPr>
          <p:cNvPr id="242" name="Google Shape;242;p13"/>
          <p:cNvPicPr preferRelativeResize="0"/>
          <p:nvPr/>
        </p:nvPicPr>
        <p:blipFill rotWithShape="1">
          <a:blip r:embed="rId5">
            <a:alphaModFix/>
          </a:blip>
          <a:srcRect b="0" l="0" r="0" t="0"/>
          <a:stretch/>
        </p:blipFill>
        <p:spPr>
          <a:xfrm>
            <a:off x="6550031" y="1193867"/>
            <a:ext cx="6194073" cy="41151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4"/>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248" name="Google Shape;248;p14"/>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249" name="Google Shape;249;p14"/>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Joelle (Marketing Manager) </a:t>
            </a:r>
            <a:endParaRPr sz="1200">
              <a:solidFill>
                <a:schemeClr val="dk1"/>
              </a:solidFill>
              <a:latin typeface="Calibri"/>
              <a:ea typeface="Calibri"/>
              <a:cs typeface="Calibri"/>
              <a:sym typeface="Calibri"/>
            </a:endParaRPr>
          </a:p>
        </p:txBody>
      </p:sp>
      <p:sp>
        <p:nvSpPr>
          <p:cNvPr id="250" name="Google Shape;250;p14"/>
          <p:cNvSpPr/>
          <p:nvPr/>
        </p:nvSpPr>
        <p:spPr>
          <a:xfrm>
            <a:off x="3373627" y="2469673"/>
            <a:ext cx="389803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a:p>
          <a:p>
            <a:pPr indent="0" lvl="0" marL="0" marR="0" rtl="0" algn="l">
              <a:spcBef>
                <a:spcPts val="0"/>
              </a:spcBef>
              <a:spcAft>
                <a:spcPts val="0"/>
              </a:spcAft>
              <a:buNone/>
            </a:pPr>
            <a:r>
              <a:rPr b="1" lang="en-GB" sz="1200">
                <a:solidFill>
                  <a:srgbClr val="262626"/>
                </a:solidFill>
                <a:latin typeface="Calibri"/>
                <a:ea typeface="Calibri"/>
                <a:cs typeface="Calibri"/>
                <a:sym typeface="Calibri"/>
              </a:rPr>
              <a:t>CC: </a:t>
            </a:r>
            <a:r>
              <a:rPr lang="en-GB" sz="1200">
                <a:solidFill>
                  <a:srgbClr val="262626"/>
                </a:solidFill>
                <a:latin typeface="Calibri"/>
                <a:ea typeface="Calibri"/>
                <a:cs typeface="Calibri"/>
                <a:sym typeface="Calibri"/>
              </a:rPr>
              <a:t>Paul (Finance Director), Michelle (Chief Digital Officer) </a:t>
            </a:r>
            <a:endParaRPr sz="1200">
              <a:solidFill>
                <a:schemeClr val="dk1"/>
              </a:solidFill>
              <a:latin typeface="Calibri"/>
              <a:ea typeface="Calibri"/>
              <a:cs typeface="Calibri"/>
              <a:sym typeface="Calibri"/>
            </a:endParaRPr>
          </a:p>
        </p:txBody>
      </p:sp>
      <p:sp>
        <p:nvSpPr>
          <p:cNvPr id="251" name="Google Shape;251;p14"/>
          <p:cNvSpPr/>
          <p:nvPr/>
        </p:nvSpPr>
        <p:spPr>
          <a:xfrm>
            <a:off x="2738864" y="3144905"/>
            <a:ext cx="7160990" cy="31393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Hi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First of all, welcome to the company!</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Talking to Michelle, we’ve thought it would be a great idea if we could </a:t>
            </a:r>
            <a:r>
              <a:rPr b="1" lang="en-GB" sz="1400">
                <a:solidFill>
                  <a:srgbClr val="262626"/>
                </a:solidFill>
                <a:latin typeface="Calibri"/>
                <a:ea typeface="Calibri"/>
                <a:cs typeface="Calibri"/>
                <a:sym typeface="Calibri"/>
              </a:rPr>
              <a:t>identify groups of products that behave in a similar way</a:t>
            </a:r>
            <a:r>
              <a:rPr lang="en-GB" sz="1400">
                <a:solidFill>
                  <a:srgbClr val="262626"/>
                </a:solidFill>
                <a:latin typeface="Calibri"/>
                <a:ea typeface="Calibri"/>
                <a:cs typeface="Calibri"/>
                <a:sym typeface="Calibri"/>
              </a:rPr>
              <a:t>. Michelle was saying that with your magic it’s easy to identify groups of similar products, and such groups will be super useful to evaluate the performance of our </a:t>
            </a:r>
            <a:r>
              <a:rPr b="1" lang="en-GB" sz="1400">
                <a:solidFill>
                  <a:srgbClr val="262626"/>
                </a:solidFill>
                <a:latin typeface="Calibri"/>
                <a:ea typeface="Calibri"/>
                <a:cs typeface="Calibri"/>
                <a:sym typeface="Calibri"/>
              </a:rPr>
              <a:t>different campaigns</a:t>
            </a:r>
            <a:r>
              <a:rPr lang="en-GB" sz="1400">
                <a:solidFill>
                  <a:srgbClr val="262626"/>
                </a:solidFill>
                <a:latin typeface="Calibri"/>
                <a:ea typeface="Calibri"/>
                <a:cs typeface="Calibri"/>
                <a:sym typeface="Calibri"/>
              </a:rPr>
              <a:t>. </a:t>
            </a:r>
            <a:r>
              <a:rPr b="1" lang="en-GB" sz="1400">
                <a:solidFill>
                  <a:srgbClr val="262626"/>
                </a:solidFill>
                <a:latin typeface="Calibri"/>
                <a:ea typeface="Calibri"/>
                <a:cs typeface="Calibri"/>
                <a:sym typeface="Calibri"/>
              </a:rPr>
              <a:t>How many groups do you think we should consider? 5? 10? 20? </a:t>
            </a:r>
            <a:endParaRPr b="1"/>
          </a:p>
          <a:p>
            <a:pPr indent="0" lvl="0" marL="0" marR="0" rtl="0" algn="l">
              <a:spcBef>
                <a:spcPts val="600"/>
              </a:spcBef>
              <a:spcAft>
                <a:spcPts val="0"/>
              </a:spcAft>
              <a:buNone/>
            </a:pPr>
            <a:r>
              <a:rPr lang="en-GB" sz="1400">
                <a:solidFill>
                  <a:srgbClr val="262626"/>
                </a:solidFill>
                <a:latin typeface="Calibri"/>
                <a:ea typeface="Calibri"/>
                <a:cs typeface="Calibri"/>
                <a:sym typeface="Calibri"/>
              </a:rPr>
              <a:t>Also, do you think we could find a “solid” approach to identify how similar are stores to one another? Would store clustering also make sense here? Could you also do that?</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I’m glad that we can finally count on someone with your skills within the team!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Best regards,</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Joelle</a:t>
            </a:r>
            <a:endParaRPr sz="1200">
              <a:solidFill>
                <a:srgbClr val="262626"/>
              </a:solidFill>
              <a:latin typeface="Calibri"/>
              <a:ea typeface="Calibri"/>
              <a:cs typeface="Calibri"/>
              <a:sym typeface="Calibri"/>
            </a:endParaRPr>
          </a:p>
        </p:txBody>
      </p:sp>
      <p:sp>
        <p:nvSpPr>
          <p:cNvPr id="252" name="Google Shape;252;p14"/>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23th, 2021</a:t>
            </a:r>
            <a:endParaRPr sz="1200">
              <a:solidFill>
                <a:schemeClr val="dk1"/>
              </a:solidFill>
              <a:latin typeface="Calibri"/>
              <a:ea typeface="Calibri"/>
              <a:cs typeface="Calibri"/>
              <a:sym typeface="Calibri"/>
            </a:endParaRPr>
          </a:p>
        </p:txBody>
      </p:sp>
      <p:sp>
        <p:nvSpPr>
          <p:cNvPr id="253" name="Google Shape;253;p14"/>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254" name="Google Shape;254;p14"/>
          <p:cNvPicPr preferRelativeResize="0"/>
          <p:nvPr>
            <p:ph idx="1" type="body"/>
          </p:nvPr>
        </p:nvPicPr>
        <p:blipFill rotWithShape="1">
          <a:blip r:embed="rId5">
            <a:alphaModFix/>
          </a:blip>
          <a:srcRect b="0" l="0" r="0" t="36028"/>
          <a:stretch/>
        </p:blipFill>
        <p:spPr>
          <a:xfrm>
            <a:off x="0" y="671"/>
            <a:ext cx="6096000" cy="729842"/>
          </a:xfrm>
          <a:prstGeom prst="rect">
            <a:avLst/>
          </a:prstGeom>
          <a:noFill/>
          <a:ln>
            <a:noFill/>
          </a:ln>
        </p:spPr>
      </p:pic>
      <p:sp>
        <p:nvSpPr>
          <p:cNvPr id="255" name="Google Shape;255;p14"/>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2" name="Google Shape;262;p15"/>
          <p:cNvPicPr preferRelativeResize="0"/>
          <p:nvPr>
            <p:ph idx="1" type="body"/>
          </p:nvPr>
        </p:nvPicPr>
        <p:blipFill rotWithShape="1">
          <a:blip r:embed="rId3">
            <a:alphaModFix/>
          </a:blip>
          <a:srcRect b="0" l="0" r="0" t="36028"/>
          <a:stretch/>
        </p:blipFill>
        <p:spPr>
          <a:xfrm>
            <a:off x="8877" y="671"/>
            <a:ext cx="7483877" cy="729842"/>
          </a:xfrm>
          <a:prstGeom prst="rect">
            <a:avLst/>
          </a:prstGeom>
          <a:noFill/>
          <a:ln>
            <a:noFill/>
          </a:ln>
        </p:spPr>
      </p:pic>
      <p:pic>
        <p:nvPicPr>
          <p:cNvPr id="263" name="Google Shape;263;p15"/>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264" name="Google Shape;264;p15"/>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cxnSp>
        <p:nvCxnSpPr>
          <p:cNvPr id="265" name="Google Shape;265;p15"/>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sp>
        <p:nvSpPr>
          <p:cNvPr id="266" name="Google Shape;266;p15"/>
          <p:cNvSpPr/>
          <p:nvPr/>
        </p:nvSpPr>
        <p:spPr>
          <a:xfrm>
            <a:off x="186431" y="2886095"/>
            <a:ext cx="6036073" cy="1003031"/>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GB" sz="4400">
                <a:solidFill>
                  <a:schemeClr val="lt1"/>
                </a:solidFill>
                <a:latin typeface="Calibri"/>
                <a:ea typeface="Calibri"/>
                <a:cs typeface="Calibri"/>
                <a:sym typeface="Calibri"/>
              </a:rPr>
              <a:t>Task 3: Sales Forecasting</a:t>
            </a:r>
            <a:endParaRPr b="1" sz="4400">
              <a:solidFill>
                <a:schemeClr val="lt1"/>
              </a:solidFill>
              <a:latin typeface="Calibri"/>
              <a:ea typeface="Calibri"/>
              <a:cs typeface="Calibri"/>
              <a:sym typeface="Calibri"/>
            </a:endParaRPr>
          </a:p>
        </p:txBody>
      </p:sp>
      <p:pic>
        <p:nvPicPr>
          <p:cNvPr id="267" name="Google Shape;267;p15"/>
          <p:cNvPicPr preferRelativeResize="0"/>
          <p:nvPr/>
        </p:nvPicPr>
        <p:blipFill rotWithShape="1">
          <a:blip r:embed="rId5">
            <a:alphaModFix/>
          </a:blip>
          <a:srcRect b="0" l="0" r="0" t="0"/>
          <a:stretch/>
        </p:blipFill>
        <p:spPr>
          <a:xfrm>
            <a:off x="6550031" y="1193867"/>
            <a:ext cx="6194073" cy="41151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6"/>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274" name="Google Shape;274;p16"/>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275" name="Google Shape;275;p16"/>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Paul (Finance Director)</a:t>
            </a:r>
            <a:endParaRPr sz="1200">
              <a:solidFill>
                <a:schemeClr val="dk1"/>
              </a:solidFill>
              <a:latin typeface="Calibri"/>
              <a:ea typeface="Calibri"/>
              <a:cs typeface="Calibri"/>
              <a:sym typeface="Calibri"/>
            </a:endParaRPr>
          </a:p>
        </p:txBody>
      </p:sp>
      <p:sp>
        <p:nvSpPr>
          <p:cNvPr id="276" name="Google Shape;276;p16"/>
          <p:cNvSpPr/>
          <p:nvPr/>
        </p:nvSpPr>
        <p:spPr>
          <a:xfrm>
            <a:off x="3373627" y="2469673"/>
            <a:ext cx="342071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a:p>
        </p:txBody>
      </p:sp>
      <p:sp>
        <p:nvSpPr>
          <p:cNvPr id="277" name="Google Shape;277;p16"/>
          <p:cNvSpPr/>
          <p:nvPr/>
        </p:nvSpPr>
        <p:spPr>
          <a:xfrm>
            <a:off x="2738864" y="3071999"/>
            <a:ext cx="7160990" cy="320087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Good morning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 hope your first week went fine. I’ve seen that you have become quite popular already.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Now that you already have access to the company’s databases, there is one particular initiative that I’d like you to focus in. DSMarket has been always depending on rudimentary approaches to </a:t>
            </a:r>
            <a:r>
              <a:rPr b="1" lang="en-GB" sz="1400">
                <a:solidFill>
                  <a:srgbClr val="262626"/>
                </a:solidFill>
                <a:latin typeface="Calibri"/>
                <a:ea typeface="Calibri"/>
                <a:cs typeface="Calibri"/>
                <a:sym typeface="Calibri"/>
              </a:rPr>
              <a:t>forecast product sales</a:t>
            </a:r>
            <a:r>
              <a:rPr lang="en-GB" sz="1400">
                <a:solidFill>
                  <a:srgbClr val="262626"/>
                </a:solidFill>
                <a:latin typeface="Calibri"/>
                <a:ea typeface="Calibri"/>
                <a:cs typeface="Calibri"/>
                <a:sym typeface="Calibri"/>
              </a:rPr>
              <a:t>. As we discussed during your interview, the main reason behind your early incorporation was the development of a </a:t>
            </a:r>
            <a:r>
              <a:rPr b="1" lang="en-GB" sz="1400">
                <a:solidFill>
                  <a:srgbClr val="262626"/>
                </a:solidFill>
                <a:latin typeface="Calibri"/>
                <a:ea typeface="Calibri"/>
                <a:cs typeface="Calibri"/>
                <a:sym typeface="Calibri"/>
              </a:rPr>
              <a:t>new forecasting approach</a:t>
            </a:r>
            <a:r>
              <a:rPr lang="en-GB" sz="1400">
                <a:solidFill>
                  <a:srgbClr val="262626"/>
                </a:solidFill>
                <a:latin typeface="Calibri"/>
                <a:ea typeface="Calibri"/>
                <a:cs typeface="Calibri"/>
                <a:sym typeface="Calibri"/>
              </a:rPr>
              <a:t>. We have an important number of use cases that do depend on the accuracy of those predictions. I am confident that with your lengthy experience with predictive models we can do a much better job than we are doing now.</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We usually start predicting sales at a store-product level, and to obtain aggregated sales per department/store/city we add up the independent predictions. Would that be still a valid approach? </a:t>
            </a:r>
            <a:r>
              <a:rPr b="1" lang="en-GB" sz="1400">
                <a:solidFill>
                  <a:srgbClr val="262626"/>
                </a:solidFill>
                <a:latin typeface="Calibri"/>
                <a:ea typeface="Calibri"/>
                <a:cs typeface="Calibri"/>
                <a:sym typeface="Calibri"/>
              </a:rPr>
              <a:t>Let’s start with 28 days predictions (4 weeks). </a:t>
            </a:r>
            <a:endParaRPr b="1"/>
          </a:p>
          <a:p>
            <a:pPr indent="0" lvl="0" marL="0" marR="0" rtl="0" algn="l">
              <a:spcBef>
                <a:spcPts val="600"/>
              </a:spcBef>
              <a:spcAft>
                <a:spcPts val="0"/>
              </a:spcAft>
              <a:buNone/>
            </a:pPr>
            <a:r>
              <a:rPr lang="en-GB" sz="1400">
                <a:solidFill>
                  <a:srgbClr val="262626"/>
                </a:solidFill>
                <a:latin typeface="Calibri"/>
                <a:ea typeface="Calibri"/>
                <a:cs typeface="Calibri"/>
                <a:sym typeface="Calibri"/>
              </a:rPr>
              <a:t>Paul</a:t>
            </a:r>
            <a:endParaRPr sz="1200">
              <a:solidFill>
                <a:srgbClr val="262626"/>
              </a:solidFill>
              <a:latin typeface="Calibri"/>
              <a:ea typeface="Calibri"/>
              <a:cs typeface="Calibri"/>
              <a:sym typeface="Calibri"/>
            </a:endParaRPr>
          </a:p>
        </p:txBody>
      </p:sp>
      <p:sp>
        <p:nvSpPr>
          <p:cNvPr id="278" name="Google Shape;278;p16"/>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27th, 2021</a:t>
            </a:r>
            <a:endParaRPr sz="1200">
              <a:solidFill>
                <a:schemeClr val="dk1"/>
              </a:solidFill>
              <a:latin typeface="Calibri"/>
              <a:ea typeface="Calibri"/>
              <a:cs typeface="Calibri"/>
              <a:sym typeface="Calibri"/>
            </a:endParaRPr>
          </a:p>
        </p:txBody>
      </p:sp>
      <p:sp>
        <p:nvSpPr>
          <p:cNvPr id="279" name="Google Shape;279;p16"/>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280" name="Google Shape;280;p16"/>
          <p:cNvPicPr preferRelativeResize="0"/>
          <p:nvPr/>
        </p:nvPicPr>
        <p:blipFill rotWithShape="1">
          <a:blip r:embed="rId5">
            <a:alphaModFix/>
          </a:blip>
          <a:srcRect b="0" l="0" r="0" t="36028"/>
          <a:stretch/>
        </p:blipFill>
        <p:spPr>
          <a:xfrm>
            <a:off x="0" y="671"/>
            <a:ext cx="6096000" cy="729842"/>
          </a:xfrm>
          <a:prstGeom prst="rect">
            <a:avLst/>
          </a:prstGeom>
          <a:noFill/>
          <a:ln>
            <a:noFill/>
          </a:ln>
        </p:spPr>
      </p:pic>
      <p:sp>
        <p:nvSpPr>
          <p:cNvPr id="281" name="Google Shape;281;p16"/>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7"/>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288" name="Google Shape;288;p17"/>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289" name="Google Shape;289;p17"/>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Martin (Technology Lead) </a:t>
            </a:r>
            <a:endParaRPr sz="1200">
              <a:solidFill>
                <a:schemeClr val="dk1"/>
              </a:solidFill>
              <a:latin typeface="Calibri"/>
              <a:ea typeface="Calibri"/>
              <a:cs typeface="Calibri"/>
              <a:sym typeface="Calibri"/>
            </a:endParaRPr>
          </a:p>
        </p:txBody>
      </p:sp>
      <p:sp>
        <p:nvSpPr>
          <p:cNvPr id="290" name="Google Shape;290;p17"/>
          <p:cNvSpPr/>
          <p:nvPr/>
        </p:nvSpPr>
        <p:spPr>
          <a:xfrm>
            <a:off x="2738864" y="3102479"/>
            <a:ext cx="7160990" cy="294144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Hey Paul,</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Yes, we will happy to participate in the evaluation of the sales prediction models. We have a few additional weeks of data available with which we will be able to test the predictive error of the model.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@Nicole, we will be sending you the output format that we will require to evaluate your models.</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Thanks,</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Martin</a:t>
            </a:r>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p:txBody>
      </p:sp>
      <p:sp>
        <p:nvSpPr>
          <p:cNvPr id="291" name="Google Shape;291;p17"/>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28th, 2021</a:t>
            </a:r>
            <a:endParaRPr sz="1200">
              <a:solidFill>
                <a:schemeClr val="dk1"/>
              </a:solidFill>
              <a:latin typeface="Calibri"/>
              <a:ea typeface="Calibri"/>
              <a:cs typeface="Calibri"/>
              <a:sym typeface="Calibri"/>
            </a:endParaRPr>
          </a:p>
        </p:txBody>
      </p:sp>
      <p:sp>
        <p:nvSpPr>
          <p:cNvPr id="292" name="Google Shape;292;p17"/>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293" name="Google Shape;293;p17"/>
          <p:cNvPicPr preferRelativeResize="0"/>
          <p:nvPr/>
        </p:nvPicPr>
        <p:blipFill rotWithShape="1">
          <a:blip r:embed="rId5">
            <a:alphaModFix/>
          </a:blip>
          <a:srcRect b="0" l="0" r="0" t="36028"/>
          <a:stretch/>
        </p:blipFill>
        <p:spPr>
          <a:xfrm>
            <a:off x="0" y="671"/>
            <a:ext cx="6096000" cy="729842"/>
          </a:xfrm>
          <a:prstGeom prst="rect">
            <a:avLst/>
          </a:prstGeom>
          <a:noFill/>
          <a:ln>
            <a:noFill/>
          </a:ln>
        </p:spPr>
      </p:pic>
      <p:sp>
        <p:nvSpPr>
          <p:cNvPr id="294" name="Google Shape;294;p17"/>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
        <p:nvSpPr>
          <p:cNvPr id="295" name="Google Shape;295;p17"/>
          <p:cNvSpPr/>
          <p:nvPr/>
        </p:nvSpPr>
        <p:spPr>
          <a:xfrm>
            <a:off x="3373627" y="2469673"/>
            <a:ext cx="389803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Paul (Finance Director)</a:t>
            </a:r>
            <a:endParaRPr/>
          </a:p>
          <a:p>
            <a:pPr indent="0" lvl="0" marL="0" marR="0" rtl="0" algn="l">
              <a:spcBef>
                <a:spcPts val="0"/>
              </a:spcBef>
              <a:spcAft>
                <a:spcPts val="0"/>
              </a:spcAft>
              <a:buNone/>
            </a:pPr>
            <a:r>
              <a:rPr b="1" lang="en-GB" sz="1200">
                <a:solidFill>
                  <a:srgbClr val="262626"/>
                </a:solidFill>
                <a:latin typeface="Calibri"/>
                <a:ea typeface="Calibri"/>
                <a:cs typeface="Calibri"/>
                <a:sym typeface="Calibri"/>
              </a:rPr>
              <a:t>CC: </a:t>
            </a:r>
            <a:r>
              <a:rPr lang="en-GB" sz="1200">
                <a:solidFill>
                  <a:srgbClr val="262626"/>
                </a:solidFill>
                <a:latin typeface="Calibri"/>
                <a:ea typeface="Calibri"/>
                <a:cs typeface="Calibri"/>
                <a:sym typeface="Calibri"/>
              </a:rPr>
              <a:t>Nicole</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2" name="Google Shape;302;p18"/>
          <p:cNvPicPr preferRelativeResize="0"/>
          <p:nvPr>
            <p:ph idx="1" type="body"/>
          </p:nvPr>
        </p:nvPicPr>
        <p:blipFill rotWithShape="1">
          <a:blip r:embed="rId3">
            <a:alphaModFix/>
          </a:blip>
          <a:srcRect b="0" l="0" r="0" t="36028"/>
          <a:stretch/>
        </p:blipFill>
        <p:spPr>
          <a:xfrm>
            <a:off x="8877" y="671"/>
            <a:ext cx="7483877" cy="729842"/>
          </a:xfrm>
          <a:prstGeom prst="rect">
            <a:avLst/>
          </a:prstGeom>
          <a:noFill/>
          <a:ln>
            <a:noFill/>
          </a:ln>
        </p:spPr>
      </p:pic>
      <p:pic>
        <p:nvPicPr>
          <p:cNvPr id="303" name="Google Shape;303;p18"/>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304" name="Google Shape;304;p18"/>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cxnSp>
        <p:nvCxnSpPr>
          <p:cNvPr id="305" name="Google Shape;305;p18"/>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sp>
        <p:nvSpPr>
          <p:cNvPr id="306" name="Google Shape;306;p18"/>
          <p:cNvSpPr/>
          <p:nvPr/>
        </p:nvSpPr>
        <p:spPr>
          <a:xfrm>
            <a:off x="186431" y="2886095"/>
            <a:ext cx="5594609"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400">
                <a:solidFill>
                  <a:schemeClr val="lt1"/>
                </a:solidFill>
                <a:latin typeface="Calibri"/>
                <a:ea typeface="Calibri"/>
                <a:cs typeface="Calibri"/>
                <a:sym typeface="Calibri"/>
              </a:rPr>
              <a:t>Task 4: </a:t>
            </a:r>
            <a:endParaRPr/>
          </a:p>
          <a:p>
            <a:pPr indent="0" lvl="0" marL="0" marR="0" rtl="0" algn="l">
              <a:spcBef>
                <a:spcPts val="0"/>
              </a:spcBef>
              <a:spcAft>
                <a:spcPts val="0"/>
              </a:spcAft>
              <a:buNone/>
            </a:pPr>
            <a:r>
              <a:rPr b="1" lang="en-GB" sz="4400">
                <a:solidFill>
                  <a:schemeClr val="lt1"/>
                </a:solidFill>
                <a:latin typeface="Calibri"/>
                <a:ea typeface="Calibri"/>
                <a:cs typeface="Calibri"/>
                <a:sym typeface="Calibri"/>
              </a:rPr>
              <a:t>Store Replenishment Use Case</a:t>
            </a:r>
            <a:endParaRPr/>
          </a:p>
        </p:txBody>
      </p:sp>
      <p:pic>
        <p:nvPicPr>
          <p:cNvPr id="307" name="Google Shape;307;p18"/>
          <p:cNvPicPr preferRelativeResize="0"/>
          <p:nvPr/>
        </p:nvPicPr>
        <p:blipFill rotWithShape="1">
          <a:blip r:embed="rId5">
            <a:alphaModFix/>
          </a:blip>
          <a:srcRect b="0" l="0" r="0" t="0"/>
          <a:stretch/>
        </p:blipFill>
        <p:spPr>
          <a:xfrm>
            <a:off x="6550031" y="1193867"/>
            <a:ext cx="6194073" cy="41151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314" name="Google Shape;314;p19"/>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315" name="Google Shape;315;p19"/>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Paul (Finance Director)</a:t>
            </a:r>
            <a:endParaRPr sz="1200">
              <a:solidFill>
                <a:schemeClr val="dk1"/>
              </a:solidFill>
              <a:latin typeface="Calibri"/>
              <a:ea typeface="Calibri"/>
              <a:cs typeface="Calibri"/>
              <a:sym typeface="Calibri"/>
            </a:endParaRPr>
          </a:p>
        </p:txBody>
      </p:sp>
      <p:sp>
        <p:nvSpPr>
          <p:cNvPr id="316" name="Google Shape;316;p19"/>
          <p:cNvSpPr/>
          <p:nvPr/>
        </p:nvSpPr>
        <p:spPr>
          <a:xfrm>
            <a:off x="2738863" y="3011039"/>
            <a:ext cx="7389206" cy="34163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Hey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How are those sales predictions coming up? The Operations Department is already considering the application of your advanced predictive models for one of their most critical use cases: </a:t>
            </a:r>
            <a:r>
              <a:rPr b="1" lang="en-GB" sz="1400">
                <a:solidFill>
                  <a:srgbClr val="262626"/>
                </a:solidFill>
                <a:latin typeface="Calibri"/>
                <a:ea typeface="Calibri"/>
                <a:cs typeface="Calibri"/>
                <a:sym typeface="Calibri"/>
              </a:rPr>
              <a:t>stores replenishment</a:t>
            </a:r>
            <a:r>
              <a:rPr lang="en-GB" sz="1400">
                <a:solidFill>
                  <a:srgbClr val="262626"/>
                </a:solidFill>
                <a:latin typeface="Calibri"/>
                <a:ea typeface="Calibri"/>
                <a:cs typeface="Calibri"/>
                <a:sym typeface="Calibri"/>
              </a:rPr>
              <a:t>. Albeit if needed, the stock for some products can be replenished on a daily basis, the supplies to provision stores are </a:t>
            </a:r>
            <a:r>
              <a:rPr b="1" lang="en-GB" sz="1400">
                <a:solidFill>
                  <a:srgbClr val="262626"/>
                </a:solidFill>
                <a:latin typeface="Calibri"/>
                <a:ea typeface="Calibri"/>
                <a:cs typeface="Calibri"/>
                <a:sym typeface="Calibri"/>
              </a:rPr>
              <a:t>mostly distributed on a weekly basis</a:t>
            </a:r>
            <a:r>
              <a:rPr lang="en-GB" sz="1400">
                <a:solidFill>
                  <a:srgbClr val="262626"/>
                </a:solidFill>
                <a:latin typeface="Calibri"/>
                <a:ea typeface="Calibri"/>
                <a:cs typeface="Calibri"/>
                <a:sym typeface="Calibri"/>
              </a:rPr>
              <a:t> (beginning of each week). You’re probably already visualizing the importance of sales predictions for that. Minimizing the remanent stock is every retailer’s desire, but that desire is even stronger for supermarket items.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Could you please draft a </a:t>
            </a:r>
            <a:r>
              <a:rPr b="1" lang="en-GB" sz="1400">
                <a:solidFill>
                  <a:srgbClr val="262626"/>
                </a:solidFill>
                <a:latin typeface="Calibri"/>
                <a:ea typeface="Calibri"/>
                <a:cs typeface="Calibri"/>
                <a:sym typeface="Calibri"/>
              </a:rPr>
              <a:t>proposal detailing your solution to apply the sales predictors to the stores supply use case?</a:t>
            </a:r>
            <a:r>
              <a:rPr lang="en-GB" sz="1400">
                <a:solidFill>
                  <a:srgbClr val="262626"/>
                </a:solidFill>
                <a:latin typeface="Calibri"/>
                <a:ea typeface="Calibri"/>
                <a:cs typeface="Calibri"/>
                <a:sym typeface="Calibri"/>
              </a:rPr>
              <a:t> We would also need to specify any extensions that the models might require, as well as the productization details for the use case. Martin requested the deployment of an API for its execution.</a:t>
            </a:r>
            <a:r>
              <a:rPr lang="en-GB" sz="1400">
                <a:solidFill>
                  <a:srgbClr val="262626"/>
                </a:solidFill>
                <a:latin typeface="Calibri"/>
                <a:ea typeface="Calibri"/>
                <a:cs typeface="Calibri"/>
                <a:sym typeface="Calibri"/>
              </a:rPr>
              <a:t> Is it something you would be comfortable with? Do not worry about the implementation for now, let’s just focus on that draft.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Thanks,</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Paul  </a:t>
            </a:r>
            <a:endParaRPr/>
          </a:p>
        </p:txBody>
      </p:sp>
      <p:sp>
        <p:nvSpPr>
          <p:cNvPr id="317" name="Google Shape;317;p19"/>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28th, 2021</a:t>
            </a:r>
            <a:endParaRPr sz="1200">
              <a:solidFill>
                <a:schemeClr val="dk1"/>
              </a:solidFill>
              <a:latin typeface="Calibri"/>
              <a:ea typeface="Calibri"/>
              <a:cs typeface="Calibri"/>
              <a:sym typeface="Calibri"/>
            </a:endParaRPr>
          </a:p>
        </p:txBody>
      </p:sp>
      <p:sp>
        <p:nvSpPr>
          <p:cNvPr id="318" name="Google Shape;318;p19"/>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319" name="Google Shape;319;p19"/>
          <p:cNvPicPr preferRelativeResize="0"/>
          <p:nvPr/>
        </p:nvPicPr>
        <p:blipFill rotWithShape="1">
          <a:blip r:embed="rId5">
            <a:alphaModFix/>
          </a:blip>
          <a:srcRect b="0" l="0" r="0" t="36028"/>
          <a:stretch/>
        </p:blipFill>
        <p:spPr>
          <a:xfrm>
            <a:off x="0" y="671"/>
            <a:ext cx="6096000" cy="729842"/>
          </a:xfrm>
          <a:prstGeom prst="rect">
            <a:avLst/>
          </a:prstGeom>
          <a:noFill/>
          <a:ln>
            <a:noFill/>
          </a:ln>
        </p:spPr>
      </p:pic>
      <p:sp>
        <p:nvSpPr>
          <p:cNvPr id="320" name="Google Shape;320;p19"/>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
        <p:nvSpPr>
          <p:cNvPr id="321" name="Google Shape;321;p19"/>
          <p:cNvSpPr/>
          <p:nvPr/>
        </p:nvSpPr>
        <p:spPr>
          <a:xfrm>
            <a:off x="3373627" y="2469673"/>
            <a:ext cx="3898030"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1" name="Google Shape;101;p2"/>
          <p:cNvPicPr preferRelativeResize="0"/>
          <p:nvPr>
            <p:ph idx="1" type="body"/>
          </p:nvPr>
        </p:nvPicPr>
        <p:blipFill rotWithShape="1">
          <a:blip r:embed="rId3">
            <a:alphaModFix/>
          </a:blip>
          <a:srcRect b="0" l="0" r="0" t="36028"/>
          <a:stretch/>
        </p:blipFill>
        <p:spPr>
          <a:xfrm>
            <a:off x="-1" y="671"/>
            <a:ext cx="7492755" cy="729842"/>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103" name="Google Shape;103;p2"/>
          <p:cNvSpPr txBox="1"/>
          <p:nvPr>
            <p:ph type="title"/>
          </p:nvPr>
        </p:nvSpPr>
        <p:spPr>
          <a:xfrm>
            <a:off x="232133" y="82831"/>
            <a:ext cx="4696278" cy="56417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Rounded"/>
              <a:buNone/>
            </a:pPr>
            <a:r>
              <a:rPr b="1" lang="en-GB" sz="2400">
                <a:solidFill>
                  <a:schemeClr val="lt1"/>
                </a:solidFill>
                <a:latin typeface="Arial Rounded"/>
                <a:ea typeface="Arial Rounded"/>
                <a:cs typeface="Arial Rounded"/>
                <a:sym typeface="Arial Rounded"/>
              </a:rPr>
              <a:t>DSMarket</a:t>
            </a:r>
            <a:r>
              <a:rPr b="1" lang="en-GB" sz="2000">
                <a:solidFill>
                  <a:schemeClr val="lt1"/>
                </a:solidFill>
                <a:latin typeface="Arial Rounded"/>
                <a:ea typeface="Arial Rounded"/>
                <a:cs typeface="Arial Rounded"/>
                <a:sym typeface="Arial Rounded"/>
              </a:rPr>
              <a:t>  - your next generation store </a:t>
            </a:r>
            <a:endParaRPr/>
          </a:p>
        </p:txBody>
      </p:sp>
      <p:sp>
        <p:nvSpPr>
          <p:cNvPr id="104" name="Google Shape;104;p2"/>
          <p:cNvSpPr/>
          <p:nvPr/>
        </p:nvSpPr>
        <p:spPr>
          <a:xfrm>
            <a:off x="192768" y="812673"/>
            <a:ext cx="6644932"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lt1"/>
                </a:solidFill>
                <a:latin typeface="Calibri"/>
                <a:ea typeface="Calibri"/>
                <a:cs typeface="Calibri"/>
                <a:sym typeface="Calibri"/>
              </a:rPr>
              <a:t>Welcome to the first graded task in the International Master in Data Science: the</a:t>
            </a:r>
            <a:r>
              <a:rPr b="1" lang="en-GB" sz="1600">
                <a:solidFill>
                  <a:schemeClr val="lt1"/>
                </a:solidFill>
                <a:latin typeface="Calibri"/>
                <a:ea typeface="Calibri"/>
                <a:cs typeface="Calibri"/>
                <a:sym typeface="Calibri"/>
              </a:rPr>
              <a:t> DSMarket </a:t>
            </a:r>
            <a:r>
              <a:rPr lang="en-GB" sz="1600">
                <a:solidFill>
                  <a:schemeClr val="lt1"/>
                </a:solidFill>
                <a:latin typeface="Calibri"/>
                <a:ea typeface="Calibri"/>
                <a:cs typeface="Calibri"/>
                <a:sym typeface="Calibri"/>
              </a:rPr>
              <a:t>case!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The DSMarket case is presented as a </a:t>
            </a:r>
            <a:r>
              <a:rPr b="1" lang="en-GB" sz="1600">
                <a:solidFill>
                  <a:schemeClr val="lt1"/>
                </a:solidFill>
                <a:latin typeface="Calibri"/>
                <a:ea typeface="Calibri"/>
                <a:cs typeface="Calibri"/>
                <a:sym typeface="Calibri"/>
              </a:rPr>
              <a:t>role play practical exercise</a:t>
            </a:r>
            <a:r>
              <a:rPr lang="en-GB" sz="1600">
                <a:solidFill>
                  <a:schemeClr val="lt1"/>
                </a:solidFill>
                <a:latin typeface="Calibri"/>
                <a:ea typeface="Calibri"/>
                <a:cs typeface="Calibri"/>
                <a:sym typeface="Calibri"/>
              </a:rPr>
              <a:t>, divided in several tasks that you will have to complete during the following months, and that you will be asked to submit and present at the end of the master.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This practical exercise aims to </a:t>
            </a:r>
            <a:r>
              <a:rPr b="1" lang="en-GB" sz="1600">
                <a:solidFill>
                  <a:schemeClr val="lt1"/>
                </a:solidFill>
                <a:latin typeface="Calibri"/>
                <a:ea typeface="Calibri"/>
                <a:cs typeface="Calibri"/>
                <a:sym typeface="Calibri"/>
              </a:rPr>
              <a:t>recreate a realistic working scenario for a data scientist</a:t>
            </a:r>
            <a:r>
              <a:rPr lang="en-GB" sz="1600">
                <a:solidFill>
                  <a:schemeClr val="lt1"/>
                </a:solidFill>
                <a:latin typeface="Calibri"/>
                <a:ea typeface="Calibri"/>
                <a:cs typeface="Calibri"/>
                <a:sym typeface="Calibri"/>
              </a:rPr>
              <a:t>. The success of the different projects will often depend on the combination of the three main types of skills that we have already talked so much about (</a:t>
            </a:r>
            <a:r>
              <a:rPr b="1" lang="en-GB" sz="1600">
                <a:solidFill>
                  <a:schemeClr val="lt1"/>
                </a:solidFill>
                <a:latin typeface="Calibri"/>
                <a:ea typeface="Calibri"/>
                <a:cs typeface="Calibri"/>
                <a:sym typeface="Calibri"/>
              </a:rPr>
              <a:t>programming + analytic + business</a:t>
            </a:r>
            <a:r>
              <a:rPr lang="en-GB" sz="1600">
                <a:solidFill>
                  <a:schemeClr val="lt1"/>
                </a:solidFill>
                <a:latin typeface="Calibri"/>
                <a:ea typeface="Calibri"/>
                <a:cs typeface="Calibri"/>
                <a:sym typeface="Calibri"/>
              </a:rPr>
              <a:t>). The expected approaches to follow for each task are often not specified, and their requirements won’t be always 100% clear (welcome to Data Science uncertainty!)</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This project will also provide an opportunity to </a:t>
            </a:r>
            <a:r>
              <a:rPr b="1" lang="en-GB" sz="1600">
                <a:solidFill>
                  <a:schemeClr val="lt1"/>
                </a:solidFill>
                <a:latin typeface="Calibri"/>
                <a:ea typeface="Calibri"/>
                <a:cs typeface="Calibri"/>
                <a:sym typeface="Calibri"/>
              </a:rPr>
              <a:t>work in groups</a:t>
            </a:r>
            <a:r>
              <a:rPr lang="en-GB" sz="1600">
                <a:solidFill>
                  <a:schemeClr val="lt1"/>
                </a:solidFill>
                <a:latin typeface="Calibri"/>
                <a:ea typeface="Calibri"/>
                <a:cs typeface="Calibri"/>
                <a:sym typeface="Calibri"/>
              </a:rPr>
              <a:t>, to work with one another’s codes, and to have your first exposure to the collaborative tools  that are frequently used in almost every DS project.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You are about to become Nicole, a </a:t>
            </a:r>
            <a:r>
              <a:rPr b="1" lang="en-GB" sz="1600">
                <a:solidFill>
                  <a:schemeClr val="lt1"/>
                </a:solidFill>
                <a:latin typeface="Calibri"/>
                <a:ea typeface="Calibri"/>
                <a:cs typeface="Calibri"/>
                <a:sym typeface="Calibri"/>
              </a:rPr>
              <a:t>Senior Data Scientist </a:t>
            </a:r>
            <a:r>
              <a:rPr lang="en-GB" sz="1600">
                <a:solidFill>
                  <a:schemeClr val="lt1"/>
                </a:solidFill>
                <a:latin typeface="Calibri"/>
                <a:ea typeface="Calibri"/>
                <a:cs typeface="Calibri"/>
                <a:sym typeface="Calibri"/>
              </a:rPr>
              <a:t> joining the financial department of a small chain of shopping centres: DSMarket.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Have fun!</a:t>
            </a:r>
            <a:endParaRPr/>
          </a:p>
        </p:txBody>
      </p:sp>
      <p:cxnSp>
        <p:nvCxnSpPr>
          <p:cNvPr id="105" name="Google Shape;105;p2"/>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grpSp>
        <p:nvGrpSpPr>
          <p:cNvPr id="106" name="Google Shape;106;p2"/>
          <p:cNvGrpSpPr/>
          <p:nvPr/>
        </p:nvGrpSpPr>
        <p:grpSpPr>
          <a:xfrm>
            <a:off x="6734273" y="1289677"/>
            <a:ext cx="6195107" cy="4115135"/>
            <a:chOff x="6734273" y="1289677"/>
            <a:chExt cx="6195107" cy="4115135"/>
          </a:xfrm>
        </p:grpSpPr>
        <p:sp>
          <p:nvSpPr>
            <p:cNvPr id="107" name="Google Shape;107;p2"/>
            <p:cNvSpPr txBox="1"/>
            <p:nvPr/>
          </p:nvSpPr>
          <p:spPr>
            <a:xfrm>
              <a:off x="8980834" y="4046506"/>
              <a:ext cx="37286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600">
                  <a:solidFill>
                    <a:srgbClr val="FFBC02"/>
                  </a:solidFill>
                  <a:latin typeface="Calibri"/>
                  <a:ea typeface="Calibri"/>
                  <a:cs typeface="Calibri"/>
                  <a:sym typeface="Calibri"/>
                </a:rPr>
                <a:t>MARKET</a:t>
              </a:r>
              <a:endParaRPr b="1" sz="1600">
                <a:solidFill>
                  <a:srgbClr val="FFBC02"/>
                </a:solidFill>
                <a:latin typeface="Calibri"/>
                <a:ea typeface="Calibri"/>
                <a:cs typeface="Calibri"/>
                <a:sym typeface="Calibri"/>
              </a:endParaRPr>
            </a:p>
          </p:txBody>
        </p:sp>
        <p:pic>
          <p:nvPicPr>
            <p:cNvPr id="108" name="Google Shape;108;p2"/>
            <p:cNvPicPr preferRelativeResize="0"/>
            <p:nvPr/>
          </p:nvPicPr>
          <p:blipFill rotWithShape="1">
            <a:blip r:embed="rId5">
              <a:alphaModFix/>
            </a:blip>
            <a:srcRect b="0" l="0" r="0" t="0"/>
            <a:stretch/>
          </p:blipFill>
          <p:spPr>
            <a:xfrm>
              <a:off x="8043152" y="2100021"/>
              <a:ext cx="3577351" cy="3304791"/>
            </a:xfrm>
            <a:prstGeom prst="rect">
              <a:avLst/>
            </a:prstGeom>
            <a:noFill/>
            <a:ln>
              <a:noFill/>
            </a:ln>
          </p:spPr>
        </p:pic>
        <p:pic>
          <p:nvPicPr>
            <p:cNvPr descr="Plantilla de Logotipo de Compras | PosterMyWall" id="109" name="Google Shape;109;p2"/>
            <p:cNvPicPr preferRelativeResize="0"/>
            <p:nvPr/>
          </p:nvPicPr>
          <p:blipFill rotWithShape="1">
            <a:blip r:embed="rId6">
              <a:alphaModFix/>
            </a:blip>
            <a:srcRect b="35039" l="0" r="0" t="0"/>
            <a:stretch/>
          </p:blipFill>
          <p:spPr>
            <a:xfrm>
              <a:off x="6734273" y="1289677"/>
              <a:ext cx="6195107" cy="4024335"/>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0"/>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327" name="Google Shape;327;p20"/>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328" name="Google Shape;328;p20"/>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Michelle (Chief Digital Officer) </a:t>
            </a:r>
            <a:endParaRPr sz="1200">
              <a:solidFill>
                <a:schemeClr val="dk1"/>
              </a:solidFill>
              <a:latin typeface="Calibri"/>
              <a:ea typeface="Calibri"/>
              <a:cs typeface="Calibri"/>
              <a:sym typeface="Calibri"/>
            </a:endParaRPr>
          </a:p>
        </p:txBody>
      </p:sp>
      <p:sp>
        <p:nvSpPr>
          <p:cNvPr id="329" name="Google Shape;329;p20"/>
          <p:cNvSpPr/>
          <p:nvPr/>
        </p:nvSpPr>
        <p:spPr>
          <a:xfrm>
            <a:off x="3373627" y="2469673"/>
            <a:ext cx="342071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a:p>
          <a:p>
            <a:pPr indent="0" lvl="0" marL="0" marR="0" rtl="0" algn="l">
              <a:spcBef>
                <a:spcPts val="0"/>
              </a:spcBef>
              <a:spcAft>
                <a:spcPts val="0"/>
              </a:spcAft>
              <a:buNone/>
            </a:pPr>
            <a:r>
              <a:rPr b="1" lang="en-GB" sz="1200">
                <a:solidFill>
                  <a:srgbClr val="262626"/>
                </a:solidFill>
                <a:latin typeface="Calibri"/>
                <a:ea typeface="Calibri"/>
                <a:cs typeface="Calibri"/>
                <a:sym typeface="Calibri"/>
              </a:rPr>
              <a:t>CC: </a:t>
            </a:r>
            <a:r>
              <a:rPr lang="en-GB" sz="1200">
                <a:solidFill>
                  <a:srgbClr val="262626"/>
                </a:solidFill>
                <a:latin typeface="Calibri"/>
                <a:ea typeface="Calibri"/>
                <a:cs typeface="Calibri"/>
                <a:sym typeface="Calibri"/>
              </a:rPr>
              <a:t>Paul (Finance Director)</a:t>
            </a:r>
            <a:endParaRPr sz="1200">
              <a:solidFill>
                <a:schemeClr val="dk1"/>
              </a:solidFill>
              <a:latin typeface="Calibri"/>
              <a:ea typeface="Calibri"/>
              <a:cs typeface="Calibri"/>
              <a:sym typeface="Calibri"/>
            </a:endParaRPr>
          </a:p>
        </p:txBody>
      </p:sp>
      <p:sp>
        <p:nvSpPr>
          <p:cNvPr id="330" name="Google Shape;330;p20"/>
          <p:cNvSpPr/>
          <p:nvPr/>
        </p:nvSpPr>
        <p:spPr>
          <a:xfrm>
            <a:off x="2738864" y="3142476"/>
            <a:ext cx="7439852" cy="34163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Hi Nicole,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 have high expectations of the application of the sales prediction models to the stores supply problem. This a very well chosen use case to start demonstrating the benefits associated to the application of data science to every level of the company. I have no doubt that our solution based on ML algorithms will significantly improve the way in which DSMarket </a:t>
            </a:r>
            <a:r>
              <a:rPr b="1" lang="en-GB" sz="1400">
                <a:solidFill>
                  <a:srgbClr val="262626"/>
                </a:solidFill>
                <a:latin typeface="Calibri"/>
                <a:ea typeface="Calibri"/>
                <a:cs typeface="Calibri"/>
                <a:sym typeface="Calibri"/>
              </a:rPr>
              <a:t>has been estimating supplies per store all this time</a:t>
            </a:r>
            <a:r>
              <a:rPr lang="en-GB" sz="1400">
                <a:solidFill>
                  <a:srgbClr val="262626"/>
                </a:solidFill>
                <a:latin typeface="Calibri"/>
                <a:ea typeface="Calibri"/>
                <a:cs typeface="Calibri"/>
                <a:sym typeface="Calibri"/>
              </a:rPr>
              <a:t>.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Before going big across the country, I would like you to design a </a:t>
            </a:r>
            <a:r>
              <a:rPr b="1" lang="en-GB" sz="1400">
                <a:solidFill>
                  <a:srgbClr val="262626"/>
                </a:solidFill>
                <a:latin typeface="Calibri"/>
                <a:ea typeface="Calibri"/>
                <a:cs typeface="Calibri"/>
                <a:sym typeface="Calibri"/>
              </a:rPr>
              <a:t>pilot tes</a:t>
            </a:r>
            <a:r>
              <a:rPr lang="en-GB" sz="1400">
                <a:solidFill>
                  <a:srgbClr val="262626"/>
                </a:solidFill>
                <a:latin typeface="Calibri"/>
                <a:ea typeface="Calibri"/>
                <a:cs typeface="Calibri"/>
                <a:sym typeface="Calibri"/>
              </a:rPr>
              <a:t>t to confidently demonstrate the improvements directly associated to the new approach (i.e. dollars!). The creation of a data driven culture should be one of our priorities at this stage, and it is important that everyone starts believing in the power of this type of algorithms. I’m thinking of a case-control study (maybe by products or stores? maybe both?). You are the expert! What would you do and how would you evaluate it? Can you please send me a proposal?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Thank you for the hard work!</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a:t>
            </a:r>
            <a:endParaRPr/>
          </a:p>
        </p:txBody>
      </p:sp>
      <p:sp>
        <p:nvSpPr>
          <p:cNvPr id="331" name="Google Shape;331;p20"/>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October 4th, 2021</a:t>
            </a:r>
            <a:endParaRPr sz="1200">
              <a:solidFill>
                <a:schemeClr val="dk1"/>
              </a:solidFill>
              <a:latin typeface="Calibri"/>
              <a:ea typeface="Calibri"/>
              <a:cs typeface="Calibri"/>
              <a:sym typeface="Calibri"/>
            </a:endParaRPr>
          </a:p>
        </p:txBody>
      </p:sp>
      <p:sp>
        <p:nvSpPr>
          <p:cNvPr id="332" name="Google Shape;332;p20"/>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333" name="Google Shape;333;p20"/>
          <p:cNvPicPr preferRelativeResize="0"/>
          <p:nvPr/>
        </p:nvPicPr>
        <p:blipFill rotWithShape="1">
          <a:blip r:embed="rId5">
            <a:alphaModFix/>
          </a:blip>
          <a:srcRect b="0" l="0" r="0" t="36028"/>
          <a:stretch/>
        </p:blipFill>
        <p:spPr>
          <a:xfrm>
            <a:off x="0" y="671"/>
            <a:ext cx="6096000" cy="729842"/>
          </a:xfrm>
          <a:prstGeom prst="rect">
            <a:avLst/>
          </a:prstGeom>
          <a:noFill/>
          <a:ln>
            <a:noFill/>
          </a:ln>
        </p:spPr>
      </p:pic>
      <p:sp>
        <p:nvSpPr>
          <p:cNvPr id="334" name="Google Shape;334;p20"/>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1" name="Google Shape;341;p21"/>
          <p:cNvPicPr preferRelativeResize="0"/>
          <p:nvPr>
            <p:ph idx="1" type="body"/>
          </p:nvPr>
        </p:nvPicPr>
        <p:blipFill rotWithShape="1">
          <a:blip r:embed="rId3">
            <a:alphaModFix/>
          </a:blip>
          <a:srcRect b="0" l="0" r="0" t="36028"/>
          <a:stretch/>
        </p:blipFill>
        <p:spPr>
          <a:xfrm>
            <a:off x="8877" y="671"/>
            <a:ext cx="7483877" cy="729842"/>
          </a:xfrm>
          <a:prstGeom prst="rect">
            <a:avLst/>
          </a:prstGeom>
          <a:noFill/>
          <a:ln>
            <a:noFill/>
          </a:ln>
        </p:spPr>
      </p:pic>
      <p:pic>
        <p:nvPicPr>
          <p:cNvPr id="342" name="Google Shape;342;p21"/>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343" name="Google Shape;343;p21"/>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sp>
        <p:nvSpPr>
          <p:cNvPr id="344" name="Google Shape;344;p21"/>
          <p:cNvSpPr/>
          <p:nvPr/>
        </p:nvSpPr>
        <p:spPr>
          <a:xfrm>
            <a:off x="192757" y="700785"/>
            <a:ext cx="6891613"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lt1"/>
                </a:solidFill>
                <a:latin typeface="Calibri"/>
                <a:ea typeface="Calibri"/>
                <a:cs typeface="Calibri"/>
                <a:sym typeface="Calibri"/>
              </a:rPr>
              <a:t>Rules of engagement: </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The assignment is to be carried out in groups of 2-3 people</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Communication channel between team members and tutor will be Slack</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It will be valued not only the technical level of the different tasks, but also the creativity, business orientation and the ability to communicate the results</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The ability to produce well-structured results and to follow clean coding principles will also be evaluated</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Expected output (deliverables) for the assignment are the following: </a:t>
            </a:r>
            <a:endParaRPr/>
          </a:p>
          <a:p>
            <a:pPr indent="-342900" lvl="1" marL="800100" marR="0" rtl="0" algn="l">
              <a:spcBef>
                <a:spcPts val="0"/>
              </a:spcBef>
              <a:spcAft>
                <a:spcPts val="0"/>
              </a:spcAft>
              <a:buClr>
                <a:schemeClr val="lt1"/>
              </a:buClr>
              <a:buSzPts val="1600"/>
              <a:buFont typeface="Calibri"/>
              <a:buAutoNum type="arabicPeriod"/>
            </a:pPr>
            <a:r>
              <a:rPr b="0" i="0" lang="en-GB" sz="1600" u="none" cap="none" strike="noStrike">
                <a:solidFill>
                  <a:schemeClr val="lt1"/>
                </a:solidFill>
                <a:latin typeface="Calibri"/>
                <a:ea typeface="Calibri"/>
                <a:cs typeface="Calibri"/>
                <a:sym typeface="Calibri"/>
              </a:rPr>
              <a:t>Technical document with methodology and results (academic report)</a:t>
            </a:r>
            <a:endParaRPr/>
          </a:p>
          <a:p>
            <a:pPr indent="-342900" lvl="1" marL="800100" marR="0" rtl="0" algn="l">
              <a:spcBef>
                <a:spcPts val="0"/>
              </a:spcBef>
              <a:spcAft>
                <a:spcPts val="0"/>
              </a:spcAft>
              <a:buClr>
                <a:schemeClr val="lt1"/>
              </a:buClr>
              <a:buSzPts val="1600"/>
              <a:buFont typeface="Calibri"/>
              <a:buAutoNum type="arabicPeriod"/>
            </a:pPr>
            <a:r>
              <a:rPr b="0" i="0" lang="en-GB" sz="1600" u="none" cap="none" strike="noStrike">
                <a:solidFill>
                  <a:schemeClr val="lt1"/>
                </a:solidFill>
                <a:latin typeface="Calibri"/>
                <a:ea typeface="Calibri"/>
                <a:cs typeface="Calibri"/>
                <a:sym typeface="Calibri"/>
              </a:rPr>
              <a:t>Requested deliverables for each independent task (dashboard, codes, outputs from the modelling in the required format, and requested proposals for each task)</a:t>
            </a:r>
            <a:endParaRPr/>
          </a:p>
          <a:p>
            <a:pPr indent="-342900" lvl="1" marL="800100" marR="0" rtl="0" algn="l">
              <a:spcBef>
                <a:spcPts val="0"/>
              </a:spcBef>
              <a:spcAft>
                <a:spcPts val="0"/>
              </a:spcAft>
              <a:buClr>
                <a:schemeClr val="lt1"/>
              </a:buClr>
              <a:buSzPts val="1600"/>
              <a:buFont typeface="Calibri"/>
              <a:buAutoNum type="arabicPeriod"/>
            </a:pPr>
            <a:r>
              <a:rPr b="0" i="0" lang="en-GB" sz="1600" u="none" cap="none" strike="noStrike">
                <a:solidFill>
                  <a:schemeClr val="lt1"/>
                </a:solidFill>
                <a:latin typeface="Calibri"/>
                <a:ea typeface="Calibri"/>
                <a:cs typeface="Calibri"/>
                <a:sym typeface="Calibri"/>
              </a:rPr>
              <a:t>Final presentation for the executive board</a:t>
            </a:r>
            <a:endParaRPr/>
          </a:p>
          <a:p>
            <a:pPr indent="-184150" lvl="0" marL="285750" marR="0" rtl="0" algn="l">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GB" sz="1600">
                <a:solidFill>
                  <a:schemeClr val="lt1"/>
                </a:solidFill>
                <a:latin typeface="Calibri"/>
                <a:ea typeface="Calibri"/>
                <a:cs typeface="Calibri"/>
                <a:sym typeface="Calibri"/>
              </a:rPr>
              <a:t>Evaluation:</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Analysis 20% </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Clustering 20%</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Sales prediction model 30%</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Store replenishment use case (with MLOps) 20%</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Evaluation design 10%</a:t>
            </a:r>
            <a:endParaRPr/>
          </a:p>
          <a:p>
            <a:pPr indent="-241300" lvl="0" marL="342900" marR="0" rtl="0" algn="l">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GB" sz="1600">
                <a:solidFill>
                  <a:schemeClr val="lt1"/>
                </a:solidFill>
                <a:latin typeface="Calibri"/>
                <a:ea typeface="Calibri"/>
                <a:cs typeface="Calibri"/>
                <a:sym typeface="Calibri"/>
              </a:rPr>
              <a:t>Dates:</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May 16</a:t>
            </a:r>
            <a:r>
              <a:rPr baseline="30000" lang="en-GB" sz="1600">
                <a:solidFill>
                  <a:schemeClr val="lt1"/>
                </a:solidFill>
                <a:latin typeface="Calibri"/>
                <a:ea typeface="Calibri"/>
                <a:cs typeface="Calibri"/>
                <a:sym typeface="Calibri"/>
              </a:rPr>
              <a:t>st</a:t>
            </a:r>
            <a:r>
              <a:rPr lang="en-GB" sz="1600">
                <a:solidFill>
                  <a:schemeClr val="lt1"/>
                </a:solidFill>
                <a:latin typeface="Calibri"/>
                <a:ea typeface="Calibri"/>
                <a:cs typeface="Calibri"/>
                <a:sym typeface="Calibri"/>
              </a:rPr>
              <a:t>. Deadline for reports and deliverables</a:t>
            </a:r>
            <a:endParaRPr/>
          </a:p>
          <a:p>
            <a:pPr indent="-285750" lvl="0" marL="285750" marR="0" rtl="0" algn="l">
              <a:spcBef>
                <a:spcPts val="0"/>
              </a:spcBef>
              <a:spcAft>
                <a:spcPts val="0"/>
              </a:spcAft>
              <a:buClr>
                <a:schemeClr val="lt1"/>
              </a:buClr>
              <a:buSzPts val="1600"/>
              <a:buFont typeface="Calibri"/>
              <a:buChar char="-"/>
            </a:pPr>
            <a:r>
              <a:rPr lang="en-GB" sz="1600">
                <a:solidFill>
                  <a:schemeClr val="lt1"/>
                </a:solidFill>
                <a:latin typeface="Calibri"/>
                <a:ea typeface="Calibri"/>
                <a:cs typeface="Calibri"/>
                <a:sym typeface="Calibri"/>
              </a:rPr>
              <a:t>May</a:t>
            </a:r>
            <a:r>
              <a:rPr lang="en-GB" sz="1600">
                <a:solidFill>
                  <a:schemeClr val="lt1"/>
                </a:solidFill>
                <a:latin typeface="Calibri"/>
                <a:ea typeface="Calibri"/>
                <a:cs typeface="Calibri"/>
                <a:sym typeface="Calibri"/>
              </a:rPr>
              <a:t> 18</a:t>
            </a:r>
            <a:r>
              <a:rPr baseline="30000" lang="en-GB" sz="1600">
                <a:solidFill>
                  <a:schemeClr val="lt1"/>
                </a:solidFill>
                <a:latin typeface="Calibri"/>
                <a:ea typeface="Calibri"/>
                <a:cs typeface="Calibri"/>
                <a:sym typeface="Calibri"/>
              </a:rPr>
              <a:t>th</a:t>
            </a:r>
            <a:r>
              <a:rPr lang="en-GB" sz="1600">
                <a:solidFill>
                  <a:schemeClr val="lt1"/>
                </a:solidFill>
                <a:latin typeface="Calibri"/>
                <a:ea typeface="Calibri"/>
                <a:cs typeface="Calibri"/>
                <a:sym typeface="Calibri"/>
              </a:rPr>
              <a:t> a</a:t>
            </a:r>
            <a:r>
              <a:rPr lang="en-GB" sz="1600">
                <a:solidFill>
                  <a:schemeClr val="lt1"/>
                </a:solidFill>
                <a:latin typeface="Calibri"/>
                <a:ea typeface="Calibri"/>
                <a:cs typeface="Calibri"/>
                <a:sym typeface="Calibri"/>
              </a:rPr>
              <a:t>nd May 25</a:t>
            </a:r>
            <a:r>
              <a:rPr baseline="30000" lang="en-GB" sz="1600">
                <a:solidFill>
                  <a:schemeClr val="lt1"/>
                </a:solidFill>
                <a:latin typeface="Calibri"/>
                <a:ea typeface="Calibri"/>
                <a:cs typeface="Calibri"/>
                <a:sym typeface="Calibri"/>
              </a:rPr>
              <a:t>th</a:t>
            </a:r>
            <a:r>
              <a:rPr lang="en-GB" sz="1600">
                <a:solidFill>
                  <a:schemeClr val="lt1"/>
                </a:solidFill>
                <a:latin typeface="Calibri"/>
                <a:ea typeface="Calibri"/>
                <a:cs typeface="Calibri"/>
                <a:sym typeface="Calibri"/>
              </a:rPr>
              <a:t> Presentation to executive board</a:t>
            </a:r>
            <a:endParaRPr/>
          </a:p>
        </p:txBody>
      </p:sp>
      <p:cxnSp>
        <p:nvCxnSpPr>
          <p:cNvPr id="345" name="Google Shape;345;p21"/>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grpSp>
        <p:nvGrpSpPr>
          <p:cNvPr id="346" name="Google Shape;346;p21"/>
          <p:cNvGrpSpPr/>
          <p:nvPr/>
        </p:nvGrpSpPr>
        <p:grpSpPr>
          <a:xfrm>
            <a:off x="6734273" y="1289677"/>
            <a:ext cx="6195107" cy="4115135"/>
            <a:chOff x="6734273" y="1289677"/>
            <a:chExt cx="6195107" cy="4115135"/>
          </a:xfrm>
        </p:grpSpPr>
        <p:sp>
          <p:nvSpPr>
            <p:cNvPr id="347" name="Google Shape;347;p21"/>
            <p:cNvSpPr txBox="1"/>
            <p:nvPr/>
          </p:nvSpPr>
          <p:spPr>
            <a:xfrm>
              <a:off x="8980834" y="4046506"/>
              <a:ext cx="37286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600">
                  <a:solidFill>
                    <a:srgbClr val="FFBC02"/>
                  </a:solidFill>
                  <a:latin typeface="Calibri"/>
                  <a:ea typeface="Calibri"/>
                  <a:cs typeface="Calibri"/>
                  <a:sym typeface="Calibri"/>
                </a:rPr>
                <a:t>MARKET</a:t>
              </a:r>
              <a:endParaRPr b="1" sz="1600">
                <a:solidFill>
                  <a:srgbClr val="FFBC02"/>
                </a:solidFill>
                <a:latin typeface="Calibri"/>
                <a:ea typeface="Calibri"/>
                <a:cs typeface="Calibri"/>
                <a:sym typeface="Calibri"/>
              </a:endParaRPr>
            </a:p>
          </p:txBody>
        </p:sp>
        <p:pic>
          <p:nvPicPr>
            <p:cNvPr id="348" name="Google Shape;348;p21"/>
            <p:cNvPicPr preferRelativeResize="0"/>
            <p:nvPr/>
          </p:nvPicPr>
          <p:blipFill rotWithShape="1">
            <a:blip r:embed="rId5">
              <a:alphaModFix/>
            </a:blip>
            <a:srcRect b="0" l="0" r="0" t="0"/>
            <a:stretch/>
          </p:blipFill>
          <p:spPr>
            <a:xfrm>
              <a:off x="8043152" y="2100021"/>
              <a:ext cx="3577351" cy="3304791"/>
            </a:xfrm>
            <a:prstGeom prst="rect">
              <a:avLst/>
            </a:prstGeom>
            <a:noFill/>
            <a:ln>
              <a:noFill/>
            </a:ln>
          </p:spPr>
        </p:pic>
        <p:pic>
          <p:nvPicPr>
            <p:cNvPr descr="Plantilla de Logotipo de Compras | PosterMyWall" id="349" name="Google Shape;349;p21"/>
            <p:cNvPicPr preferRelativeResize="0"/>
            <p:nvPr/>
          </p:nvPicPr>
          <p:blipFill rotWithShape="1">
            <a:blip r:embed="rId6">
              <a:alphaModFix/>
            </a:blip>
            <a:srcRect b="35039" l="0" r="0" t="0"/>
            <a:stretch/>
          </p:blipFill>
          <p:spPr>
            <a:xfrm>
              <a:off x="6734273" y="1289677"/>
              <a:ext cx="6195107" cy="402433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a:off x="-1" y="689807"/>
            <a:ext cx="7084381" cy="6156001"/>
          </a:xfrm>
          <a:prstGeom prst="rect">
            <a:avLst/>
          </a:prstGeom>
          <a:solidFill>
            <a:srgbClr val="5353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6" name="Google Shape;116;p3"/>
          <p:cNvPicPr preferRelativeResize="0"/>
          <p:nvPr>
            <p:ph idx="1" type="body"/>
          </p:nvPr>
        </p:nvPicPr>
        <p:blipFill rotWithShape="1">
          <a:blip r:embed="rId3">
            <a:alphaModFix/>
          </a:blip>
          <a:srcRect b="0" l="0" r="0" t="36028"/>
          <a:stretch/>
        </p:blipFill>
        <p:spPr>
          <a:xfrm>
            <a:off x="-1" y="671"/>
            <a:ext cx="7492755" cy="729842"/>
          </a:xfrm>
          <a:prstGeom prst="rect">
            <a:avLst/>
          </a:prstGeom>
          <a:noFill/>
          <a:ln>
            <a:noFill/>
          </a:ln>
        </p:spPr>
      </p:pic>
      <p:pic>
        <p:nvPicPr>
          <p:cNvPr id="117" name="Google Shape;117;p3"/>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118" name="Google Shape;118;p3"/>
          <p:cNvSpPr txBox="1"/>
          <p:nvPr>
            <p:ph type="title"/>
          </p:nvPr>
        </p:nvSpPr>
        <p:spPr>
          <a:xfrm>
            <a:off x="0" y="82831"/>
            <a:ext cx="4928411"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cxnSp>
        <p:nvCxnSpPr>
          <p:cNvPr id="119" name="Google Shape;119;p3"/>
          <p:cNvCxnSpPr/>
          <p:nvPr/>
        </p:nvCxnSpPr>
        <p:spPr>
          <a:xfrm>
            <a:off x="7165226" y="689809"/>
            <a:ext cx="0" cy="6156000"/>
          </a:xfrm>
          <a:prstGeom prst="straightConnector1">
            <a:avLst/>
          </a:prstGeom>
          <a:noFill/>
          <a:ln cap="flat" cmpd="sng" w="158750">
            <a:solidFill>
              <a:srgbClr val="FFBC02"/>
            </a:solidFill>
            <a:prstDash val="solid"/>
            <a:miter lim="800000"/>
            <a:headEnd len="sm" w="sm" type="none"/>
            <a:tailEnd len="sm" w="sm" type="none"/>
          </a:ln>
        </p:spPr>
      </p:cxnSp>
      <p:sp>
        <p:nvSpPr>
          <p:cNvPr id="120" name="Google Shape;120;p3"/>
          <p:cNvSpPr/>
          <p:nvPr/>
        </p:nvSpPr>
        <p:spPr>
          <a:xfrm>
            <a:off x="0" y="2886094"/>
            <a:ext cx="5039086" cy="1003031"/>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GB" sz="4400">
                <a:solidFill>
                  <a:schemeClr val="lt1"/>
                </a:solidFill>
                <a:latin typeface="Calibri"/>
                <a:ea typeface="Calibri"/>
                <a:cs typeface="Calibri"/>
                <a:sym typeface="Calibri"/>
              </a:rPr>
              <a:t>Context</a:t>
            </a:r>
            <a:endParaRPr b="1" sz="4400">
              <a:solidFill>
                <a:schemeClr val="lt1"/>
              </a:solidFill>
              <a:latin typeface="Calibri"/>
              <a:ea typeface="Calibri"/>
              <a:cs typeface="Calibri"/>
              <a:sym typeface="Calibri"/>
            </a:endParaRPr>
          </a:p>
        </p:txBody>
      </p:sp>
      <p:pic>
        <p:nvPicPr>
          <p:cNvPr id="121" name="Google Shape;121;p3"/>
          <p:cNvPicPr preferRelativeResize="0"/>
          <p:nvPr/>
        </p:nvPicPr>
        <p:blipFill rotWithShape="1">
          <a:blip r:embed="rId5">
            <a:alphaModFix/>
          </a:blip>
          <a:srcRect b="0" l="0" r="0" t="0"/>
          <a:stretch/>
        </p:blipFill>
        <p:spPr>
          <a:xfrm>
            <a:off x="6550031" y="1193867"/>
            <a:ext cx="6194073" cy="41151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4"/>
          <p:cNvPicPr preferRelativeResize="0"/>
          <p:nvPr>
            <p:ph idx="1" type="body"/>
          </p:nvPr>
        </p:nvPicPr>
        <p:blipFill rotWithShape="1">
          <a:blip r:embed="rId3">
            <a:alphaModFix/>
          </a:blip>
          <a:srcRect b="0" l="0" r="0" t="36028"/>
          <a:stretch/>
        </p:blipFill>
        <p:spPr>
          <a:xfrm>
            <a:off x="0" y="671"/>
            <a:ext cx="6096000" cy="729842"/>
          </a:xfrm>
          <a:prstGeom prst="rect">
            <a:avLst/>
          </a:prstGeom>
          <a:noFill/>
          <a:ln>
            <a:noFill/>
          </a:ln>
        </p:spPr>
      </p:pic>
      <p:pic>
        <p:nvPicPr>
          <p:cNvPr id="128" name="Google Shape;128;p4"/>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129" name="Google Shape;129;p4"/>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sp>
        <p:nvSpPr>
          <p:cNvPr id="130" name="Google Shape;130;p4"/>
          <p:cNvSpPr/>
          <p:nvPr/>
        </p:nvSpPr>
        <p:spPr>
          <a:xfrm>
            <a:off x="265491" y="1081318"/>
            <a:ext cx="11694376" cy="47705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GB" sz="1600">
                <a:solidFill>
                  <a:srgbClr val="262626"/>
                </a:solidFill>
                <a:latin typeface="Calibri"/>
                <a:ea typeface="Calibri"/>
                <a:cs typeface="Calibri"/>
                <a:sym typeface="Calibri"/>
              </a:rPr>
              <a:t>DSMarket</a:t>
            </a:r>
            <a:r>
              <a:rPr lang="en-GB" sz="1600">
                <a:solidFill>
                  <a:srgbClr val="262626"/>
                </a:solidFill>
                <a:latin typeface="Calibri"/>
                <a:ea typeface="Calibri"/>
                <a:cs typeface="Calibri"/>
                <a:sym typeface="Calibri"/>
              </a:rPr>
              <a:t> (previously known as </a:t>
            </a:r>
            <a:r>
              <a:rPr i="1" lang="en-GB" sz="1600">
                <a:solidFill>
                  <a:srgbClr val="262626"/>
                </a:solidFill>
                <a:latin typeface="Calibri"/>
                <a:ea typeface="Calibri"/>
                <a:cs typeface="Calibri"/>
                <a:sym typeface="Calibri"/>
              </a:rPr>
              <a:t>TradiStores</a:t>
            </a:r>
            <a:r>
              <a:rPr lang="en-GB" sz="1600">
                <a:solidFill>
                  <a:srgbClr val="262626"/>
                </a:solidFill>
                <a:latin typeface="Calibri"/>
                <a:ea typeface="Calibri"/>
                <a:cs typeface="Calibri"/>
                <a:sym typeface="Calibri"/>
              </a:rPr>
              <a:t>) is a small chain of shopping centres across the USA that has found itself amongst the very latecomers to the digital transformation that has been reshaping the retail sector for quite a few years. Their change of name is only  the first step of a disruptive five years plan to completely remodel each single process within the company.  DSMarket has incorporated Michelle Huggins as their new Chief Digital Officer. After more than 15 years of experience leading the Digital Marketing Areas of key companies within the retail sector, Michelle is surely planning to exploit the key asset that DSMarket has been accumulating but ignoring for too long: </a:t>
            </a:r>
            <a:r>
              <a:rPr b="1" i="1" lang="en-GB" sz="1600">
                <a:solidFill>
                  <a:srgbClr val="262626"/>
                </a:solidFill>
                <a:latin typeface="Calibri"/>
                <a:ea typeface="Calibri"/>
                <a:cs typeface="Calibri"/>
                <a:sym typeface="Calibri"/>
              </a:rPr>
              <a:t>its data! </a:t>
            </a:r>
            <a:endParaRPr/>
          </a:p>
          <a:p>
            <a:pPr indent="0" lvl="0" marL="0" marR="0" rtl="0" algn="just">
              <a:spcBef>
                <a:spcPts val="0"/>
              </a:spcBef>
              <a:spcAft>
                <a:spcPts val="0"/>
              </a:spcAft>
              <a:buNone/>
            </a:pPr>
            <a:r>
              <a:t/>
            </a:r>
            <a:endParaRPr sz="1600">
              <a:solidFill>
                <a:srgbClr val="262626"/>
              </a:solidFill>
              <a:latin typeface="Calibri"/>
              <a:ea typeface="Calibri"/>
              <a:cs typeface="Calibri"/>
              <a:sym typeface="Calibri"/>
            </a:endParaRPr>
          </a:p>
          <a:p>
            <a:pPr indent="0" lvl="0" marL="0" marR="0" rtl="0" algn="just">
              <a:spcBef>
                <a:spcPts val="0"/>
              </a:spcBef>
              <a:spcAft>
                <a:spcPts val="0"/>
              </a:spcAft>
              <a:buNone/>
            </a:pPr>
            <a:r>
              <a:rPr lang="en-GB" sz="1600">
                <a:solidFill>
                  <a:srgbClr val="262626"/>
                </a:solidFill>
                <a:latin typeface="Calibri"/>
                <a:ea typeface="Calibri"/>
                <a:cs typeface="Calibri"/>
                <a:sym typeface="Calibri"/>
              </a:rPr>
              <a:t>Along with the many digital marketing specialists that Michelle is hiring during the first year, she has only included </a:t>
            </a:r>
            <a:r>
              <a:rPr b="1" lang="en-GB" sz="1600">
                <a:solidFill>
                  <a:srgbClr val="262626"/>
                </a:solidFill>
                <a:latin typeface="Calibri"/>
                <a:ea typeface="Calibri"/>
                <a:cs typeface="Calibri"/>
                <a:sym typeface="Calibri"/>
              </a:rPr>
              <a:t>one data scientist</a:t>
            </a:r>
            <a:r>
              <a:rPr lang="en-GB" sz="1600">
                <a:solidFill>
                  <a:srgbClr val="262626"/>
                </a:solidFill>
                <a:latin typeface="Calibri"/>
                <a:ea typeface="Calibri"/>
                <a:cs typeface="Calibri"/>
                <a:sym typeface="Calibri"/>
              </a:rPr>
              <a:t>. Data initiatives during the first year will focus in the standardization and transformation of the company’s data sources, and in the migration of all sources and data processes to the cloud. Data engineers and data architects will be the main tech profiles required. DSMarket is nonetheless interested in incorporating a senior data scientist to boost the DS initiatives with higher priority. The DS team is planned to rapidly increase from the second year. </a:t>
            </a:r>
            <a:endParaRPr/>
          </a:p>
          <a:p>
            <a:pPr indent="0" lvl="0" marL="0" marR="0" rtl="0" algn="just">
              <a:spcBef>
                <a:spcPts val="0"/>
              </a:spcBef>
              <a:spcAft>
                <a:spcPts val="0"/>
              </a:spcAft>
              <a:buNone/>
            </a:pPr>
            <a:r>
              <a:t/>
            </a:r>
            <a:endParaRPr sz="1600">
              <a:solidFill>
                <a:srgbClr val="262626"/>
              </a:solidFill>
              <a:latin typeface="Calibri"/>
              <a:ea typeface="Calibri"/>
              <a:cs typeface="Calibri"/>
              <a:sym typeface="Calibri"/>
            </a:endParaRPr>
          </a:p>
          <a:p>
            <a:pPr indent="0" lvl="0" marL="0" marR="0" rtl="0" algn="just">
              <a:spcBef>
                <a:spcPts val="0"/>
              </a:spcBef>
              <a:spcAft>
                <a:spcPts val="0"/>
              </a:spcAft>
              <a:buNone/>
            </a:pPr>
            <a:r>
              <a:rPr lang="en-GB" sz="1600">
                <a:solidFill>
                  <a:srgbClr val="262626"/>
                </a:solidFill>
                <a:latin typeface="Calibri"/>
                <a:ea typeface="Calibri"/>
                <a:cs typeface="Calibri"/>
                <a:sym typeface="Calibri"/>
              </a:rPr>
              <a:t>You will be Nicole. Nicole has been hired as a </a:t>
            </a:r>
            <a:r>
              <a:rPr b="1" lang="en-GB" sz="1600">
                <a:solidFill>
                  <a:srgbClr val="262626"/>
                </a:solidFill>
                <a:latin typeface="Calibri"/>
                <a:ea typeface="Calibri"/>
                <a:cs typeface="Calibri"/>
                <a:sym typeface="Calibri"/>
              </a:rPr>
              <a:t>senior data scientist </a:t>
            </a:r>
            <a:r>
              <a:rPr lang="en-GB" sz="1600">
                <a:solidFill>
                  <a:srgbClr val="262626"/>
                </a:solidFill>
                <a:latin typeface="Calibri"/>
                <a:ea typeface="Calibri"/>
                <a:cs typeface="Calibri"/>
                <a:sym typeface="Calibri"/>
              </a:rPr>
              <a:t>by the new Chief Digital Officer. However, you will be </a:t>
            </a:r>
            <a:r>
              <a:rPr b="1" lang="en-GB" sz="1600">
                <a:solidFill>
                  <a:srgbClr val="262626"/>
                </a:solidFill>
                <a:latin typeface="Calibri"/>
                <a:ea typeface="Calibri"/>
                <a:cs typeface="Calibri"/>
                <a:sym typeface="Calibri"/>
              </a:rPr>
              <a:t>directly reporting to Paul Rogers, the Finance Director of the company</a:t>
            </a:r>
            <a:r>
              <a:rPr lang="en-GB" sz="1600">
                <a:solidFill>
                  <a:srgbClr val="262626"/>
                </a:solidFill>
                <a:latin typeface="Calibri"/>
                <a:ea typeface="Calibri"/>
                <a:cs typeface="Calibri"/>
                <a:sym typeface="Calibri"/>
              </a:rPr>
              <a:t>. The initial DS initiatives that have been prioritized are issues of greatest importance for the financial department. Sales predictions in DSMarket have been always done using very rudimentary approaches, and the margins of error obtained are affecting many areas of the company. The magnitude of those errors stopped being acceptable a very long time ago. In addition, many of the internal processes within the company (stock estimations, prices optimization, deliveries, stockout predictions, …) are very manual processes with a strong dependence on business experience, and their optimization using AI methods has been included as part of the 5 years plan that the company has drafted.</a:t>
            </a:r>
            <a:endParaRPr sz="1400">
              <a:solidFill>
                <a:srgbClr val="262626"/>
              </a:solidFill>
              <a:latin typeface="Calibri"/>
              <a:ea typeface="Calibri"/>
              <a:cs typeface="Calibri"/>
              <a:sym typeface="Calibri"/>
            </a:endParaRPr>
          </a:p>
        </p:txBody>
      </p:sp>
      <p:sp>
        <p:nvSpPr>
          <p:cNvPr id="131" name="Google Shape;131;p4"/>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5"/>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sp>
        <p:nvSpPr>
          <p:cNvPr id="138" name="Google Shape;138;p5"/>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140" name="Google Shape;140;p5"/>
          <p:cNvSpPr/>
          <p:nvPr/>
        </p:nvSpPr>
        <p:spPr>
          <a:xfrm>
            <a:off x="3353307" y="2203613"/>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Justin (HR Director) </a:t>
            </a:r>
            <a:endParaRPr sz="1200">
              <a:solidFill>
                <a:schemeClr val="dk1"/>
              </a:solidFill>
              <a:latin typeface="Calibri"/>
              <a:ea typeface="Calibri"/>
              <a:cs typeface="Calibri"/>
              <a:sym typeface="Calibri"/>
            </a:endParaRPr>
          </a:p>
        </p:txBody>
      </p:sp>
      <p:sp>
        <p:nvSpPr>
          <p:cNvPr id="141" name="Google Shape;141;p5"/>
          <p:cNvSpPr/>
          <p:nvPr/>
        </p:nvSpPr>
        <p:spPr>
          <a:xfrm>
            <a:off x="3353308" y="2460139"/>
            <a:ext cx="1345516"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sz="1200">
              <a:solidFill>
                <a:schemeClr val="dk1"/>
              </a:solidFill>
              <a:latin typeface="Calibri"/>
              <a:ea typeface="Calibri"/>
              <a:cs typeface="Calibri"/>
              <a:sym typeface="Calibri"/>
            </a:endParaRPr>
          </a:p>
        </p:txBody>
      </p:sp>
      <p:sp>
        <p:nvSpPr>
          <p:cNvPr id="142" name="Google Shape;142;p5"/>
          <p:cNvSpPr/>
          <p:nvPr/>
        </p:nvSpPr>
        <p:spPr>
          <a:xfrm>
            <a:off x="2727289" y="2869425"/>
            <a:ext cx="7160990" cy="33547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Good morning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Welcome to the DSMarket family.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Everyone is looking forward to finally meeting you, especially Michelle (our Chief Digital Officer). The early incorporation of a Data Scientist into the team has been one of her priorities. She considers you a key element to transform DSMarket into a “data driven” company. She has a lot of ideas for your initial months with us. I’m sure you will be hearing from her very soon.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As we discussed during the interview, you’ll be directly reporting to Paul Rogers, the Finance Director of the company. That might change in the future, once the full DS team is established. </a:t>
            </a:r>
            <a:r>
              <a:rPr lang="en-GB">
                <a:solidFill>
                  <a:srgbClr val="262626"/>
                </a:solidFill>
                <a:latin typeface="Calibri"/>
                <a:ea typeface="Calibri"/>
                <a:cs typeface="Calibri"/>
                <a:sym typeface="Calibri"/>
              </a:rPr>
              <a:t>Paul</a:t>
            </a:r>
            <a:r>
              <a:rPr lang="en-GB" sz="1400">
                <a:solidFill>
                  <a:srgbClr val="262626"/>
                </a:solidFill>
                <a:latin typeface="Calibri"/>
                <a:ea typeface="Calibri"/>
                <a:cs typeface="Calibri"/>
                <a:sym typeface="Calibri"/>
              </a:rPr>
              <a:t> is currently out of the office, but he wanted to schedule a call to say hi at some point during the week.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 wish you a great start in the new job. If there is anything I can help with, please let me know.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See you soon,</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Justin</a:t>
            </a:r>
            <a:endParaRPr/>
          </a:p>
        </p:txBody>
      </p:sp>
      <p:sp>
        <p:nvSpPr>
          <p:cNvPr id="143" name="Google Shape;143;p5"/>
          <p:cNvSpPr/>
          <p:nvPr/>
        </p:nvSpPr>
        <p:spPr>
          <a:xfrm>
            <a:off x="7505504" y="2220139"/>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20th, 2021</a:t>
            </a:r>
            <a:endParaRPr b="1" sz="1200">
              <a:solidFill>
                <a:schemeClr val="dk1"/>
              </a:solidFill>
              <a:latin typeface="Calibri"/>
              <a:ea typeface="Calibri"/>
              <a:cs typeface="Calibri"/>
              <a:sym typeface="Calibri"/>
            </a:endParaRPr>
          </a:p>
        </p:txBody>
      </p:sp>
      <p:pic>
        <p:nvPicPr>
          <p:cNvPr id="144" name="Google Shape;144;p5"/>
          <p:cNvPicPr preferRelativeResize="0"/>
          <p:nvPr>
            <p:ph idx="1" type="body"/>
          </p:nvPr>
        </p:nvPicPr>
        <p:blipFill rotWithShape="1">
          <a:blip r:embed="rId5">
            <a:alphaModFix/>
          </a:blip>
          <a:srcRect b="0" l="0" r="0" t="36028"/>
          <a:stretch/>
        </p:blipFill>
        <p:spPr>
          <a:xfrm>
            <a:off x="0" y="671"/>
            <a:ext cx="6096000" cy="729842"/>
          </a:xfrm>
          <a:prstGeom prst="rect">
            <a:avLst/>
          </a:prstGeom>
          <a:noFill/>
          <a:ln>
            <a:noFill/>
          </a:ln>
        </p:spPr>
      </p:pic>
      <p:sp>
        <p:nvSpPr>
          <p:cNvPr id="145" name="Google Shape;145;p5"/>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sp>
        <p:nvSpPr>
          <p:cNvPr id="152" name="Google Shape;152;p6"/>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153" name="Google Shape;153;p6"/>
          <p:cNvPicPr preferRelativeResize="0"/>
          <p:nvPr>
            <p:ph idx="1" type="body"/>
          </p:nvPr>
        </p:nvPicPr>
        <p:blipFill rotWithShape="1">
          <a:blip r:embed="rId4">
            <a:alphaModFix/>
          </a:blip>
          <a:srcRect b="0" l="0" r="0" t="36028"/>
          <a:stretch/>
        </p:blipFill>
        <p:spPr>
          <a:xfrm>
            <a:off x="0" y="671"/>
            <a:ext cx="6096000" cy="729842"/>
          </a:xfrm>
          <a:prstGeom prst="rect">
            <a:avLst/>
          </a:prstGeom>
          <a:noFill/>
          <a:ln>
            <a:noFill/>
          </a:ln>
        </p:spPr>
      </p:pic>
      <p:sp>
        <p:nvSpPr>
          <p:cNvPr id="154" name="Google Shape;154;p6"/>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pic>
        <p:nvPicPr>
          <p:cNvPr id="155" name="Google Shape;155;p6"/>
          <p:cNvPicPr preferRelativeResize="0"/>
          <p:nvPr/>
        </p:nvPicPr>
        <p:blipFill rotWithShape="1">
          <a:blip r:embed="rId5">
            <a:alphaModFix/>
          </a:blip>
          <a:srcRect b="0" l="0" r="0" t="0"/>
          <a:stretch/>
        </p:blipFill>
        <p:spPr>
          <a:xfrm>
            <a:off x="1108090" y="862800"/>
            <a:ext cx="9702549" cy="5681589"/>
          </a:xfrm>
          <a:prstGeom prst="rect">
            <a:avLst/>
          </a:prstGeom>
          <a:noFill/>
          <a:ln>
            <a:noFill/>
          </a:ln>
        </p:spPr>
      </p:pic>
      <p:sp>
        <p:nvSpPr>
          <p:cNvPr id="156" name="Google Shape;156;p6"/>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Michelle (Chief Digital Officer) </a:t>
            </a:r>
            <a:endParaRPr sz="1200">
              <a:solidFill>
                <a:schemeClr val="dk1"/>
              </a:solidFill>
              <a:latin typeface="Calibri"/>
              <a:ea typeface="Calibri"/>
              <a:cs typeface="Calibri"/>
              <a:sym typeface="Calibri"/>
            </a:endParaRPr>
          </a:p>
        </p:txBody>
      </p:sp>
      <p:sp>
        <p:nvSpPr>
          <p:cNvPr id="157" name="Google Shape;157;p6"/>
          <p:cNvSpPr/>
          <p:nvPr/>
        </p:nvSpPr>
        <p:spPr>
          <a:xfrm>
            <a:off x="3373628" y="2469673"/>
            <a:ext cx="1345516"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sz="1200">
              <a:solidFill>
                <a:schemeClr val="dk1"/>
              </a:solidFill>
              <a:latin typeface="Calibri"/>
              <a:ea typeface="Calibri"/>
              <a:cs typeface="Calibri"/>
              <a:sym typeface="Calibri"/>
            </a:endParaRPr>
          </a:p>
        </p:txBody>
      </p:sp>
      <p:sp>
        <p:nvSpPr>
          <p:cNvPr id="158" name="Google Shape;158;p6"/>
          <p:cNvSpPr/>
          <p:nvPr/>
        </p:nvSpPr>
        <p:spPr>
          <a:xfrm>
            <a:off x="2738864" y="2840761"/>
            <a:ext cx="7160990" cy="349326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Hello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First of all, welcome to DSMarket!</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 don’t want to be the one overloading you with information on </a:t>
            </a:r>
            <a:r>
              <a:rPr lang="en-GB" sz="1400">
                <a:solidFill>
                  <a:srgbClr val="262626"/>
                </a:solidFill>
                <a:latin typeface="Calibri"/>
                <a:ea typeface="Calibri"/>
                <a:cs typeface="Calibri"/>
                <a:sym typeface="Calibri"/>
                <a:extLst>
                  <a:ext uri="http://customooxmlschemas.google.com/">
                    <go:slidesCustomData xmlns:go="http://customooxmlschemas.google.com/" textRoundtripDataId="0"/>
                  </a:ext>
                </a:extLst>
              </a:rPr>
              <a:t>the first day</a:t>
            </a:r>
            <a:r>
              <a:rPr lang="en-GB" sz="1400">
                <a:solidFill>
                  <a:srgbClr val="262626"/>
                </a:solidFill>
                <a:latin typeface="Calibri"/>
                <a:ea typeface="Calibri"/>
                <a:cs typeface="Calibri"/>
                <a:sym typeface="Calibri"/>
              </a:rPr>
              <a:t>. But once you are all set up, there are plenty of data science initiatives I’d like you to start with. DSMarket has always had a very “traditional” way of doing things, but it’s never too late to join the digital transformation party. We might be at a very early stage in the analytics maturity curve, but with your help I’m sure we’ll start progressing at a quicker pace.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 have already asked Martin (our Technology Lead) to give you access to a sample of the main data sources of the company. Your work during these f</a:t>
            </a:r>
            <a:r>
              <a:rPr b="1" lang="en-GB" sz="1400">
                <a:solidFill>
                  <a:srgbClr val="262626"/>
                </a:solidFill>
                <a:latin typeface="Calibri"/>
                <a:ea typeface="Calibri"/>
                <a:cs typeface="Calibri"/>
                <a:sym typeface="Calibri"/>
              </a:rPr>
              <a:t>irst months will focus in our stores from 3 big cities (NY, Boston &amp; Philadelphia)</a:t>
            </a:r>
            <a:r>
              <a:rPr lang="en-GB" sz="1400">
                <a:solidFill>
                  <a:srgbClr val="262626"/>
                </a:solidFill>
                <a:latin typeface="Calibri"/>
                <a:ea typeface="Calibri"/>
                <a:cs typeface="Calibri"/>
                <a:sym typeface="Calibri"/>
              </a:rPr>
              <a:t>. Let’s start testing your magic there, and we’ll expand at a later stage to the rest of the country.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I’m sure your contribution will be one the main pillars for our journey. I’m very looking forward to start working with you.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a:t>
            </a:r>
            <a:endParaRPr/>
          </a:p>
        </p:txBody>
      </p:sp>
      <p:sp>
        <p:nvSpPr>
          <p:cNvPr id="159" name="Google Shape;159;p6"/>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20th, 2021</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7"/>
          <p:cNvPicPr preferRelativeResize="0"/>
          <p:nvPr>
            <p:ph idx="1" type="body"/>
          </p:nvPr>
        </p:nvPicPr>
        <p:blipFill rotWithShape="1">
          <a:blip r:embed="rId3">
            <a:alphaModFix/>
          </a:blip>
          <a:srcRect b="0" l="0" r="0" t="36028"/>
          <a:stretch/>
        </p:blipFill>
        <p:spPr>
          <a:xfrm>
            <a:off x="0" y="671"/>
            <a:ext cx="6096000" cy="729842"/>
          </a:xfrm>
          <a:prstGeom prst="rect">
            <a:avLst/>
          </a:prstGeom>
          <a:noFill/>
          <a:ln>
            <a:noFill/>
          </a:ln>
        </p:spPr>
      </p:pic>
      <p:pic>
        <p:nvPicPr>
          <p:cNvPr id="166" name="Google Shape;166;p7"/>
          <p:cNvPicPr preferRelativeResize="0"/>
          <p:nvPr/>
        </p:nvPicPr>
        <p:blipFill rotWithShape="1">
          <a:blip r:embed="rId4">
            <a:alphaModFix/>
          </a:blip>
          <a:srcRect b="0" l="0" r="0" t="0"/>
          <a:stretch/>
        </p:blipFill>
        <p:spPr>
          <a:xfrm>
            <a:off x="10625958" y="200368"/>
            <a:ext cx="1333909" cy="400173"/>
          </a:xfrm>
          <a:prstGeom prst="rect">
            <a:avLst/>
          </a:prstGeom>
          <a:noFill/>
          <a:ln>
            <a:noFill/>
          </a:ln>
        </p:spPr>
      </p:pic>
      <p:sp>
        <p:nvSpPr>
          <p:cNvPr id="167" name="Google Shape;167;p7"/>
          <p:cNvSpPr txBox="1"/>
          <p:nvPr>
            <p:ph type="title"/>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a:p>
        </p:txBody>
      </p:sp>
      <p:sp>
        <p:nvSpPr>
          <p:cNvPr id="168" name="Google Shape;168;p7"/>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descr="Predictive Analytics for Finserv: What You Need to Know" id="169" name="Google Shape;169;p7"/>
          <p:cNvPicPr preferRelativeResize="0"/>
          <p:nvPr/>
        </p:nvPicPr>
        <p:blipFill rotWithShape="1">
          <a:blip r:embed="rId5">
            <a:alphaModFix/>
          </a:blip>
          <a:srcRect b="0" l="0" r="0" t="0"/>
          <a:stretch/>
        </p:blipFill>
        <p:spPr>
          <a:xfrm>
            <a:off x="565767" y="769397"/>
            <a:ext cx="9950757" cy="56861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8"/>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pic>
        <p:nvPicPr>
          <p:cNvPr id="175" name="Google Shape;175;p8"/>
          <p:cNvPicPr preferRelativeResize="0"/>
          <p:nvPr/>
        </p:nvPicPr>
        <p:blipFill rotWithShape="1">
          <a:blip r:embed="rId4">
            <a:alphaModFix/>
          </a:blip>
          <a:srcRect b="0" l="0" r="0" t="0"/>
          <a:stretch/>
        </p:blipFill>
        <p:spPr>
          <a:xfrm>
            <a:off x="1108090" y="862800"/>
            <a:ext cx="9702549" cy="5681589"/>
          </a:xfrm>
          <a:prstGeom prst="rect">
            <a:avLst/>
          </a:prstGeom>
          <a:noFill/>
          <a:ln>
            <a:noFill/>
          </a:ln>
        </p:spPr>
      </p:pic>
      <p:sp>
        <p:nvSpPr>
          <p:cNvPr id="176" name="Google Shape;176;p8"/>
          <p:cNvSpPr/>
          <p:nvPr/>
        </p:nvSpPr>
        <p:spPr>
          <a:xfrm>
            <a:off x="3373627" y="2213147"/>
            <a:ext cx="360524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From: </a:t>
            </a:r>
            <a:r>
              <a:rPr lang="en-GB" sz="1200">
                <a:solidFill>
                  <a:srgbClr val="262626"/>
                </a:solidFill>
                <a:latin typeface="Calibri"/>
                <a:ea typeface="Calibri"/>
                <a:cs typeface="Calibri"/>
                <a:sym typeface="Calibri"/>
              </a:rPr>
              <a:t> Martin (Technology Lead) </a:t>
            </a:r>
            <a:endParaRPr sz="1200">
              <a:solidFill>
                <a:schemeClr val="dk1"/>
              </a:solidFill>
              <a:latin typeface="Calibri"/>
              <a:ea typeface="Calibri"/>
              <a:cs typeface="Calibri"/>
              <a:sym typeface="Calibri"/>
            </a:endParaRPr>
          </a:p>
        </p:txBody>
      </p:sp>
      <p:sp>
        <p:nvSpPr>
          <p:cNvPr id="177" name="Google Shape;177;p8"/>
          <p:cNvSpPr/>
          <p:nvPr/>
        </p:nvSpPr>
        <p:spPr>
          <a:xfrm>
            <a:off x="3373628" y="2469673"/>
            <a:ext cx="1345516"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rgbClr val="262626"/>
                </a:solidFill>
                <a:latin typeface="Calibri"/>
                <a:ea typeface="Calibri"/>
                <a:cs typeface="Calibri"/>
                <a:sym typeface="Calibri"/>
              </a:rPr>
              <a:t>To: </a:t>
            </a:r>
            <a:r>
              <a:rPr lang="en-GB" sz="1200">
                <a:solidFill>
                  <a:srgbClr val="262626"/>
                </a:solidFill>
                <a:latin typeface="Calibri"/>
                <a:ea typeface="Calibri"/>
                <a:cs typeface="Calibri"/>
                <a:sym typeface="Calibri"/>
              </a:rPr>
              <a:t>Nicole</a:t>
            </a:r>
            <a:endParaRPr sz="1200">
              <a:solidFill>
                <a:schemeClr val="dk1"/>
              </a:solidFill>
              <a:latin typeface="Calibri"/>
              <a:ea typeface="Calibri"/>
              <a:cs typeface="Calibri"/>
              <a:sym typeface="Calibri"/>
            </a:endParaRPr>
          </a:p>
        </p:txBody>
      </p:sp>
      <p:sp>
        <p:nvSpPr>
          <p:cNvPr id="178" name="Google Shape;178;p8"/>
          <p:cNvSpPr/>
          <p:nvPr/>
        </p:nvSpPr>
        <p:spPr>
          <a:xfrm>
            <a:off x="2738864" y="2909777"/>
            <a:ext cx="7160990" cy="33877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262626"/>
                </a:solidFill>
                <a:latin typeface="Calibri"/>
                <a:ea typeface="Calibri"/>
                <a:cs typeface="Calibri"/>
                <a:sym typeface="Calibri"/>
              </a:rPr>
              <a:t>Hey Nicole,</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Welcome to the team.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Michelle has requested your access to some of the data sources of the company. We have decided to dump the necessary tables in shared folder for the time being. That should allow you to start working right away. I’m not particularly in favour of granting more permissions than necessary, and it seems that during your initial months you’ll be focusing in a defined sample of stores. We will schedule a couple of training sessions on the information systems of the company for you, but I don’t think that’s a priority at the moment.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I’ve attached a file with all the relevant information you’ll need to understand the tables in the shared folder (mainly column descriptions). </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Best regards,</a:t>
            </a:r>
            <a:endParaRPr/>
          </a:p>
          <a:p>
            <a:pPr indent="0" lvl="0" marL="0" marR="0" rtl="0" algn="l">
              <a:spcBef>
                <a:spcPts val="600"/>
              </a:spcBef>
              <a:spcAft>
                <a:spcPts val="0"/>
              </a:spcAft>
              <a:buNone/>
            </a:pPr>
            <a:r>
              <a:rPr lang="en-GB" sz="1400">
                <a:solidFill>
                  <a:srgbClr val="262626"/>
                </a:solidFill>
                <a:latin typeface="Calibri"/>
                <a:ea typeface="Calibri"/>
                <a:cs typeface="Calibri"/>
                <a:sym typeface="Calibri"/>
              </a:rPr>
              <a:t>Martin</a:t>
            </a:r>
            <a:endParaRPr/>
          </a:p>
          <a:p>
            <a:pPr indent="0" lvl="0" marL="0" marR="0" rtl="0" algn="l">
              <a:lnSpc>
                <a:spcPct val="150000"/>
              </a:lnSpc>
              <a:spcBef>
                <a:spcPts val="600"/>
              </a:spcBef>
              <a:spcAft>
                <a:spcPts val="0"/>
              </a:spcAft>
              <a:buNone/>
            </a:pPr>
            <a:r>
              <a:t/>
            </a:r>
            <a:endParaRPr sz="1200">
              <a:solidFill>
                <a:srgbClr val="262626"/>
              </a:solidFill>
              <a:latin typeface="Calibri"/>
              <a:ea typeface="Calibri"/>
              <a:cs typeface="Calibri"/>
              <a:sym typeface="Calibri"/>
            </a:endParaRPr>
          </a:p>
        </p:txBody>
      </p:sp>
      <p:sp>
        <p:nvSpPr>
          <p:cNvPr id="179" name="Google Shape;179;p8"/>
          <p:cNvSpPr/>
          <p:nvPr/>
        </p:nvSpPr>
        <p:spPr>
          <a:xfrm>
            <a:off x="7472858" y="2214666"/>
            <a:ext cx="1718581"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GB" sz="1200">
                <a:solidFill>
                  <a:srgbClr val="262626"/>
                </a:solidFill>
                <a:latin typeface="Calibri"/>
                <a:ea typeface="Calibri"/>
                <a:cs typeface="Calibri"/>
                <a:sym typeface="Calibri"/>
              </a:rPr>
              <a:t>September 21th, 2021</a:t>
            </a:r>
            <a:endParaRPr sz="1200">
              <a:solidFill>
                <a:schemeClr val="dk1"/>
              </a:solidFill>
              <a:latin typeface="Calibri"/>
              <a:ea typeface="Calibri"/>
              <a:cs typeface="Calibri"/>
              <a:sym typeface="Calibri"/>
            </a:endParaRPr>
          </a:p>
        </p:txBody>
      </p:sp>
      <p:sp>
        <p:nvSpPr>
          <p:cNvPr id="180" name="Google Shape;180;p8"/>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181" name="Google Shape;181;p8"/>
          <p:cNvPicPr preferRelativeResize="0"/>
          <p:nvPr>
            <p:ph idx="1" type="body"/>
          </p:nvPr>
        </p:nvPicPr>
        <p:blipFill rotWithShape="1">
          <a:blip r:embed="rId5">
            <a:alphaModFix/>
          </a:blip>
          <a:srcRect b="0" l="0" r="0" t="36028"/>
          <a:stretch/>
        </p:blipFill>
        <p:spPr>
          <a:xfrm>
            <a:off x="0" y="671"/>
            <a:ext cx="6096000" cy="729842"/>
          </a:xfrm>
          <a:prstGeom prst="rect">
            <a:avLst/>
          </a:prstGeom>
          <a:noFill/>
          <a:ln>
            <a:noFill/>
          </a:ln>
        </p:spPr>
      </p:pic>
      <p:sp>
        <p:nvSpPr>
          <p:cNvPr id="182" name="Google Shape;182;p8"/>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b="0" l="0" r="0" t="0"/>
          <a:stretch/>
        </p:blipFill>
        <p:spPr>
          <a:xfrm>
            <a:off x="10625958" y="200368"/>
            <a:ext cx="1333909" cy="400173"/>
          </a:xfrm>
          <a:prstGeom prst="rect">
            <a:avLst/>
          </a:prstGeom>
          <a:noFill/>
          <a:ln>
            <a:noFill/>
          </a:ln>
        </p:spPr>
      </p:pic>
      <p:sp>
        <p:nvSpPr>
          <p:cNvPr id="189" name="Google Shape;189;p9"/>
          <p:cNvSpPr txBox="1"/>
          <p:nvPr/>
        </p:nvSpPr>
        <p:spPr>
          <a:xfrm>
            <a:off x="6096000" y="200368"/>
            <a:ext cx="492841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DSMarket: </a:t>
            </a:r>
            <a:r>
              <a:rPr lang="en-GB" sz="2400">
                <a:solidFill>
                  <a:schemeClr val="dk1"/>
                </a:solidFill>
                <a:latin typeface="Calibri"/>
                <a:ea typeface="Calibri"/>
                <a:cs typeface="Calibri"/>
                <a:sym typeface="Calibri"/>
              </a:rPr>
              <a:t>Context</a:t>
            </a:r>
            <a:endParaRPr sz="2800">
              <a:solidFill>
                <a:schemeClr val="dk1"/>
              </a:solidFill>
              <a:latin typeface="Calibri"/>
              <a:ea typeface="Calibri"/>
              <a:cs typeface="Calibri"/>
              <a:sym typeface="Calibri"/>
            </a:endParaRPr>
          </a:p>
        </p:txBody>
      </p:sp>
      <p:pic>
        <p:nvPicPr>
          <p:cNvPr id="190" name="Google Shape;190;p9"/>
          <p:cNvPicPr preferRelativeResize="0"/>
          <p:nvPr>
            <p:ph idx="1" type="body"/>
          </p:nvPr>
        </p:nvPicPr>
        <p:blipFill rotWithShape="1">
          <a:blip r:embed="rId4">
            <a:alphaModFix/>
          </a:blip>
          <a:srcRect b="0" l="0" r="0" t="36028"/>
          <a:stretch/>
        </p:blipFill>
        <p:spPr>
          <a:xfrm>
            <a:off x="0" y="671"/>
            <a:ext cx="6096000" cy="729842"/>
          </a:xfrm>
          <a:prstGeom prst="rect">
            <a:avLst/>
          </a:prstGeom>
          <a:noFill/>
          <a:ln>
            <a:noFill/>
          </a:ln>
        </p:spPr>
      </p:pic>
      <p:sp>
        <p:nvSpPr>
          <p:cNvPr id="191" name="Google Shape;191;p9"/>
          <p:cNvSpPr txBox="1"/>
          <p:nvPr/>
        </p:nvSpPr>
        <p:spPr>
          <a:xfrm>
            <a:off x="1" y="82831"/>
            <a:ext cx="4928410" cy="5641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Rounded"/>
              <a:buNone/>
            </a:pPr>
            <a:r>
              <a:rPr b="1" lang="en-GB" sz="1600">
                <a:solidFill>
                  <a:schemeClr val="lt1"/>
                </a:solidFill>
                <a:latin typeface="Arial Rounded"/>
                <a:ea typeface="Arial Rounded"/>
                <a:cs typeface="Arial Rounded"/>
                <a:sym typeface="Arial Rounded"/>
              </a:rPr>
              <a:t>DSMarket</a:t>
            </a:r>
            <a:r>
              <a:rPr b="1" lang="en-GB" sz="1400">
                <a:solidFill>
                  <a:schemeClr val="lt1"/>
                </a:solidFill>
                <a:latin typeface="Arial Rounded"/>
                <a:ea typeface="Arial Rounded"/>
                <a:cs typeface="Arial Rounded"/>
                <a:sym typeface="Arial Rounded"/>
              </a:rPr>
              <a:t>  - your next generation store </a:t>
            </a:r>
            <a:endParaRPr b="1" sz="1400">
              <a:solidFill>
                <a:schemeClr val="lt1"/>
              </a:solidFill>
              <a:latin typeface="Arial Rounded"/>
              <a:ea typeface="Arial Rounded"/>
              <a:cs typeface="Arial Rounded"/>
              <a:sym typeface="Arial Rounded"/>
            </a:endParaRPr>
          </a:p>
        </p:txBody>
      </p:sp>
      <p:graphicFrame>
        <p:nvGraphicFramePr>
          <p:cNvPr id="192" name="Google Shape;192;p9"/>
          <p:cNvGraphicFramePr/>
          <p:nvPr/>
        </p:nvGraphicFramePr>
        <p:xfrm>
          <a:off x="402337" y="1320619"/>
          <a:ext cx="3000000" cy="3000000"/>
        </p:xfrm>
        <a:graphic>
          <a:graphicData uri="http://schemas.openxmlformats.org/drawingml/2006/table">
            <a:tbl>
              <a:tblPr>
                <a:noFill/>
                <a:tableStyleId>{7F433B94-C1E1-4947-943E-65B59E0D3547}</a:tableStyleId>
              </a:tblPr>
              <a:tblGrid>
                <a:gridCol w="1259025"/>
                <a:gridCol w="2225250"/>
                <a:gridCol w="7927450"/>
              </a:tblGrid>
              <a:tr h="181125">
                <a:tc gridSpan="3">
                  <a:txBody>
                    <a:bodyPr/>
                    <a:lstStyle/>
                    <a:p>
                      <a:pPr indent="0" lvl="0" marL="0" marR="0" rtl="0" algn="l">
                        <a:spcBef>
                          <a:spcPts val="0"/>
                        </a:spcBef>
                        <a:spcAft>
                          <a:spcPts val="0"/>
                        </a:spcAft>
                        <a:buNone/>
                      </a:pPr>
                      <a:r>
                        <a:rPr b="1" i="0" lang="en-GB" sz="1200" u="none" cap="none" strike="noStrike">
                          <a:solidFill>
                            <a:srgbClr val="000000"/>
                          </a:solidFill>
                          <a:latin typeface="Calibri"/>
                          <a:ea typeface="Calibri"/>
                          <a:cs typeface="Calibri"/>
                          <a:sym typeface="Calibri"/>
                        </a:rPr>
                        <a:t>FiILE 1. daily_calendar_with_events.csv</a:t>
                      </a:r>
                      <a:endParaRPr/>
                    </a:p>
                  </a:txBody>
                  <a:tcPr marT="6125" marB="0" marR="6125" marL="6125" anchor="b"/>
                </a:tc>
                <a:tc hMerge="1"/>
                <a:tc hMerge="1"/>
              </a:tr>
              <a:tr h="181125">
                <a:tc>
                  <a:txBody>
                    <a:bodyPr/>
                    <a:lstStyle/>
                    <a:p>
                      <a:pPr indent="0" lvl="0" marL="0" marR="0" rtl="0" algn="l">
                        <a:spcBef>
                          <a:spcPts val="0"/>
                        </a:spcBef>
                        <a:spcAft>
                          <a:spcPts val="0"/>
                        </a:spcAft>
                        <a:buNone/>
                      </a:pPr>
                      <a:r>
                        <a:rPr lang="en-GB" sz="1200" u="sng" cap="none" strike="noStrike"/>
                        <a:t>Name</a:t>
                      </a:r>
                      <a:endParaRPr b="1" i="0" sz="1200" u="sng"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sng" cap="none" strike="noStrike"/>
                        <a:t>Table</a:t>
                      </a:r>
                      <a:endParaRPr b="1" i="0" sz="1200" u="sng"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sng" cap="none" strike="noStrike"/>
                        <a:t>Description</a:t>
                      </a:r>
                      <a:endParaRPr b="1" i="0" sz="1200" u="sng" cap="none" strike="noStrike">
                        <a:solidFill>
                          <a:srgbClr val="000000"/>
                        </a:solidFill>
                        <a:latin typeface="Calibri"/>
                        <a:ea typeface="Calibri"/>
                        <a:cs typeface="Calibri"/>
                        <a:sym typeface="Calibri"/>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date</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calendar</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date in y-m-d format</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weekday</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calendar</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day of the week</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weekday_int</a:t>
                      </a:r>
                      <a:endParaRPr sz="1200" u="none" cap="none" strike="noStrike">
                        <a:solidFill>
                          <a:schemeClr val="dk1"/>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calendar</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numeric day of the week (Saturday day 1, Friday day 7)</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a:t>
                      </a:r>
                      <a:endParaRPr/>
                    </a:p>
                  </a:txBody>
                  <a:tcPr marT="6125" marB="0" marR="6125" marL="6125" anchor="b"/>
                </a:tc>
                <a:tc>
                  <a:txBody>
                    <a:bodyPr/>
                    <a:lstStyle/>
                    <a:p>
                      <a:pPr indent="0" lvl="0" marL="0" marR="0" rtl="0" algn="l">
                        <a:lnSpc>
                          <a:spcPct val="100000"/>
                        </a:lnSpc>
                        <a:spcBef>
                          <a:spcPts val="0"/>
                        </a:spcBef>
                        <a:spcAft>
                          <a:spcPts val="0"/>
                        </a:spcAft>
                        <a:buClr>
                          <a:schemeClr val="dk1"/>
                        </a:buClr>
                        <a:buSzPts val="1200"/>
                        <a:buFont typeface="Calibri"/>
                        <a:buNone/>
                      </a:pPr>
                      <a:r>
                        <a:rPr lang="en-GB" sz="1200" u="none" cap="none" strike="noStrike">
                          <a:solidFill>
                            <a:schemeClr val="dk1"/>
                          </a:solidFill>
                          <a:latin typeface="Calibri"/>
                          <a:ea typeface="Calibri"/>
                          <a:cs typeface="Calibri"/>
                          <a:sym typeface="Calibri"/>
                        </a:rPr>
                        <a:t>calendar</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day identifier</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event</a:t>
                      </a:r>
                      <a:endParaRPr/>
                    </a:p>
                  </a:txBody>
                  <a:tcPr marT="6125" marB="0" marR="6125" marL="6125" anchor="b"/>
                </a:tc>
                <a:tc>
                  <a:txBody>
                    <a:bodyPr/>
                    <a:lstStyle/>
                    <a:p>
                      <a:pPr indent="0" lvl="0" marL="0" marR="0" rtl="0" algn="l">
                        <a:lnSpc>
                          <a:spcPct val="100000"/>
                        </a:lnSpc>
                        <a:spcBef>
                          <a:spcPts val="0"/>
                        </a:spcBef>
                        <a:spcAft>
                          <a:spcPts val="0"/>
                        </a:spcAft>
                        <a:buClr>
                          <a:schemeClr val="dk1"/>
                        </a:buClr>
                        <a:buSzPts val="1200"/>
                        <a:buFont typeface="Calibri"/>
                        <a:buNone/>
                      </a:pPr>
                      <a:r>
                        <a:rPr lang="en-GB" sz="1200" u="none" cap="none" strike="noStrike">
                          <a:solidFill>
                            <a:schemeClr val="dk1"/>
                          </a:solidFill>
                          <a:latin typeface="Calibri"/>
                          <a:ea typeface="Calibri"/>
                          <a:cs typeface="Calibri"/>
                          <a:sym typeface="Calibri"/>
                        </a:rPr>
                        <a:t>calendar</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if the date includes an event, the name of this event (only a few are included)</a:t>
                      </a:r>
                      <a:endParaRPr/>
                    </a:p>
                  </a:txBody>
                  <a:tcPr marT="6125" marB="0" marR="6125" marL="6125" anchor="b"/>
                </a:tc>
              </a:tr>
              <a:tr h="181125">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6125" marB="0" marR="6125" marL="6125" anchor="b"/>
                </a:tc>
              </a:tr>
              <a:tr h="181125">
                <a:tc gridSpan="3">
                  <a:txBody>
                    <a:bodyPr/>
                    <a:lstStyle/>
                    <a:p>
                      <a:pPr indent="0" lvl="0" marL="0" marR="0" rtl="0" algn="l">
                        <a:spcBef>
                          <a:spcPts val="0"/>
                        </a:spcBef>
                        <a:spcAft>
                          <a:spcPts val="0"/>
                        </a:spcAft>
                        <a:buNone/>
                      </a:pPr>
                      <a:r>
                        <a:rPr b="1" i="0" lang="en-GB" sz="1200" u="none" cap="none" strike="noStrike">
                          <a:solidFill>
                            <a:srgbClr val="000000"/>
                          </a:solidFill>
                          <a:latin typeface="Calibri"/>
                          <a:ea typeface="Calibri"/>
                          <a:cs typeface="Calibri"/>
                          <a:sym typeface="Calibri"/>
                        </a:rPr>
                        <a:t>FiILE 2. item_prices.csv</a:t>
                      </a:r>
                      <a:endParaRPr/>
                    </a:p>
                  </a:txBody>
                  <a:tcPr marT="6125" marB="0" marR="6125" marL="6125" anchor="b"/>
                </a:tc>
                <a:tc hMerge="1"/>
                <a:tc hMerge="1"/>
              </a:tr>
              <a:tr h="181125">
                <a:tc>
                  <a:txBody>
                    <a:bodyPr/>
                    <a:lstStyle/>
                    <a:p>
                      <a:pPr indent="0" lvl="0" marL="0" marR="0" rtl="0" algn="l">
                        <a:spcBef>
                          <a:spcPts val="0"/>
                        </a:spcBef>
                        <a:spcAft>
                          <a:spcPts val="0"/>
                        </a:spcAft>
                        <a:buNone/>
                      </a:pPr>
                      <a:r>
                        <a:rPr lang="en-GB" sz="1200" u="sng" cap="none" strike="noStrike"/>
                        <a:t>Name</a:t>
                      </a:r>
                      <a:endParaRPr b="1" i="0" sz="1200" u="sng"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sng" cap="none" strike="noStrike"/>
                        <a:t>Table</a:t>
                      </a:r>
                      <a:endParaRPr b="1" i="0" sz="1200" u="sng"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sng" cap="none" strike="noStrike"/>
                        <a:t>Description</a:t>
                      </a:r>
                      <a:endParaRPr b="1" i="0" sz="1200" u="sng" cap="none" strike="noStrike">
                        <a:solidFill>
                          <a:srgbClr val="000000"/>
                        </a:solidFill>
                        <a:latin typeface="Calibri"/>
                        <a:ea typeface="Calibri"/>
                        <a:cs typeface="Calibri"/>
                        <a:sym typeface="Calibri"/>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item</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prices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product id</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category</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prices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product category</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store_code</a:t>
                      </a:r>
                      <a:endParaRPr sz="1200" u="none" cap="none" strike="noStrike">
                        <a:solidFill>
                          <a:schemeClr val="dk1"/>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prices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alphanumeric code of the store</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yearweek</a:t>
                      </a:r>
                      <a:endParaRPr sz="1200" u="none" cap="none" strike="noStrike">
                        <a:solidFill>
                          <a:schemeClr val="dk1"/>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prices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date period for the price (year-week format)</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sell_price</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prices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price for the product “item” for the period in “yearweek”. Prices are provided per week (average across 7 days). If not available, there were no sales for the product during that week</a:t>
                      </a:r>
                      <a:endParaRPr/>
                    </a:p>
                  </a:txBody>
                  <a:tcPr marT="6125" marB="0" marR="6125" marL="6125" anchor="b"/>
                </a:tc>
              </a:tr>
              <a:tr h="181125">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6125" marB="0" marR="6125" marL="6125" anchor="b"/>
                </a:tc>
              </a:tr>
              <a:tr h="181125">
                <a:tc gridSpan="3">
                  <a:txBody>
                    <a:bodyPr/>
                    <a:lstStyle/>
                    <a:p>
                      <a:pPr indent="0" lvl="0" marL="0" marR="0" rtl="0" algn="l">
                        <a:lnSpc>
                          <a:spcPct val="100000"/>
                        </a:lnSpc>
                        <a:spcBef>
                          <a:spcPts val="0"/>
                        </a:spcBef>
                        <a:spcAft>
                          <a:spcPts val="0"/>
                        </a:spcAft>
                        <a:buClr>
                          <a:srgbClr val="000000"/>
                        </a:buClr>
                        <a:buSzPts val="1200"/>
                        <a:buFont typeface="Calibri"/>
                        <a:buNone/>
                      </a:pPr>
                      <a:r>
                        <a:rPr b="1" i="0" lang="en-GB" sz="1200" u="none" cap="none" strike="noStrike">
                          <a:solidFill>
                            <a:srgbClr val="000000"/>
                          </a:solidFill>
                          <a:latin typeface="Calibri"/>
                          <a:ea typeface="Calibri"/>
                          <a:cs typeface="Calibri"/>
                          <a:sym typeface="Calibri"/>
                        </a:rPr>
                        <a:t>FiILE 3. item_sales.csv</a:t>
                      </a:r>
                      <a:endParaRPr/>
                    </a:p>
                  </a:txBody>
                  <a:tcPr marT="6125" marB="0" marR="6125" marL="6125" anchor="b"/>
                </a:tc>
                <a:tc hMerge="1"/>
                <a:tc hMerge="1"/>
              </a:tr>
              <a:tr h="181125">
                <a:tc>
                  <a:txBody>
                    <a:bodyPr/>
                    <a:lstStyle/>
                    <a:p>
                      <a:pPr indent="0" lvl="0" marL="0" marR="0" rtl="0" algn="l">
                        <a:spcBef>
                          <a:spcPts val="0"/>
                        </a:spcBef>
                        <a:spcAft>
                          <a:spcPts val="0"/>
                        </a:spcAft>
                        <a:buNone/>
                      </a:pPr>
                      <a:r>
                        <a:rPr lang="en-GB" sz="1200" u="sng" cap="none" strike="noStrike"/>
                        <a:t>Name</a:t>
                      </a:r>
                      <a:endParaRPr b="1" i="0" sz="1200" u="sng"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sng" cap="none" strike="noStrike"/>
                        <a:t>Table</a:t>
                      </a:r>
                      <a:endParaRPr b="1" i="0" sz="1200" u="sng" cap="none" strike="noStrike">
                        <a:solidFill>
                          <a:srgbClr val="000000"/>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sng" cap="none" strike="noStrike"/>
                        <a:t>Description</a:t>
                      </a:r>
                      <a:endParaRPr b="1" i="0" sz="1200" u="sng" cap="none" strike="noStrike">
                        <a:solidFill>
                          <a:srgbClr val="000000"/>
                        </a:solidFill>
                        <a:latin typeface="Calibri"/>
                        <a:ea typeface="Calibri"/>
                        <a:cs typeface="Calibri"/>
                        <a:sym typeface="Calibri"/>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id</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 series id (combination of item + store_code)</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item</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product id</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category</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product category</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department</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department id (different identifier for different stores)</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store</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store name</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store_code</a:t>
                      </a:r>
                      <a:endParaRPr sz="1200" u="none" cap="none" strike="noStrike">
                        <a:solidFill>
                          <a:schemeClr val="dk1"/>
                        </a:solidFill>
                        <a:latin typeface="Calibri"/>
                        <a:ea typeface="Calibri"/>
                        <a:cs typeface="Calibri"/>
                        <a:sym typeface="Calibri"/>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store id</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region</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region</a:t>
                      </a:r>
                      <a:endParaRPr/>
                    </a:p>
                  </a:txBody>
                  <a:tcPr marT="6125" marB="0" marR="6125" marL="6125" anchor="b"/>
                </a:tc>
              </a:tr>
              <a:tr h="181125">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d_1,d_2,d_...</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sales</a:t>
                      </a:r>
                      <a:endParaRPr/>
                    </a:p>
                  </a:txBody>
                  <a:tcPr marT="6125" marB="0" marR="6125" marL="6125" anchor="b"/>
                </a:tc>
                <a:tc>
                  <a:txBody>
                    <a:bodyPr/>
                    <a:lstStyle/>
                    <a:p>
                      <a:pPr indent="0" lvl="0" marL="0" marR="0" rtl="0" algn="l">
                        <a:spcBef>
                          <a:spcPts val="0"/>
                        </a:spcBef>
                        <a:spcAft>
                          <a:spcPts val="0"/>
                        </a:spcAft>
                        <a:buNone/>
                      </a:pPr>
                      <a:r>
                        <a:rPr lang="en-GB" sz="1200" u="none" cap="none" strike="noStrike">
                          <a:solidFill>
                            <a:schemeClr val="dk1"/>
                          </a:solidFill>
                          <a:latin typeface="Calibri"/>
                          <a:ea typeface="Calibri"/>
                          <a:cs typeface="Calibri"/>
                          <a:sym typeface="Calibri"/>
                        </a:rPr>
                        <a:t>number of units sold per day</a:t>
                      </a:r>
                      <a:endParaRPr/>
                    </a:p>
                  </a:txBody>
                  <a:tcPr marT="6125" marB="0" marR="6125" marL="61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2019-04-25T08:29:14Z</dcterms:created>
  <dc:creator>Esther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etDate">
    <vt:lpwstr>2021-08-18T10:40:53Z</vt:lpwstr>
  </property>
  <property fmtid="{D5CDD505-2E9C-101B-9397-08002B2CF9AE}" pid="4" name="MSIP_Label_4929bff8-5b33-42aa-95d2-28f72e792cb0_Method">
    <vt:lpwstr>Standard</vt:lpwstr>
  </property>
  <property fmtid="{D5CDD505-2E9C-101B-9397-08002B2CF9AE}" pid="5" name="MSIP_Label_4929bff8-5b33-42aa-95d2-28f72e792cb0_Name">
    <vt:lpwstr>Internal</vt:lpwstr>
  </property>
  <property fmtid="{D5CDD505-2E9C-101B-9397-08002B2CF9AE}" pid="6" name="MSIP_Label_4929bff8-5b33-42aa-95d2-28f72e792cb0_SiteId">
    <vt:lpwstr>f35a6974-607f-47d4-82d7-ff31d7dc53a5</vt:lpwstr>
  </property>
  <property fmtid="{D5CDD505-2E9C-101B-9397-08002B2CF9AE}" pid="7" name="MSIP_Label_4929bff8-5b33-42aa-95d2-28f72e792cb0_ActionId">
    <vt:lpwstr>694f6914-ef72-4770-81f9-df07a0e2937a</vt:lpwstr>
  </property>
  <property fmtid="{D5CDD505-2E9C-101B-9397-08002B2CF9AE}" pid="8" name="MSIP_Label_4929bff8-5b33-42aa-95d2-28f72e792cb0_ContentBits">
    <vt:lpwstr>0</vt:lpwstr>
  </property>
</Properties>
</file>