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4YB4lbGo+jHIfmi1gbvUzi4u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90A973-28DC-4CB2-9CAE-88CD6BFADF2D}">
  <a:tblStyle styleId="{8A90A973-28DC-4CB2-9CAE-88CD6BFADF2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CD1"/>
          </a:solidFill>
        </a:fill>
      </a:tcStyle>
    </a:band1H>
    <a:band2H>
      <a:tcTxStyle/>
    </a:band2H>
    <a:band1V>
      <a:tcTxStyle/>
      <a:tcStyle>
        <a:fill>
          <a:solidFill>
            <a:srgbClr val="CBCCD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E693293-5664-4490-9231-3901188A0D8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8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 2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uniquement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2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nexions numérique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96715" y="4500034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Gill Sans"/>
              <a:buNone/>
            </a:pPr>
            <a:r>
              <a:rPr lang="fr-FR" sz="4200">
                <a:solidFill>
                  <a:schemeClr val="lt1"/>
                </a:solidFill>
              </a:rPr>
              <a:t>GLA SYSTEM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2292" y="5376123"/>
            <a:ext cx="10993546" cy="106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1"/>
              <a:buNone/>
            </a:pPr>
            <a:r>
              <a:rPr lang="fr-FR" sz="1240">
                <a:solidFill>
                  <a:srgbClr val="7CEBFF"/>
                </a:solidFill>
              </a:rPr>
              <a:t>GROUP 3 : DUVINA MAXIMILIEN</a:t>
            </a:r>
            <a:endParaRPr sz="1240">
              <a:solidFill>
                <a:srgbClr val="7CEB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fr-FR" sz="1240">
                <a:solidFill>
                  <a:srgbClr val="7CEBFF"/>
                </a:solidFill>
              </a:rPr>
              <a:t>	       GUO YANGMING</a:t>
            </a:r>
            <a:endParaRPr sz="1240">
              <a:solidFill>
                <a:srgbClr val="7CEB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fr-FR" sz="1240">
                <a:solidFill>
                  <a:srgbClr val="7CEBFF"/>
                </a:solidFill>
              </a:rPr>
              <a:t>	       NARAYANANE ADRIEN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48"/>
              </a:spcBef>
              <a:spcAft>
                <a:spcPts val="0"/>
              </a:spcAft>
              <a:buSzPts val="1141"/>
              <a:buNone/>
            </a:pPr>
            <a:r>
              <a:rPr lang="fr-FR" sz="1240">
                <a:solidFill>
                  <a:srgbClr val="7CEBFF"/>
                </a:solidFill>
              </a:rPr>
              <a:t>	       SUAREZ DIEGO</a:t>
            </a:r>
            <a:endParaRPr sz="1240">
              <a:solidFill>
                <a:srgbClr val="7CEBFF"/>
              </a:solidFill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9510" y="0"/>
            <a:ext cx="1612490" cy="90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sp>
        <p:nvSpPr>
          <p:cNvPr id="195" name="Google Shape;195;p1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00" y="1818187"/>
            <a:ext cx="5383225" cy="503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7259450" y="2105050"/>
            <a:ext cx="34290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Map Editor.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 can select the option or use shortcut (simple clic to set location, double clic to create a new location/event).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4" name="Google Shape;2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901823"/>
            <a:ext cx="7977175" cy="45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/>
        </p:nvSpPr>
        <p:spPr>
          <a:xfrm>
            <a:off x="8558375" y="2121775"/>
            <a:ext cx="34290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Place/Event</a:t>
            </a: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Editor.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 can type messages or load images.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851631"/>
            <a:ext cx="8192971" cy="483724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8865225" y="2121775"/>
            <a:ext cx="31221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Friend and sharing system.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Tool to manage friends (add and delete) and share maps to selected friends.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Provides a tool to search for friends and maps in the case of a large collection.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561" y="2880360"/>
            <a:ext cx="8506878" cy="257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506" y="2039112"/>
            <a:ext cx="9196988" cy="453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868348"/>
            <a:ext cx="7732025" cy="4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/>
        </p:nvSpPr>
        <p:spPr>
          <a:xfrm>
            <a:off x="8664500" y="2075075"/>
            <a:ext cx="31221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Advanced map manager. Used to see and manage in a single screen all the characteristics of the map.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BACKLOG</a:t>
            </a:r>
            <a:endParaRPr/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453176" y="203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{3E693293-5664-4490-9231-3901188A0D86}</a:tableStyleId>
              </a:tblPr>
              <a:tblGrid>
                <a:gridCol w="1995475"/>
                <a:gridCol w="4676925"/>
                <a:gridCol w="608000"/>
                <a:gridCol w="779475"/>
              </a:tblGrid>
              <a:tr h="24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Desription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Workload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 a chosen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Marking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 a place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marker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Customize pointer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 map with friends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 your maps with your friends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friends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friends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itinerary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the best itinerary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event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an event on a map (it disappear when the event is finished)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Authentication system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in or Sign in, in the website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friend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 friend from the list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a map from the list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 map with everybody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 map with all members of the community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 that simplify the search of a map or a friend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Categorize place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of a marker 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new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new 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a new map to the list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an already existing map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 the actual position of the user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4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profil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a picture, description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16"/>
          <p:cNvGraphicFramePr/>
          <p:nvPr/>
        </p:nvGraphicFramePr>
        <p:xfrm>
          <a:off x="9204706" y="3758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{3E693293-5664-4490-9231-3901188A0D86}</a:tableStyleId>
              </a:tblPr>
              <a:tblGrid>
                <a:gridCol w="355950"/>
                <a:gridCol w="856950"/>
                <a:gridCol w="856950"/>
              </a:tblGrid>
              <a:tr h="19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Workload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19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urgent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easy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9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Urgent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9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9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urgent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19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a priority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hard</a:t>
                      </a:r>
                      <a:endParaRPr/>
                    </a:p>
                  </a:txBody>
                  <a:tcPr marT="6350" marB="0" marR="6350" marL="635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SYSTEM DEFINITION - INTRODUCTION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40924" y="2166950"/>
            <a:ext cx="11310151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software we offer is designed to provide users with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fast and efficient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way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mark places of interest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It is therefore presented in the form of a map manager that allows you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record locations using markers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The markers are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customizable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such as adding comments and photos, and can be classified into various categories. The user can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multiple maps 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share them 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 friends or the entire community. Finally, a GPS system allowing the user to </a:t>
            </a:r>
            <a:r>
              <a:rPr b="1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know the best itinerary </a:t>
            </a: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between his location and the place of interest he has selected is also available.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SYSTEM DEFINITION - FUNCTIONALITIES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440924" y="2212670"/>
            <a:ext cx="1131015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 the specifications we list the functionalities of the system: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Multiple maps storage (each user can have several maps).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you to mark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Customize markers (comments and photos).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Sharing maps to all or some other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Database for available maps and friends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GPS system and route planner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USER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14905" y="2139518"/>
            <a:ext cx="113101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system is use by two kind of people. All users need to be log to use the website. The Creator is the owner of a map.  A Visitor is a user that is not the owner of a map belonging to a Creator (a Visitor is a Creator on the maps he created).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1541163" y="3564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{8A90A973-28DC-4CB2-9CAE-88CD6BFADF2D}</a:tableStyleId>
              </a:tblPr>
              <a:tblGrid>
                <a:gridCol w="3036550"/>
                <a:gridCol w="3036550"/>
                <a:gridCol w="3036550"/>
              </a:tblGrid>
              <a:tr h="75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Reader access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Writer access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5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Creator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5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lt1"/>
                          </a:solidFill>
                        </a:rPr>
                        <a:t>Visitor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4"/>
          <p:cNvSpPr/>
          <p:nvPr/>
        </p:nvSpPr>
        <p:spPr>
          <a:xfrm>
            <a:off x="5849922" y="4517898"/>
            <a:ext cx="433626" cy="4281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4"/>
          <p:cNvSpPr/>
          <p:nvPr/>
        </p:nvSpPr>
        <p:spPr>
          <a:xfrm rot="-2700000">
            <a:off x="5922735" y="4597617"/>
            <a:ext cx="288000" cy="196308"/>
          </a:xfrm>
          <a:prstGeom prst="corner">
            <a:avLst>
              <a:gd fmla="val 28150" name="adj1"/>
              <a:gd fmla="val 25189" name="adj2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8990434" y="4517898"/>
            <a:ext cx="433626" cy="4281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8990434" y="5233438"/>
            <a:ext cx="433626" cy="428136"/>
          </a:xfrm>
          <a:prstGeom prst="roundRect">
            <a:avLst>
              <a:gd fmla="val 16667" name="adj"/>
            </a:avLst>
          </a:prstGeom>
          <a:solidFill>
            <a:srgbClr val="4E5D7D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849922" y="5233438"/>
            <a:ext cx="433626" cy="428136"/>
          </a:xfrm>
          <a:prstGeom prst="roundRect">
            <a:avLst>
              <a:gd fmla="val 16667" name="adj"/>
            </a:avLst>
          </a:prstGeom>
          <a:solidFill>
            <a:srgbClr val="4E5D7D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/>
          <p:nvPr/>
        </p:nvSpPr>
        <p:spPr>
          <a:xfrm rot="-2700000">
            <a:off x="5922735" y="5306513"/>
            <a:ext cx="288000" cy="196308"/>
          </a:xfrm>
          <a:prstGeom prst="corner">
            <a:avLst>
              <a:gd fmla="val 28150" name="adj1"/>
              <a:gd fmla="val 25189" name="adj2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"/>
          <p:cNvSpPr/>
          <p:nvPr/>
        </p:nvSpPr>
        <p:spPr>
          <a:xfrm rot="-2700000">
            <a:off x="9063246" y="4597618"/>
            <a:ext cx="288000" cy="196308"/>
          </a:xfrm>
          <a:prstGeom prst="corner">
            <a:avLst>
              <a:gd fmla="val 28150" name="adj1"/>
              <a:gd fmla="val 25189" name="adj2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8990434" y="5212665"/>
            <a:ext cx="430309" cy="511738"/>
          </a:xfrm>
          <a:prstGeom prst="mathMultiply">
            <a:avLst>
              <a:gd fmla="val 23520" name="adj1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BUSINESS OBJECT</a:t>
            </a:r>
            <a:endParaRPr/>
          </a:p>
        </p:txBody>
      </p:sp>
      <p:graphicFrame>
        <p:nvGraphicFramePr>
          <p:cNvPr id="146" name="Google Shape;146;p5"/>
          <p:cNvGraphicFramePr/>
          <p:nvPr/>
        </p:nvGraphicFramePr>
        <p:xfrm>
          <a:off x="458399" y="1948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{8A90A973-28DC-4CB2-9CAE-88CD6BFADF2D}</a:tableStyleId>
              </a:tblPr>
              <a:tblGrid>
                <a:gridCol w="2361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lt1"/>
                          </a:solidFill>
                        </a:rPr>
                        <a:t>User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51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Name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Password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List Maps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List access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Position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7" name="Google Shape;147;p5"/>
          <p:cNvGraphicFramePr/>
          <p:nvPr/>
        </p:nvGraphicFramePr>
        <p:xfrm>
          <a:off x="458398" y="4161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{8A90A973-28DC-4CB2-9CAE-88CD6BFADF2D}</a:tableStyleId>
              </a:tblPr>
              <a:tblGrid>
                <a:gridCol w="2361550"/>
              </a:tblGrid>
              <a:tr h="1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lt1"/>
                          </a:solidFill>
                        </a:rPr>
                        <a:t>Map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9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Name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Access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List Pointer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List Event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Google Shape;148;p5"/>
          <p:cNvGraphicFramePr/>
          <p:nvPr/>
        </p:nvGraphicFramePr>
        <p:xfrm>
          <a:off x="3085683" y="1975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{8A90A973-28DC-4CB2-9CAE-88CD6BFADF2D}</a:tableStyleId>
              </a:tblPr>
              <a:tblGrid>
                <a:gridCol w="2361550"/>
              </a:tblGrid>
              <a:tr h="12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lt1"/>
                          </a:solidFill>
                        </a:rPr>
                        <a:t>Marker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9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Name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Type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List Message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List Image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Position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9" name="Google Shape;149;p5"/>
          <p:cNvSpPr/>
          <p:nvPr/>
        </p:nvSpPr>
        <p:spPr>
          <a:xfrm>
            <a:off x="8345526" y="1998514"/>
            <a:ext cx="1173425" cy="100556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8345526" y="3679648"/>
            <a:ext cx="1173425" cy="100556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Map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7058515" y="5014872"/>
            <a:ext cx="1173425" cy="100556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Event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9681865" y="5014871"/>
            <a:ext cx="1173425" cy="100556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Marker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3" name="Google Shape;153;p5"/>
          <p:cNvCxnSpPr>
            <a:stCxn id="151" idx="0"/>
            <a:endCxn id="150" idx="2"/>
          </p:cNvCxnSpPr>
          <p:nvPr/>
        </p:nvCxnSpPr>
        <p:spPr>
          <a:xfrm flipH="1" rot="10800000">
            <a:off x="7645227" y="4685172"/>
            <a:ext cx="1287000" cy="329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5"/>
          <p:cNvCxnSpPr>
            <a:stCxn id="152" idx="0"/>
            <a:endCxn id="150" idx="2"/>
          </p:cNvCxnSpPr>
          <p:nvPr/>
        </p:nvCxnSpPr>
        <p:spPr>
          <a:xfrm rot="10800000">
            <a:off x="8932377" y="4685171"/>
            <a:ext cx="1336200" cy="329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5"/>
          <p:cNvCxnSpPr>
            <a:stCxn id="150" idx="0"/>
            <a:endCxn id="149" idx="2"/>
          </p:cNvCxnSpPr>
          <p:nvPr/>
        </p:nvCxnSpPr>
        <p:spPr>
          <a:xfrm rot="10800000">
            <a:off x="8932238" y="3004048"/>
            <a:ext cx="0" cy="675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6" name="Google Shape;156;p5"/>
          <p:cNvGraphicFramePr/>
          <p:nvPr/>
        </p:nvGraphicFramePr>
        <p:xfrm>
          <a:off x="3141373" y="4820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{8A90A973-28DC-4CB2-9CAE-88CD6BFADF2D}</a:tableStyleId>
              </a:tblPr>
              <a:tblGrid>
                <a:gridCol w="2361550"/>
              </a:tblGrid>
              <a:tr h="18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lt1"/>
                          </a:solidFill>
                        </a:rPr>
                        <a:t>Event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6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8" name="Google Shape;158;p5"/>
          <p:cNvCxnSpPr/>
          <p:nvPr/>
        </p:nvCxnSpPr>
        <p:spPr>
          <a:xfrm rot="10800000">
            <a:off x="4266459" y="3835006"/>
            <a:ext cx="0" cy="985800"/>
          </a:xfrm>
          <a:prstGeom prst="straightConnector1">
            <a:avLst/>
          </a:prstGeom>
          <a:noFill/>
          <a:ln cap="flat" cmpd="sng" w="57150">
            <a:solidFill>
              <a:srgbClr val="172C5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5"/>
          <p:cNvSpPr txBox="1"/>
          <p:nvPr/>
        </p:nvSpPr>
        <p:spPr>
          <a:xfrm>
            <a:off x="4234553" y="4186056"/>
            <a:ext cx="1409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&lt;&lt;inheritance&gt;&gt;</a:t>
            </a:r>
            <a:endParaRPr sz="140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USE CASE DIAGRAM</a:t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699" y="1837899"/>
            <a:ext cx="4930602" cy="5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BROWSING DIAGRAM</a:t>
            </a:r>
            <a:endParaRPr/>
          </a:p>
        </p:txBody>
      </p:sp>
      <p:sp>
        <p:nvSpPr>
          <p:cNvPr id="172" name="Google Shape;172;p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810" y="1811048"/>
            <a:ext cx="6850380" cy="50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sp>
        <p:nvSpPr>
          <p:cNvPr id="179" name="Google Shape;179;p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230" y="1809515"/>
            <a:ext cx="5896739" cy="504848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8553450" y="2089750"/>
            <a:ext cx="28542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Homepage with login option and registration option..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MOCK UP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1941216"/>
            <a:ext cx="8933418" cy="491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9701550" y="2089750"/>
            <a:ext cx="19095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 In and Sign Up options.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2020-01-31T12:29:24Z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