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2" r:id="rId6"/>
    <p:sldId id="261" r:id="rId7"/>
    <p:sldId id="264" r:id="rId8"/>
  </p:sldIdLst>
  <p:sldSz cx="12192000" cy="6858000"/>
  <p:notesSz cx="6858000" cy="9144000"/>
  <p:defaultTextStyle>
    <a:defPPr>
      <a:defRPr lang="fr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592"/>
    <a:srgbClr val="ED5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D3BEA-7417-41A1-DAC5-810778904BF4}" v="82" dt="2022-09-28T15:32:56.316"/>
    <p1510:client id="{5D57AD5D-EEFA-5C2D-912E-FB44DB895C49}" v="1211" dt="2022-09-20T02:33:01.193"/>
    <p1510:client id="{8F7E4AB9-B8CD-0510-7B0B-79717491653C}" v="1523" dt="2022-09-27T19:39:39.823"/>
    <p1510:client id="{C1F6100F-032C-BBC1-2B60-30E47B9FDDB7}" v="45" dt="2022-09-28T15:32:51.092"/>
    <p1510:client id="{E7AC4BDE-A7FB-CADF-D435-3067E8C4C7C1}" v="915" dt="2022-09-27T16:08:39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82" autoAdjust="0"/>
  </p:normalViewPr>
  <p:slideViewPr>
    <p:cSldViewPr snapToGrid="0">
      <p:cViewPr varScale="1">
        <p:scale>
          <a:sx n="53" d="100"/>
          <a:sy n="53" d="100"/>
        </p:scale>
        <p:origin x="11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84762-605E-4128-95CD-DFEDDBA28A20}" type="datetimeFigureOut">
              <a:t>1/22/2023</a:t>
            </a:fld>
            <a:endParaRPr lang="fr-CA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79945-F3E5-4B41-84C1-85C76DA26ED7}" type="slidenum"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6225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Tango_icon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Talk about example, story, name of the people , =&gt; </a:t>
            </a:r>
            <a:r>
              <a:rPr lang="en-US" dirty="0" err="1">
                <a:cs typeface="Calibri"/>
              </a:rPr>
              <a:t>gaol</a:t>
            </a:r>
            <a:r>
              <a:rPr lang="en-US" dirty="0">
                <a:cs typeface="Calibri"/>
              </a:rPr>
              <a:t>: catch people interest, talk about </a:t>
            </a:r>
            <a:r>
              <a:rPr lang="en-US" b="1" dirty="0">
                <a:cs typeface="Calibri"/>
              </a:rPr>
              <a:t>Rationale</a:t>
            </a:r>
          </a:p>
          <a:p>
            <a:r>
              <a:rPr lang="en-US" dirty="0">
                <a:cs typeface="Calibri"/>
              </a:rPr>
              <a:t>-----------------------------</a:t>
            </a:r>
          </a:p>
          <a:p>
            <a:r>
              <a:rPr lang="en-US" dirty="0"/>
              <a:t>The OOM-Killer is a last-ditch effort by the kernel to free up memory when tasks have requested all available memory. </a:t>
            </a:r>
          </a:p>
          <a:p>
            <a:r>
              <a:rPr lang="en-US" dirty="0"/>
              <a:t>That is, when there is not enough system memory then future requests for memory will fail and the system may crash. </a:t>
            </a:r>
          </a:p>
          <a:p>
            <a:r>
              <a:rPr lang="en-US" dirty="0"/>
              <a:t>To prevent this, the OOM-Killer will a) select a task to kill, then b) signal (or force) that task (the OOM victim) to release its memory and exit. </a:t>
            </a:r>
          </a:p>
          <a:p>
            <a:r>
              <a:rPr lang="en-US" dirty="0"/>
              <a:t>This has been a controversial component from its first suggestion in </a:t>
            </a:r>
            <a:r>
              <a:rPr lang="en-US" b="1" dirty="0"/>
              <a:t>1998 </a:t>
            </a:r>
            <a:r>
              <a:rPr lang="en-US" dirty="0"/>
              <a:t>, as some developers do not agree with the strategy that a task is killed without the user’s intervention. </a:t>
            </a:r>
            <a:endParaRPr lang="en-US">
              <a:cs typeface="Calibri"/>
            </a:endParaRPr>
          </a:p>
          <a:p>
            <a:r>
              <a:rPr lang="en-US" dirty="0"/>
              <a:t>Nevertheless, this component can be useful to return a system to stability.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-------------------------------------</a:t>
            </a:r>
          </a:p>
          <a:p>
            <a:r>
              <a:rPr lang="en-US" dirty="0"/>
              <a:t>Table 1 presents the details for the five relevant OOM-Killer commits, including the summary phrase, the commit date, and our description of the commit.  Specifically, the commits are on the topic of reclaiming used memory from the OOM victim </a:t>
            </a:r>
            <a:endParaRPr lang="en-US" dirty="0">
              <a:cs typeface="Calibri"/>
            </a:endParaRPr>
          </a:p>
          <a:p>
            <a:endParaRPr lang="en-US"/>
          </a:p>
          <a:p>
            <a:r>
              <a:rPr lang="en-US" dirty="0"/>
              <a:t>The first two commits in Table 1 increase the priority of dying tasks so they can quickly release their memory. </a:t>
            </a:r>
          </a:p>
          <a:p>
            <a:r>
              <a:rPr lang="en-US" dirty="0"/>
              <a:t>The third commit reverts the first two, as conflicts were found between the priority escalation and another mechanism in the kernel. </a:t>
            </a:r>
          </a:p>
          <a:p>
            <a:r>
              <a:rPr lang="en-US" dirty="0"/>
              <a:t>The fourth commit is an approach where a dedicated thread performs the memory reclamation, avoiding the priority escalation issues. </a:t>
            </a:r>
          </a:p>
          <a:p>
            <a:r>
              <a:rPr lang="en-US" dirty="0"/>
              <a:t>The last commit implements a system call such that a user process can ask the kernel to reclaim the memory of a dying task.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------------------------</a:t>
            </a:r>
          </a:p>
          <a:p>
            <a:r>
              <a:rPr lang="en-US" dirty="0">
                <a:cs typeface="Calibri"/>
              </a:rPr>
              <a:t>Suren looked and found commits </a:t>
            </a:r>
            <a:endParaRPr lang="en-US" dirty="0"/>
          </a:p>
          <a:p>
            <a:r>
              <a:rPr lang="en-US" dirty="0"/>
              <a:t> waste of time and effort (looking at old waiting lists) , + error prone,</a:t>
            </a:r>
            <a:endParaRPr lang="en-US" dirty="0">
              <a:cs typeface="Calibri"/>
            </a:endParaRPr>
          </a:p>
          <a:p>
            <a:r>
              <a:rPr lang="en-US" dirty="0"/>
              <a:t>  Suren was aware of the earlier approaches because he discussed the commit logs with the maintainers on the LKML. I</a:t>
            </a:r>
            <a:endParaRPr lang="en-US" dirty="0">
              <a:cs typeface="Calibri"/>
            </a:endParaRPr>
          </a:p>
          <a:p>
            <a:r>
              <a:rPr lang="en-US" dirty="0"/>
              <a:t>what if we had a way to alert people and tell them about this--&gt; I propose a solution to this problem</a:t>
            </a:r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79945-F3E5-4B41-84C1-85C76DA26ED7}" type="slidenum">
              <a:rPr lang="fr-CA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5430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More details are in the paper, </a:t>
            </a:r>
          </a:p>
          <a:p>
            <a:r>
              <a:rPr lang="en-US" dirty="0" err="1">
                <a:cs typeface="Calibri"/>
              </a:rPr>
              <a:t>Kanatar</a:t>
            </a:r>
            <a:r>
              <a:rPr lang="en-US" dirty="0">
                <a:cs typeface="Calibri"/>
              </a:rPr>
              <a:t> is my proposed pipeline for , animation, parts that appear </a:t>
            </a: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1. Identify </a:t>
            </a:r>
            <a:r>
              <a:rPr lang="en-US" dirty="0" err="1">
                <a:cs typeface="Calibri"/>
              </a:rPr>
              <a:t>deciiosn</a:t>
            </a:r>
            <a:r>
              <a:rPr lang="en-US" dirty="0">
                <a:cs typeface="Calibri"/>
              </a:rPr>
              <a:t>-containing sentences, (classification) </a:t>
            </a:r>
          </a:p>
          <a:p>
            <a:r>
              <a:rPr lang="en-US" dirty="0">
                <a:cs typeface="Calibri"/>
              </a:rPr>
              <a:t>2.extact sentence-level , semantic role </a:t>
            </a:r>
            <a:r>
              <a:rPr lang="en-US" dirty="0" err="1">
                <a:cs typeface="Calibri"/>
              </a:rPr>
              <a:t>labeleing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3. </a:t>
            </a:r>
            <a:r>
              <a:rPr lang="en-US" dirty="0" err="1">
                <a:cs typeface="Calibri"/>
              </a:rPr>
              <a:t>cature</a:t>
            </a:r>
            <a:r>
              <a:rPr lang="en-US" dirty="0">
                <a:cs typeface="Calibri"/>
              </a:rPr>
              <a:t> related decisions (classification) </a:t>
            </a:r>
          </a:p>
          <a:p>
            <a:r>
              <a:rPr lang="en-US" dirty="0">
                <a:cs typeface="Calibri"/>
              </a:rPr>
              <a:t>4. capture semantically </a:t>
            </a:r>
            <a:r>
              <a:rPr lang="en-US" dirty="0" err="1">
                <a:cs typeface="Calibri"/>
              </a:rPr>
              <a:t>simialr</a:t>
            </a:r>
            <a:r>
              <a:rPr lang="en-US" dirty="0">
                <a:cs typeface="Calibri"/>
              </a:rPr>
              <a:t> decisions (semantic similarity)</a:t>
            </a:r>
          </a:p>
          <a:p>
            <a:r>
              <a:rPr lang="en-US" dirty="0">
                <a:cs typeface="Calibri"/>
              </a:rPr>
              <a:t>5.capture </a:t>
            </a:r>
            <a:r>
              <a:rPr lang="en-US" dirty="0" err="1">
                <a:cs typeface="Calibri"/>
              </a:rPr>
              <a:t>contradivtory</a:t>
            </a:r>
            <a:r>
              <a:rPr lang="en-US" dirty="0">
                <a:cs typeface="Calibri"/>
              </a:rPr>
              <a:t> decisions (NLI)</a:t>
            </a:r>
          </a:p>
          <a:p>
            <a:r>
              <a:rPr lang="en-US" dirty="0">
                <a:cs typeface="Calibri"/>
              </a:rPr>
              <a:t>6. check evolution (heuristics)</a:t>
            </a: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Maybe not talk about </a:t>
            </a:r>
            <a:r>
              <a:rPr lang="en-US" dirty="0" err="1">
                <a:cs typeface="Calibri"/>
              </a:rPr>
              <a:t>methodog</a:t>
            </a:r>
            <a:r>
              <a:rPr lang="en-US" dirty="0">
                <a:cs typeface="Calibri"/>
              </a:rPr>
              <a:t>, depending on time </a:t>
            </a:r>
          </a:p>
          <a:p>
            <a:endParaRPr lang="en-US"/>
          </a:p>
          <a:p>
            <a:r>
              <a:rPr lang="en-US" dirty="0"/>
              <a:t>In order to give Suren insights, we need to be able to propose a structure to manage, =&gt; the graph </a:t>
            </a:r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79945-F3E5-4B41-84C1-85C76DA26ED7}" type="slidenum">
              <a:rPr lang="fr-CA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12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Deciicons</a:t>
            </a:r>
            <a:r>
              <a:rPr lang="en-US">
                <a:cs typeface="Calibri"/>
              </a:rPr>
              <a:t> have sources </a:t>
            </a:r>
            <a:r>
              <a:rPr lang="en-US" err="1">
                <a:cs typeface="Calibri"/>
              </a:rPr>
              <a:t>trceability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Explain the graph vis a vis example</a:t>
            </a:r>
          </a:p>
          <a:p>
            <a:r>
              <a:rPr lang="en-US">
                <a:cs typeface="Calibri"/>
              </a:rPr>
              <a:t>This graph can be useful </a:t>
            </a:r>
          </a:p>
          <a:p>
            <a:r>
              <a:rPr lang="en-US">
                <a:cs typeface="Calibri"/>
              </a:rPr>
              <a:t>Also add sources to </a:t>
            </a:r>
            <a:r>
              <a:rPr lang="en-US" err="1">
                <a:cs typeface="Calibri"/>
              </a:rPr>
              <a:t>trceability</a:t>
            </a:r>
            <a:r>
              <a:rPr lang="en-US">
                <a:cs typeface="Calibri"/>
              </a:rPr>
              <a:t> 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79945-F3E5-4B41-84C1-85C76DA26ED7}" type="slidenum">
              <a:rPr lang="fr-CA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7667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Example what I can do once I have the graph , </a:t>
            </a:r>
            <a:endParaRPr lang="en-US"/>
          </a:p>
          <a:p>
            <a:r>
              <a:rPr lang="en-US"/>
              <a:t>At the introduction of D5, our mechanism should detect a similar relationship between D5 and D1 (we computed a semantic similarity of 0.87), and considering the graph structure (i.e. D2 is similar to D1, and D3 contradicts D1 and D2), this should inform the developer that a similar approach has been tried out more than a decade ago regarding the Out-Of-Memory (</a:t>
            </a:r>
            <a:r>
              <a:rPr lang="en-US" err="1"/>
              <a:t>oom</a:t>
            </a:r>
            <a:r>
              <a:rPr lang="en-US"/>
              <a:t>) component (D1/D2), that it has been abandoned after a short while because of a corner case identified in 2011 (D3), and that their proposed decision (D5) may cause conflict with this previously made decision (i.e. D3). </a:t>
            </a:r>
            <a:endParaRPr lang="fr-FR"/>
          </a:p>
          <a:p>
            <a:r>
              <a:rPr lang="en-US"/>
              <a:t>Thus, the verification mechanism would help stakeholders avoid collisions, redo the same thing </a:t>
            </a:r>
            <a:endParaRPr lang="fr-FR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79945-F3E5-4B41-84C1-85C76DA26ED7}" type="slidenum"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8869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Limitations  + how we plan to address them in the paper</a:t>
            </a:r>
          </a:p>
          <a:p>
            <a:r>
              <a:rPr lang="en-US">
                <a:cs typeface="Calibri"/>
              </a:rPr>
              <a:t>Tango Icons: </a:t>
            </a:r>
            <a:r>
              <a:rPr lang="en-US">
                <a:hlinkClick r:id="rId3"/>
              </a:rPr>
              <a:t>https://commons.wikimedia.org/wiki/Tango_icons</a:t>
            </a:r>
            <a:r>
              <a:rPr lang="en-US"/>
              <a:t> 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79945-F3E5-4B41-84C1-85C76DA26ED7}" type="slidenum">
              <a:rPr lang="fr-CA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6954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you want to have lunch </a:t>
            </a:r>
          </a:p>
          <a:p>
            <a:r>
              <a:rPr lang="en-US"/>
              <a:t>Find my </a:t>
            </a:r>
            <a:r>
              <a:rPr lang="en-US" err="1"/>
              <a:t>blindspots</a:t>
            </a:r>
            <a:r>
              <a:rPr lang="en-US"/>
              <a:t>? / any experts / inspire people to come talk to you </a:t>
            </a:r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79945-F3E5-4B41-84C1-85C76DA26ED7}" type="slidenum">
              <a:rPr lang="fr-CA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9533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64A8DC-C4AF-4652-AC32-ADFAD1738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47FE07-1509-4618-BFDD-2F2A07A12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83199F-26E1-4DB1-9CA8-7E8CED47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2023-01-22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8972CB-BD9A-4995-92F2-5CC190BF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0CFE87-B16B-4990-9241-968139C6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2436525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6405F9-9DFF-4742-9857-F192A455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7E0B7C-2D83-463E-8FBF-B5C189680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8AF828-D8A2-445A-9F05-B6C6E20E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2023-01-22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E58E7C-83BF-4AD8-9C5D-C6119982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E92182-C482-4E0F-B08D-1366FDD1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18050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E969EE-D58A-4102-801C-5E0126DD9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D73470-3533-4D82-9B78-D347A794D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558D78-E782-4B90-BA62-E390635F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2023-01-22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380A4C-292A-49BF-8242-23B985FB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B678AC-A9FC-4025-A2BA-C102B4D1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744597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E0A43-A785-43F0-8AA7-AC17391A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85E074-1D09-47C4-A46B-064D1B3C8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40D95-E024-4ACF-95D4-78E3288C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2023-01-22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D43D00-AD54-43BB-8A14-13A12C3F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467E55-6C86-4043-BBFB-E556A28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6331952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3D82C-E584-4782-931A-D51D73EA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127DEC-569E-438D-9D27-57F5BA6D4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2A6EAB-7978-428A-BCCC-2035D003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2023-01-22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D8126A-EF0E-41E0-8629-D6C6B7CB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CCED88-001B-4D14-BB72-1D848781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00663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8DA14-A54C-4B6C-8BFD-6480D448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EBBF4F-1C1D-4B75-BCF6-827B12EBB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3D5836-D4AE-4771-B4E8-FA427937C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A8E883-F68A-46FF-A17F-BE871585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2023-01-22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A726C6-D85A-4303-B69F-95C43747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20E401-FF19-4C9C-938F-23874992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61204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CED65-165B-4F21-9346-DEEA150F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C55C23-F218-4028-82D4-26506EB7E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AA1FE5-6935-46E4-BAB5-F2102BA9D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925E6B-CC53-42AE-ABD6-24F6728EC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CA9E9DA-B1D6-4260-82D4-5DD519120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4EF37AF-B11E-4861-8F3F-E7167F1D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2023-01-22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1A84F1-A5F7-4393-BD31-E7FFCC74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911845-779A-4E9B-AA29-E6688FDC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3976119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417A0-29EC-4C25-ACD7-F57E45BF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955530-F545-40DA-B995-C8736F63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2023-01-22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4A9854-DB18-4952-8D69-4FC903BB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A72ACA-943A-4870-9C84-070A0070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6452097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89C7BD-AC20-46EB-8178-4A794AE1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2023-01-22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8B409C-04DE-40E9-8ED8-0A88D3CF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7B2809-9912-4EE7-B2BA-A1B8F25E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15848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3CFBE-0450-4DCB-A2A4-33530269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B87E0F-6A58-4F4B-8701-85A38AF37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D191F1-2C4A-4163-9CFC-9E355CBB2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D4F01F-3C8D-4081-A8D6-1080982C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2023-01-22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8FC714-3204-4BCF-BE19-1C5F41D3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748F61-7DCD-44C1-B55E-46842A45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162795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5A1516-2FDA-4214-AD7B-304867BC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AB3FAF-630F-42F3-ACC3-86572AF5E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350950-C105-41DC-AE5B-8FD1234C5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119FC2-C928-42DD-8C06-688C404B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2023-01-22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25B4E9-BA30-4571-AB97-93CF700A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EA017F-EFBE-433E-A23D-28DB8298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321692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239FE0-7C23-49D6-9493-47D4D11FD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032DBC-96EA-4E25-A233-66395E3D7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442B95-01A5-48D3-BC5F-4DF713F26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3F41A-0AC9-46AE-80E5-213A985D2FBC}" type="datetimeFigureOut">
              <a:rPr lang="fr-CA" smtClean="0"/>
              <a:t>2023-01-22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89C65C-841D-41BE-BA1A-DCEA6F77C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D1C6A3-3E42-4155-8258-05F0292F3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8EC9D-5697-4E5B-8ED7-1432B59ABEA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705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conf.researchr.org/profile/ase-2022/mounadhaouadi1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conf.researchr.org/track/ase-2022/ase-2022-nier-track?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conf.researchr.org/profile/ase-2022/michalisfamelis" TargetMode="External"/><Relationship Id="rId4" Type="http://schemas.openxmlformats.org/officeDocument/2006/relationships/hyperlink" Target="https://conf.researchr.org/profile/ase-2022/bentleyjamesoak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.researchr.org/track/ase-2022/ase-2022-nier-track?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.researchr.org/track/ase-2022/ase-2022-nier-track?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.researchr.org/track/ase-2022/ase-2022-nier-track?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.researchr.org/track/ase-2022/ase-2022-nier-track?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.researchr.org/track/ase-2022/ase-2022-nier-track?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209.00398" TargetMode="External"/><Relationship Id="rId3" Type="http://schemas.openxmlformats.org/officeDocument/2006/relationships/hyperlink" Target="https://conf.researchr.org/track/ase-2022/ase-2022-nier-track?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ouna.dhaouadi@umontreal.ca" TargetMode="External"/><Relationship Id="rId5" Type="http://schemas.openxmlformats.org/officeDocument/2006/relationships/hyperlink" Target="https://twitter.com/Mouna_DHAOUADI" TargetMode="External"/><Relationship Id="rId4" Type="http://schemas.openxmlformats.org/officeDocument/2006/relationships/hyperlink" Target="http://www-ens.iro.umontreal.ca/~dhaouadm/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CDF2D-3639-4EE9-A4F1-0D9F3235A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9357" y="523649"/>
            <a:ext cx="9144000" cy="2387600"/>
          </a:xfrm>
        </p:spPr>
        <p:txBody>
          <a:bodyPr/>
          <a:lstStyle/>
          <a:p>
            <a:r>
              <a:rPr lang="fr-CA" b="1" u="sng" dirty="0">
                <a:ea typeface="+mj-lt"/>
                <a:cs typeface="+mj-lt"/>
                <a:hlinkClick r:id="rId2"/>
              </a:rPr>
              <a:t>End-to-End </a:t>
            </a:r>
            <a:r>
              <a:rPr lang="fr-CA" b="1" u="sng" dirty="0" err="1">
                <a:ea typeface="+mj-lt"/>
                <a:cs typeface="+mj-lt"/>
                <a:hlinkClick r:id="rId2"/>
              </a:rPr>
              <a:t>Rationale</a:t>
            </a:r>
            <a:r>
              <a:rPr lang="fr-CA" b="1" u="sng" dirty="0">
                <a:ea typeface="+mj-lt"/>
                <a:cs typeface="+mj-lt"/>
                <a:hlinkClick r:id="rId2"/>
              </a:rPr>
              <a:t> Reconstruction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5294D7-A045-4C14-9634-F249C2A7B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9357" y="5280252"/>
            <a:ext cx="9144000" cy="10570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 sz="2000">
                <a:ea typeface="+mn-lt"/>
                <a:cs typeface="+mn-lt"/>
                <a:hlinkClick r:id="rId3"/>
              </a:rPr>
              <a:t>Mouna Dhaouadi</a:t>
            </a:r>
            <a:r>
              <a:rPr lang="fr-CA" sz="2000">
                <a:ea typeface="+mn-lt"/>
                <a:cs typeface="+mn-lt"/>
              </a:rPr>
              <a:t>          </a:t>
            </a:r>
            <a:r>
              <a:rPr lang="fr-CA" sz="2000" u="sng">
                <a:ea typeface="+mn-lt"/>
                <a:cs typeface="+mn-lt"/>
                <a:hlinkClick r:id="rId4"/>
              </a:rPr>
              <a:t>Bentley James Oakes</a:t>
            </a:r>
            <a:r>
              <a:rPr lang="fr-CA" sz="2000">
                <a:ea typeface="+mn-lt"/>
                <a:cs typeface="+mn-lt"/>
              </a:rPr>
              <a:t>         </a:t>
            </a:r>
            <a:r>
              <a:rPr lang="fr-CA" sz="2000">
                <a:ea typeface="+mn-lt"/>
                <a:cs typeface="+mn-lt"/>
                <a:hlinkClick r:id="rId5"/>
              </a:rPr>
              <a:t>Michalis Famelis</a:t>
            </a:r>
            <a:r>
              <a:rPr lang="fr-CA" sz="2000">
                <a:ea typeface="+mn-lt"/>
                <a:cs typeface="+mn-lt"/>
              </a:rPr>
              <a:t> </a:t>
            </a:r>
            <a:endParaRPr lang="fr-FR" sz="2000">
              <a:ea typeface="+mn-lt"/>
              <a:cs typeface="+mn-lt"/>
            </a:endParaRPr>
          </a:p>
          <a:p>
            <a:r>
              <a:rPr lang="fr-CA" sz="1400">
                <a:ea typeface="+mn-lt"/>
                <a:cs typeface="+mn-lt"/>
              </a:rPr>
              <a:t>Université de Montréal, </a:t>
            </a:r>
            <a:r>
              <a:rPr lang="fr-CA" sz="1400" err="1">
                <a:ea typeface="+mn-lt"/>
                <a:cs typeface="+mn-lt"/>
              </a:rPr>
              <a:t>Montreal</a:t>
            </a:r>
            <a:r>
              <a:rPr lang="fr-CA" sz="1400">
                <a:ea typeface="+mn-lt"/>
                <a:cs typeface="+mn-lt"/>
              </a:rPr>
              <a:t>, Canada</a:t>
            </a:r>
            <a:endParaRPr lang="fr-FR" sz="1400">
              <a:cs typeface="Calibri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4F897C0A-8E58-F0EC-E11E-199ED2A46E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7279" y="3409283"/>
            <a:ext cx="1553737" cy="1765659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17D9AC3E-040C-B1AB-631C-10E2453C39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6955" y="3409059"/>
            <a:ext cx="1752600" cy="1762125"/>
          </a:xfrm>
          <a:prstGeom prst="rect">
            <a:avLst/>
          </a:prstGeom>
        </p:spPr>
      </p:pic>
      <p:pic>
        <p:nvPicPr>
          <p:cNvPr id="7" name="Image 7">
            <a:extLst>
              <a:ext uri="{FF2B5EF4-FFF2-40B4-BE49-F238E27FC236}">
                <a16:creationId xmlns:a16="http://schemas.microsoft.com/office/drawing/2014/main" id="{F24AD07D-E38A-BB87-A55A-1249B1325F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0933" y="3392942"/>
            <a:ext cx="1210131" cy="178662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D5C728D-0C16-881D-5A3D-DB50E66CE452}"/>
              </a:ext>
            </a:extLst>
          </p:cNvPr>
          <p:cNvSpPr txBox="1"/>
          <p:nvPr/>
        </p:nvSpPr>
        <p:spPr>
          <a:xfrm>
            <a:off x="61685" y="61686"/>
            <a:ext cx="42218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Helvetica Neue"/>
              </a:rPr>
              <a:t>ASE'22,</a:t>
            </a:r>
            <a:endParaRPr lang="fr-FR" b="1" dirty="0">
              <a:cs typeface="Calibri"/>
            </a:endParaRPr>
          </a:p>
          <a:p>
            <a:r>
              <a:rPr lang="en-US" b="1" dirty="0">
                <a:solidFill>
                  <a:srgbClr val="333333"/>
                </a:solidFill>
                <a:latin typeface="Helvetica Neue"/>
              </a:rPr>
              <a:t>NIER Track,</a:t>
            </a:r>
          </a:p>
          <a:p>
            <a:r>
              <a:rPr lang="en-US" b="1" dirty="0">
                <a:solidFill>
                  <a:srgbClr val="333333"/>
                </a:solidFill>
                <a:latin typeface="Helvetica Neue"/>
              </a:rPr>
              <a:t>Oakland Center</a:t>
            </a:r>
            <a:r>
              <a:rPr lang="en-US" b="1" dirty="0">
                <a:solidFill>
                  <a:srgbClr val="000000"/>
                </a:solidFill>
                <a:latin typeface="Helvetica Neue"/>
                <a:cs typeface="Calibri"/>
              </a:rPr>
              <a:t>,</a:t>
            </a:r>
            <a:r>
              <a:rPr lang="en-US" b="1" dirty="0">
                <a:solidFill>
                  <a:srgbClr val="333333"/>
                </a:solidFill>
                <a:latin typeface="Helvetica Neue"/>
              </a:rPr>
              <a:t> </a:t>
            </a:r>
            <a:r>
              <a:rPr lang="en-US" b="1" dirty="0">
                <a:solidFill>
                  <a:srgbClr val="333333"/>
                </a:solidFill>
                <a:latin typeface="Helvetica Neue"/>
                <a:ea typeface="+mn-lt"/>
                <a:cs typeface="+mn-lt"/>
              </a:rPr>
              <a:t>Michigan</a:t>
            </a:r>
          </a:p>
          <a:p>
            <a:r>
              <a:rPr lang="en-US" b="1" dirty="0">
                <a:solidFill>
                  <a:srgbClr val="333333"/>
                </a:solidFill>
                <a:latin typeface="Helvetica Neue"/>
                <a:ea typeface="+mn-lt"/>
                <a:cs typeface="+mn-lt"/>
              </a:rPr>
              <a:t>Dry-run @ SEMLA </a:t>
            </a:r>
            <a:r>
              <a:rPr lang="en-US" b="1" dirty="0" err="1">
                <a:solidFill>
                  <a:srgbClr val="333333"/>
                </a:solidFill>
                <a:latin typeface="Helvetica Neue"/>
                <a:ea typeface="+mn-lt"/>
                <a:cs typeface="+mn-lt"/>
              </a:rPr>
              <a:t>UdeM</a:t>
            </a:r>
            <a:r>
              <a:rPr lang="en-US" b="1" dirty="0">
                <a:solidFill>
                  <a:srgbClr val="333333"/>
                </a:solidFill>
                <a:latin typeface="Helvetica Neue"/>
                <a:ea typeface="+mn-lt"/>
                <a:cs typeface="+mn-lt"/>
              </a:rPr>
              <a:t> meeting </a:t>
            </a:r>
            <a:endParaRPr lang="en-US" b="1" dirty="0">
              <a:latin typeface="Helvetica Neue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7AB443-3E71-4099-5224-E71D3805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5408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796AA0-72A7-40CB-9153-4EC8926E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u="sng">
                <a:cs typeface="Calibri Light"/>
                <a:hlinkClick r:id="rId3"/>
              </a:rPr>
              <a:t>Running Example</a:t>
            </a:r>
            <a:endParaRPr lang="fr-FR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0356EEAB-C291-4EE6-0B26-D32EF6981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64618" y="284220"/>
            <a:ext cx="6420085" cy="1321976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DA9CEC4-4584-6C8E-CFA3-F7234162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2</a:t>
            </a:fld>
            <a:endParaRPr lang="fr-CA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723D3B7-ADDC-1254-50AF-35EC0D8F1C4F}"/>
              </a:ext>
            </a:extLst>
          </p:cNvPr>
          <p:cNvSpPr txBox="1"/>
          <p:nvPr/>
        </p:nvSpPr>
        <p:spPr>
          <a:xfrm>
            <a:off x="899582" y="1799166"/>
            <a:ext cx="1009755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CA"/>
              <a:t> Out-Of-Memory Killer (OOM-Killer) component</a:t>
            </a:r>
            <a:endParaRPr lang="fr-FR"/>
          </a:p>
          <a:p>
            <a:pPr marL="285750" indent="-285750">
              <a:buFont typeface="Arial"/>
              <a:buChar char="•"/>
            </a:pPr>
            <a:r>
              <a:rPr lang="fr-CA">
                <a:cs typeface="Calibri"/>
              </a:rPr>
              <a:t> </a:t>
            </a:r>
            <a:r>
              <a:rPr lang="fr-CA" err="1">
                <a:cs typeface="Calibri"/>
              </a:rPr>
              <a:t>Manually</a:t>
            </a:r>
            <a:r>
              <a:rPr lang="fr-CA">
                <a:ea typeface="+mn-lt"/>
                <a:cs typeface="+mn-lt"/>
              </a:rPr>
              <a:t> </a:t>
            </a:r>
            <a:r>
              <a:rPr lang="fr-CA" err="1">
                <a:ea typeface="+mn-lt"/>
                <a:cs typeface="+mn-lt"/>
              </a:rPr>
              <a:t>selected</a:t>
            </a:r>
            <a:r>
              <a:rPr lang="fr-CA">
                <a:ea typeface="+mn-lt"/>
                <a:cs typeface="+mn-lt"/>
              </a:rPr>
              <a:t> </a:t>
            </a:r>
            <a:r>
              <a:rPr lang="fr-CA" err="1">
                <a:ea typeface="+mn-lt"/>
                <a:cs typeface="+mn-lt"/>
              </a:rPr>
              <a:t>interesting</a:t>
            </a:r>
            <a:r>
              <a:rPr lang="fr-CA">
                <a:ea typeface="+mn-lt"/>
                <a:cs typeface="+mn-lt"/>
              </a:rPr>
              <a:t> </a:t>
            </a:r>
            <a:r>
              <a:rPr lang="fr-CA" err="1">
                <a:ea typeface="+mn-lt"/>
                <a:cs typeface="+mn-lt"/>
              </a:rPr>
              <a:t>commits</a:t>
            </a:r>
            <a:r>
              <a:rPr lang="fr-CA">
                <a:ea typeface="+mn-lt"/>
                <a:cs typeface="+mn-lt"/>
              </a:rPr>
              <a:t> </a:t>
            </a:r>
            <a:r>
              <a:rPr lang="fr-CA" err="1">
                <a:ea typeface="+mn-lt"/>
                <a:cs typeface="+mn-lt"/>
              </a:rPr>
              <a:t>from</a:t>
            </a:r>
            <a:r>
              <a:rPr lang="fr-CA">
                <a:ea typeface="+mn-lt"/>
                <a:cs typeface="+mn-lt"/>
              </a:rPr>
              <a:t> the Git </a:t>
            </a:r>
            <a:r>
              <a:rPr lang="fr-CA" err="1">
                <a:ea typeface="+mn-lt"/>
                <a:cs typeface="+mn-lt"/>
              </a:rPr>
              <a:t>history</a:t>
            </a:r>
            <a:r>
              <a:rPr lang="fr-CA">
                <a:ea typeface="+mn-lt"/>
                <a:cs typeface="+mn-lt"/>
              </a:rPr>
              <a:t> of OOM-Killer.</a:t>
            </a:r>
          </a:p>
          <a:p>
            <a:pPr marL="285750" indent="-285750">
              <a:buFont typeface="Arial"/>
              <a:buChar char="•"/>
            </a:pPr>
            <a:r>
              <a:rPr lang="fr-CA">
                <a:ea typeface="+mn-lt"/>
                <a:cs typeface="+mn-lt"/>
              </a:rPr>
              <a:t> Topic of "</a:t>
            </a:r>
            <a:r>
              <a:rPr lang="fr-CA" i="1" err="1">
                <a:ea typeface="+mn-lt"/>
                <a:cs typeface="+mn-lt"/>
              </a:rPr>
              <a:t>reclaiming</a:t>
            </a:r>
            <a:r>
              <a:rPr lang="fr-CA" i="1">
                <a:ea typeface="+mn-lt"/>
                <a:cs typeface="+mn-lt"/>
              </a:rPr>
              <a:t> </a:t>
            </a:r>
            <a:r>
              <a:rPr lang="fr-CA" i="1" err="1">
                <a:ea typeface="+mn-lt"/>
                <a:cs typeface="+mn-lt"/>
              </a:rPr>
              <a:t>used</a:t>
            </a:r>
            <a:r>
              <a:rPr lang="fr-CA" i="1">
                <a:ea typeface="+mn-lt"/>
                <a:cs typeface="+mn-lt"/>
              </a:rPr>
              <a:t> memory </a:t>
            </a:r>
            <a:r>
              <a:rPr lang="fr-CA" i="1" err="1">
                <a:ea typeface="+mn-lt"/>
                <a:cs typeface="+mn-lt"/>
              </a:rPr>
              <a:t>from</a:t>
            </a:r>
            <a:r>
              <a:rPr lang="fr-CA" i="1">
                <a:ea typeface="+mn-lt"/>
                <a:cs typeface="+mn-lt"/>
              </a:rPr>
              <a:t> the OOM </a:t>
            </a:r>
            <a:r>
              <a:rPr lang="fr-CA" i="1" err="1">
                <a:ea typeface="+mn-lt"/>
                <a:cs typeface="+mn-lt"/>
              </a:rPr>
              <a:t>victim</a:t>
            </a:r>
            <a:r>
              <a:rPr lang="fr-CA" i="1">
                <a:ea typeface="+mn-lt"/>
                <a:cs typeface="+mn-lt"/>
              </a:rPr>
              <a:t>"</a:t>
            </a:r>
            <a:r>
              <a:rPr lang="fr-CA">
                <a:ea typeface="+mn-lt"/>
                <a:cs typeface="+mn-lt"/>
              </a:rPr>
              <a:t>.</a:t>
            </a:r>
            <a:endParaRPr lang="fr-CA">
              <a:cs typeface="Calibri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BA718A9-699B-C9DC-05C9-DF79249850B5}"/>
              </a:ext>
            </a:extLst>
          </p:cNvPr>
          <p:cNvSpPr/>
          <p:nvPr/>
        </p:nvSpPr>
        <p:spPr>
          <a:xfrm>
            <a:off x="551156" y="3490971"/>
            <a:ext cx="2107259" cy="10254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b="1" dirty="0" err="1">
                <a:solidFill>
                  <a:schemeClr val="accent1">
                    <a:lumMod val="50000"/>
                  </a:schemeClr>
                </a:solidFill>
                <a:cs typeface="Calibri"/>
              </a:rPr>
              <a:t>Oom</a:t>
            </a:r>
            <a:r>
              <a:rPr lang="fr-CA" sz="1600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: </a:t>
            </a:r>
            <a:r>
              <a:rPr lang="fr-CA" sz="1600" b="1" dirty="0" err="1">
                <a:solidFill>
                  <a:schemeClr val="accent1">
                    <a:lumMod val="50000"/>
                  </a:schemeClr>
                </a:solidFill>
                <a:cs typeface="Calibri"/>
              </a:rPr>
              <a:t>give</a:t>
            </a:r>
            <a:r>
              <a:rPr lang="fr-CA" sz="1600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 the </a:t>
            </a:r>
            <a:r>
              <a:rPr lang="fr-CA" sz="1600" b="1" dirty="0" err="1">
                <a:solidFill>
                  <a:schemeClr val="accent1">
                    <a:lumMod val="50000"/>
                  </a:schemeClr>
                </a:solidFill>
                <a:cs typeface="Calibri"/>
              </a:rPr>
              <a:t>dying</a:t>
            </a:r>
            <a:r>
              <a:rPr lang="fr-CA" sz="1600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 </a:t>
            </a:r>
            <a:r>
              <a:rPr lang="fr-CA" sz="1600" b="1" dirty="0" err="1">
                <a:solidFill>
                  <a:schemeClr val="accent1">
                    <a:lumMod val="50000"/>
                  </a:schemeClr>
                </a:solidFill>
                <a:cs typeface="Calibri"/>
              </a:rPr>
              <a:t>task</a:t>
            </a:r>
            <a:r>
              <a:rPr lang="fr-CA" sz="1600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 a </a:t>
            </a:r>
            <a:r>
              <a:rPr lang="fr-CA" sz="1600" b="1" dirty="0" err="1">
                <a:solidFill>
                  <a:schemeClr val="accent1">
                    <a:lumMod val="50000"/>
                  </a:schemeClr>
                </a:solidFill>
                <a:cs typeface="Calibri"/>
              </a:rPr>
              <a:t>higher</a:t>
            </a:r>
            <a:r>
              <a:rPr lang="fr-CA" sz="1600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 </a:t>
            </a:r>
            <a:r>
              <a:rPr lang="fr-CA" sz="1600" b="1" dirty="0" err="1">
                <a:solidFill>
                  <a:schemeClr val="accent1">
                    <a:lumMod val="50000"/>
                  </a:schemeClr>
                </a:solidFill>
                <a:cs typeface="Calibri"/>
              </a:rPr>
              <a:t>priroity</a:t>
            </a:r>
            <a:endParaRPr lang="fr-CA" sz="1600" b="1" dirty="0">
              <a:solidFill>
                <a:schemeClr val="accent1">
                  <a:lumMod val="50000"/>
                </a:schemeClr>
              </a:solidFill>
              <a:cs typeface="Calibri"/>
            </a:endParaRPr>
          </a:p>
          <a:p>
            <a:pPr algn="ctr"/>
            <a:r>
              <a:rPr lang="fr-CA" sz="1600" b="1" dirty="0">
                <a:solidFill>
                  <a:srgbClr val="7030A0"/>
                </a:solidFill>
                <a:cs typeface="Calibri"/>
              </a:rPr>
              <a:t>August 9th, 2010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42C1C81-9356-92AB-C473-F621D83FFDD8}"/>
              </a:ext>
            </a:extLst>
          </p:cNvPr>
          <p:cNvSpPr/>
          <p:nvPr/>
        </p:nvSpPr>
        <p:spPr>
          <a:xfrm>
            <a:off x="1934046" y="5184304"/>
            <a:ext cx="2634073" cy="1175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CA" sz="1600" b="1" dirty="0" err="1">
                <a:solidFill>
                  <a:schemeClr val="accent1">
                    <a:lumMod val="50000"/>
                  </a:schemeClr>
                </a:solidFill>
                <a:cs typeface="Calibri"/>
              </a:rPr>
              <a:t>memcg</a:t>
            </a:r>
            <a:r>
              <a:rPr lang="fr-CA" sz="1600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: </a:t>
            </a:r>
            <a:r>
              <a:rPr lang="fr-CA" sz="1600" b="1" dirty="0" err="1">
                <a:solidFill>
                  <a:schemeClr val="accent1">
                    <a:lumMod val="50000"/>
                  </a:schemeClr>
                </a:solidFill>
                <a:cs typeface="Calibri"/>
              </a:rPr>
              <a:t>give</a:t>
            </a:r>
            <a:r>
              <a:rPr lang="fr-CA" sz="1600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 </a:t>
            </a:r>
            <a:r>
              <a:rPr lang="fr-CA" sz="1600" b="1" dirty="0" err="1">
                <a:solidFill>
                  <a:schemeClr val="accent1">
                    <a:lumMod val="50000"/>
                  </a:schemeClr>
                </a:solidFill>
                <a:cs typeface="Calibri"/>
              </a:rPr>
              <a:t>current</a:t>
            </a:r>
            <a:r>
              <a:rPr lang="fr-CA" sz="1600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 </a:t>
            </a:r>
            <a:r>
              <a:rPr lang="fr-CA" sz="1600" b="1" dirty="0" err="1">
                <a:solidFill>
                  <a:schemeClr val="accent1">
                    <a:lumMod val="50000"/>
                  </a:schemeClr>
                </a:solidFill>
                <a:cs typeface="Calibri"/>
              </a:rPr>
              <a:t>access</a:t>
            </a:r>
            <a:r>
              <a:rPr lang="fr-CA" sz="1600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 to memory </a:t>
            </a:r>
            <a:r>
              <a:rPr lang="fr-CA" sz="1600" b="1" dirty="0" err="1">
                <a:solidFill>
                  <a:schemeClr val="accent1">
                    <a:lumMod val="50000"/>
                  </a:schemeClr>
                </a:solidFill>
                <a:cs typeface="Calibri"/>
              </a:rPr>
              <a:t>reserves</a:t>
            </a:r>
            <a:r>
              <a:rPr lang="fr-CA" sz="1600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 if </a:t>
            </a:r>
            <a:r>
              <a:rPr lang="fr-CA" sz="1600" b="1" dirty="0" err="1">
                <a:solidFill>
                  <a:schemeClr val="accent1">
                    <a:lumMod val="50000"/>
                  </a:schemeClr>
                </a:solidFill>
                <a:cs typeface="Calibri"/>
              </a:rPr>
              <a:t>it's</a:t>
            </a:r>
            <a:r>
              <a:rPr lang="fr-CA" sz="1600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 </a:t>
            </a:r>
            <a:r>
              <a:rPr lang="fr-CA" sz="1600" b="1" dirty="0" err="1">
                <a:solidFill>
                  <a:schemeClr val="accent1">
                    <a:lumMod val="50000"/>
                  </a:schemeClr>
                </a:solidFill>
                <a:cs typeface="Calibri"/>
              </a:rPr>
              <a:t>trying</a:t>
            </a:r>
            <a:r>
              <a:rPr lang="fr-CA" sz="1600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 to die</a:t>
            </a:r>
          </a:p>
          <a:p>
            <a:pPr algn="ctr"/>
            <a:r>
              <a:rPr lang="fr-CA" sz="1600" b="1" dirty="0">
                <a:solidFill>
                  <a:srgbClr val="7030A0"/>
                </a:solidFill>
                <a:cs typeface="Calibri"/>
              </a:rPr>
              <a:t>March 23rd, 2011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A19EBC2-5D2A-4B90-2510-7D91CD7C23E3}"/>
              </a:ext>
            </a:extLst>
          </p:cNvPr>
          <p:cNvSpPr/>
          <p:nvPr/>
        </p:nvSpPr>
        <p:spPr>
          <a:xfrm>
            <a:off x="4568118" y="3490970"/>
            <a:ext cx="2521184" cy="9595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CA" sz="1600" b="1" dirty="0" err="1">
                <a:solidFill>
                  <a:srgbClr val="002060"/>
                </a:solidFill>
                <a:cs typeface="Calibri"/>
              </a:rPr>
              <a:t>Oom-kill</a:t>
            </a:r>
            <a:r>
              <a:rPr lang="fr-CA" sz="1600" b="1" dirty="0">
                <a:solidFill>
                  <a:srgbClr val="002060"/>
                </a:solidFill>
                <a:cs typeface="Calibri"/>
              </a:rPr>
              <a:t>: </a:t>
            </a:r>
            <a:r>
              <a:rPr lang="fr-CA" sz="1600" b="1" dirty="0" err="1">
                <a:solidFill>
                  <a:srgbClr val="002060"/>
                </a:solidFill>
                <a:cs typeface="Calibri"/>
              </a:rPr>
              <a:t>remove_dying_task_prio</a:t>
            </a:r>
            <a:r>
              <a:rPr lang="fr-CA" sz="1600" b="1" dirty="0">
                <a:solidFill>
                  <a:srgbClr val="002060"/>
                </a:solidFill>
                <a:cs typeface="Calibri"/>
              </a:rPr>
              <a:t>()</a:t>
            </a:r>
          </a:p>
          <a:p>
            <a:pPr algn="ctr"/>
            <a:r>
              <a:rPr lang="fr-CA" sz="1600" b="1" dirty="0">
                <a:solidFill>
                  <a:srgbClr val="7030A0"/>
                </a:solidFill>
                <a:cs typeface="Calibri"/>
              </a:rPr>
              <a:t>April 14th, 2011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96C1FDC-E03B-2AB3-AE49-93701CBD8382}"/>
              </a:ext>
            </a:extLst>
          </p:cNvPr>
          <p:cNvSpPr/>
          <p:nvPr/>
        </p:nvSpPr>
        <p:spPr>
          <a:xfrm>
            <a:off x="7089303" y="5250154"/>
            <a:ext cx="2031999" cy="10442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CA" sz="1600" b="1" dirty="0">
                <a:solidFill>
                  <a:srgbClr val="002060"/>
                </a:solidFill>
                <a:cs typeface="Calibri"/>
              </a:rPr>
              <a:t>mm, </a:t>
            </a:r>
            <a:r>
              <a:rPr lang="fr-CA" sz="1600" b="1" dirty="0" err="1">
                <a:solidFill>
                  <a:srgbClr val="002060"/>
                </a:solidFill>
                <a:cs typeface="Calibri"/>
              </a:rPr>
              <a:t>oom</a:t>
            </a:r>
            <a:r>
              <a:rPr lang="fr-CA" sz="1600" b="1" dirty="0">
                <a:solidFill>
                  <a:srgbClr val="002060"/>
                </a:solidFill>
                <a:cs typeface="Calibri"/>
              </a:rPr>
              <a:t>: </a:t>
            </a:r>
            <a:r>
              <a:rPr lang="fr-CA" sz="1600" b="1" dirty="0" err="1">
                <a:solidFill>
                  <a:srgbClr val="002060"/>
                </a:solidFill>
                <a:cs typeface="Calibri"/>
              </a:rPr>
              <a:t>introduce</a:t>
            </a:r>
            <a:r>
              <a:rPr lang="fr-CA" sz="1600" b="1" dirty="0">
                <a:solidFill>
                  <a:srgbClr val="002060"/>
                </a:solidFill>
                <a:cs typeface="Calibri"/>
              </a:rPr>
              <a:t> </a:t>
            </a:r>
            <a:r>
              <a:rPr lang="fr-CA" sz="1600" b="1" dirty="0" err="1">
                <a:solidFill>
                  <a:srgbClr val="002060"/>
                </a:solidFill>
                <a:cs typeface="Calibri"/>
              </a:rPr>
              <a:t>oom</a:t>
            </a:r>
            <a:r>
              <a:rPr lang="fr-CA" sz="1600" b="1" dirty="0">
                <a:solidFill>
                  <a:srgbClr val="002060"/>
                </a:solidFill>
                <a:cs typeface="Calibri"/>
              </a:rPr>
              <a:t> </a:t>
            </a:r>
            <a:r>
              <a:rPr lang="fr-CA" sz="1600" b="1" dirty="0" err="1">
                <a:solidFill>
                  <a:srgbClr val="002060"/>
                </a:solidFill>
                <a:cs typeface="Calibri"/>
              </a:rPr>
              <a:t>reaper</a:t>
            </a:r>
            <a:endParaRPr lang="fr-CA" sz="1600" b="1" dirty="0">
              <a:solidFill>
                <a:srgbClr val="002060"/>
              </a:solidFill>
              <a:cs typeface="Calibri"/>
            </a:endParaRPr>
          </a:p>
          <a:p>
            <a:pPr algn="ctr"/>
            <a:r>
              <a:rPr lang="fr-CA" sz="1600" b="1" dirty="0">
                <a:solidFill>
                  <a:srgbClr val="7030A0"/>
                </a:solidFill>
                <a:cs typeface="Calibri"/>
              </a:rPr>
              <a:t>March 25th, 2016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56D339E-A0D7-A043-E0D6-DB545AD4C852}"/>
              </a:ext>
            </a:extLst>
          </p:cNvPr>
          <p:cNvSpPr/>
          <p:nvPr/>
        </p:nvSpPr>
        <p:spPr>
          <a:xfrm>
            <a:off x="8933155" y="3490970"/>
            <a:ext cx="2812814" cy="9219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CA" sz="1600" b="1" dirty="0">
                <a:solidFill>
                  <a:srgbClr val="002060"/>
                </a:solidFill>
                <a:cs typeface="Calibri"/>
              </a:rPr>
              <a:t>mm : </a:t>
            </a:r>
            <a:r>
              <a:rPr lang="fr-CA" sz="1600" b="1" dirty="0" err="1">
                <a:solidFill>
                  <a:srgbClr val="002060"/>
                </a:solidFill>
                <a:cs typeface="Calibri"/>
              </a:rPr>
              <a:t>introduce</a:t>
            </a:r>
            <a:r>
              <a:rPr lang="fr-CA" sz="1600" b="1" dirty="0">
                <a:solidFill>
                  <a:srgbClr val="002060"/>
                </a:solidFill>
                <a:cs typeface="Calibri"/>
              </a:rPr>
              <a:t> </a:t>
            </a:r>
            <a:r>
              <a:rPr lang="fr-CA" sz="1600" b="1" dirty="0" err="1">
                <a:solidFill>
                  <a:srgbClr val="002060"/>
                </a:solidFill>
                <a:cs typeface="Calibri"/>
              </a:rPr>
              <a:t>process_mrelease</a:t>
            </a:r>
            <a:r>
              <a:rPr lang="fr-CA" sz="1600" b="1" dirty="0">
                <a:solidFill>
                  <a:srgbClr val="002060"/>
                </a:solidFill>
                <a:cs typeface="Calibri"/>
              </a:rPr>
              <a:t> system call</a:t>
            </a:r>
          </a:p>
          <a:p>
            <a:pPr algn="ctr"/>
            <a:r>
              <a:rPr lang="fr-CA" sz="1600" b="1" dirty="0" err="1">
                <a:solidFill>
                  <a:srgbClr val="7030A0"/>
                </a:solidFill>
                <a:cs typeface="Calibri"/>
              </a:rPr>
              <a:t>September</a:t>
            </a:r>
            <a:r>
              <a:rPr lang="fr-CA" sz="1600" b="1" dirty="0">
                <a:solidFill>
                  <a:srgbClr val="7030A0"/>
                </a:solidFill>
                <a:cs typeface="Calibri"/>
              </a:rPr>
              <a:t> 2nd, 2021</a:t>
            </a:r>
          </a:p>
        </p:txBody>
      </p:sp>
      <p:cxnSp>
        <p:nvCxnSpPr>
          <p:cNvPr id="14" name="Connecteur : en arc 13">
            <a:extLst>
              <a:ext uri="{FF2B5EF4-FFF2-40B4-BE49-F238E27FC236}">
                <a16:creationId xmlns:a16="http://schemas.microsoft.com/office/drawing/2014/main" id="{9C9A82C4-D568-AFA0-FB4B-60852F736C23}"/>
              </a:ext>
            </a:extLst>
          </p:cNvPr>
          <p:cNvCxnSpPr/>
          <p:nvPr/>
        </p:nvCxnSpPr>
        <p:spPr>
          <a:xfrm flipH="1" flipV="1">
            <a:off x="1384459" y="4520239"/>
            <a:ext cx="566006" cy="1226247"/>
          </a:xfrm>
          <a:prstGeom prst="curvedConnector3">
            <a:avLst/>
          </a:prstGeom>
          <a:ln w="127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rc 14">
            <a:extLst>
              <a:ext uri="{FF2B5EF4-FFF2-40B4-BE49-F238E27FC236}">
                <a16:creationId xmlns:a16="http://schemas.microsoft.com/office/drawing/2014/main" id="{B44856CC-47B5-309F-8ED5-4104FBBDA893}"/>
              </a:ext>
            </a:extLst>
          </p:cNvPr>
          <p:cNvCxnSpPr>
            <a:cxnSpLocks/>
          </p:cNvCxnSpPr>
          <p:nvPr/>
        </p:nvCxnSpPr>
        <p:spPr>
          <a:xfrm flipH="1">
            <a:off x="4600996" y="4460985"/>
            <a:ext cx="843064" cy="1393252"/>
          </a:xfrm>
          <a:prstGeom prst="curvedConnector3">
            <a:avLst/>
          </a:prstGeom>
          <a:ln w="127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59EC1A56-6B62-9932-9522-DBA36E2F0BB2}"/>
              </a:ext>
            </a:extLst>
          </p:cNvPr>
          <p:cNvCxnSpPr>
            <a:cxnSpLocks/>
          </p:cNvCxnSpPr>
          <p:nvPr/>
        </p:nvCxnSpPr>
        <p:spPr>
          <a:xfrm flipH="1">
            <a:off x="9114035" y="4416729"/>
            <a:ext cx="1218696" cy="1344890"/>
          </a:xfrm>
          <a:prstGeom prst="curvedConnector3">
            <a:avLst/>
          </a:prstGeom>
          <a:ln w="127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rc 16">
            <a:extLst>
              <a:ext uri="{FF2B5EF4-FFF2-40B4-BE49-F238E27FC236}">
                <a16:creationId xmlns:a16="http://schemas.microsoft.com/office/drawing/2014/main" id="{5C605A59-F776-96C4-A6EC-940BE915EF68}"/>
              </a:ext>
            </a:extLst>
          </p:cNvPr>
          <p:cNvCxnSpPr>
            <a:cxnSpLocks/>
          </p:cNvCxnSpPr>
          <p:nvPr/>
        </p:nvCxnSpPr>
        <p:spPr>
          <a:xfrm flipH="1" flipV="1">
            <a:off x="6056760" y="4473599"/>
            <a:ext cx="1037834" cy="1292894"/>
          </a:xfrm>
          <a:prstGeom prst="curvedConnector3">
            <a:avLst/>
          </a:prstGeom>
          <a:ln w="12700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0A8E38-B5EE-B0F3-31E6-6272E8F41819}"/>
              </a:ext>
            </a:extLst>
          </p:cNvPr>
          <p:cNvGrpSpPr/>
          <p:nvPr/>
        </p:nvGrpSpPr>
        <p:grpSpPr>
          <a:xfrm>
            <a:off x="11286801" y="2750602"/>
            <a:ext cx="1324661" cy="1066776"/>
            <a:chOff x="11286801" y="2750602"/>
            <a:chExt cx="1324661" cy="1066776"/>
          </a:xfrm>
        </p:grpSpPr>
        <p:pic>
          <p:nvPicPr>
            <p:cNvPr id="19" name="Image 19">
              <a:extLst>
                <a:ext uri="{FF2B5EF4-FFF2-40B4-BE49-F238E27FC236}">
                  <a16:creationId xmlns:a16="http://schemas.microsoft.com/office/drawing/2014/main" id="{479B5D46-AC59-F191-E5F9-3EAD0399D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86801" y="3077035"/>
              <a:ext cx="740343" cy="740343"/>
            </a:xfrm>
            <a:prstGeom prst="rect">
              <a:avLst/>
            </a:prstGeom>
          </p:spPr>
        </p:pic>
        <p:sp>
          <p:nvSpPr>
            <p:cNvPr id="6" name="ZoneTexte 4">
              <a:extLst>
                <a:ext uri="{FF2B5EF4-FFF2-40B4-BE49-F238E27FC236}">
                  <a16:creationId xmlns:a16="http://schemas.microsoft.com/office/drawing/2014/main" id="{99CCF275-58E9-B4D0-B607-B54DA0A22A51}"/>
                </a:ext>
              </a:extLst>
            </p:cNvPr>
            <p:cNvSpPr txBox="1"/>
            <p:nvPr/>
          </p:nvSpPr>
          <p:spPr>
            <a:xfrm>
              <a:off x="11292853" y="2750602"/>
              <a:ext cx="131860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i="1" dirty="0" err="1">
                  <a:cs typeface="Calibri"/>
                </a:rPr>
                <a:t>Suren</a:t>
              </a:r>
              <a:endParaRPr lang="fr-FR" i="1" dirty="0">
                <a:cs typeface="Calibri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6E0C8D-C741-9440-CD3C-51FBDC0F04F7}"/>
              </a:ext>
            </a:extLst>
          </p:cNvPr>
          <p:cNvGrpSpPr/>
          <p:nvPr/>
        </p:nvGrpSpPr>
        <p:grpSpPr>
          <a:xfrm>
            <a:off x="3251082" y="3490970"/>
            <a:ext cx="4907457" cy="844927"/>
            <a:chOff x="3251082" y="3490970"/>
            <a:chExt cx="4907457" cy="844927"/>
          </a:xfrm>
        </p:grpSpPr>
        <p:sp>
          <p:nvSpPr>
            <p:cNvPr id="13" name="Rectangle : coins arrondis 1">
              <a:extLst>
                <a:ext uri="{FF2B5EF4-FFF2-40B4-BE49-F238E27FC236}">
                  <a16:creationId xmlns:a16="http://schemas.microsoft.com/office/drawing/2014/main" id="{0688347E-BB08-6FF5-FBE7-9FF73A6ADB15}"/>
                </a:ext>
              </a:extLst>
            </p:cNvPr>
            <p:cNvSpPr/>
            <p:nvPr/>
          </p:nvSpPr>
          <p:spPr>
            <a:xfrm rot="21060000">
              <a:off x="3580718" y="3599526"/>
              <a:ext cx="4577821" cy="73637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fr-CA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CA" b="1" dirty="0" err="1">
                  <a:cs typeface="Calibri"/>
                </a:rPr>
                <a:t>Doing</a:t>
              </a:r>
              <a:r>
                <a:rPr lang="fr-CA" b="1" dirty="0">
                  <a:cs typeface="Calibri"/>
                </a:rPr>
                <a:t> </a:t>
              </a:r>
              <a:r>
                <a:rPr lang="fr-CA" b="1" dirty="0" err="1">
                  <a:cs typeface="Calibri"/>
                </a:rPr>
                <a:t>this</a:t>
              </a:r>
              <a:r>
                <a:rPr lang="fr-CA" b="1" dirty="0">
                  <a:cs typeface="Calibri"/>
                </a:rPr>
                <a:t> </a:t>
              </a:r>
              <a:r>
                <a:rPr lang="fr-CA" b="1" dirty="0" err="1">
                  <a:cs typeface="Calibri"/>
                </a:rPr>
                <a:t>manually</a:t>
              </a:r>
              <a:r>
                <a:rPr lang="fr-CA" b="1" dirty="0">
                  <a:cs typeface="Calibri"/>
                </a:rPr>
                <a:t> </a:t>
              </a:r>
              <a:r>
                <a:rPr lang="fr-CA" b="1" dirty="0" err="1">
                  <a:cs typeface="Calibri"/>
                </a:rPr>
                <a:t>is</a:t>
              </a:r>
              <a:r>
                <a:rPr lang="fr-CA" b="1" dirty="0">
                  <a:cs typeface="Calibri"/>
                </a:rPr>
                <a:t> hard and </a:t>
              </a:r>
              <a:r>
                <a:rPr lang="fr-CA" b="1" dirty="0" err="1">
                  <a:cs typeface="Calibri"/>
                </a:rPr>
                <a:t>error-prone</a:t>
              </a:r>
              <a:r>
                <a:rPr lang="fr-CA" b="1" dirty="0">
                  <a:cs typeface="Calibri"/>
                </a:rPr>
                <a:t>!</a:t>
              </a:r>
            </a:p>
            <a:p>
              <a:pPr algn="ctr"/>
              <a:r>
                <a:rPr lang="fr-CA" sz="1800" i="1" dirty="0">
                  <a:cs typeface="Calibri"/>
                </a:rPr>
                <a:t>Can </a:t>
              </a:r>
              <a:r>
                <a:rPr lang="fr-CA" sz="1800" i="1" dirty="0" err="1">
                  <a:cs typeface="Calibri"/>
                </a:rPr>
                <a:t>we</a:t>
              </a:r>
              <a:r>
                <a:rPr lang="fr-CA" sz="1800" i="1" dirty="0">
                  <a:cs typeface="Calibri"/>
                </a:rPr>
                <a:t> help </a:t>
              </a:r>
              <a:r>
                <a:rPr lang="fr-CA" sz="1800" i="1" dirty="0" err="1">
                  <a:cs typeface="Calibri"/>
                </a:rPr>
                <a:t>Soren</a:t>
              </a:r>
              <a:r>
                <a:rPr lang="fr-CA" sz="1800" i="1" dirty="0">
                  <a:cs typeface="Calibri"/>
                </a:rPr>
                <a:t>?</a:t>
              </a: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241839F-2C24-E66A-2A0F-B11AD33986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1082" y="3490970"/>
              <a:ext cx="695325" cy="733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552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D49DA-1506-6C00-18F6-A893CE8C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u="sng">
                <a:ea typeface="+mj-lt"/>
                <a:cs typeface="+mj-lt"/>
                <a:hlinkClick r:id="rId3"/>
              </a:rPr>
              <a:t>Kantara: pipeline for end-to-end rationale</a:t>
            </a:r>
            <a:br>
              <a:rPr lang="fr-CA" b="1" u="sng">
                <a:ea typeface="+mj-lt"/>
                <a:cs typeface="+mj-lt"/>
                <a:hlinkClick r:id="rId3"/>
              </a:rPr>
            </a:br>
            <a:r>
              <a:rPr lang="fr-CA" b="1" u="sng">
                <a:ea typeface="+mj-lt"/>
                <a:cs typeface="+mj-lt"/>
                <a:hlinkClick r:id="rId3"/>
              </a:rPr>
              <a:t>reconstruction </a:t>
            </a:r>
            <a:endParaRPr lang="fr-CA">
              <a:cs typeface="Calibri Light"/>
            </a:endParaRPr>
          </a:p>
        </p:txBody>
      </p:sp>
      <p:pic>
        <p:nvPicPr>
          <p:cNvPr id="12" name="Image 12">
            <a:extLst>
              <a:ext uri="{FF2B5EF4-FFF2-40B4-BE49-F238E27FC236}">
                <a16:creationId xmlns:a16="http://schemas.microsoft.com/office/drawing/2014/main" id="{9B3AADF8-DF6F-DA38-3309-66FA8B3BD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0874" y="660388"/>
            <a:ext cx="1099428" cy="108884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937EB6-A8E1-52F2-E6FA-895DD8D0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3</a:t>
            </a:fld>
            <a:endParaRPr lang="fr-CA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8BE3EF-4EF4-EB3F-1C0E-F81B132188FF}"/>
              </a:ext>
            </a:extLst>
          </p:cNvPr>
          <p:cNvSpPr txBox="1"/>
          <p:nvPr/>
        </p:nvSpPr>
        <p:spPr>
          <a:xfrm>
            <a:off x="838548" y="2086768"/>
            <a:ext cx="3327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 b="1" dirty="0">
                <a:cs typeface="Calibri"/>
              </a:rPr>
              <a:t>Information Extraction  pipeline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BFAD06C0-D6BC-90D5-1CB6-1B1A93698D88}"/>
              </a:ext>
            </a:extLst>
          </p:cNvPr>
          <p:cNvSpPr/>
          <p:nvPr/>
        </p:nvSpPr>
        <p:spPr>
          <a:xfrm>
            <a:off x="494112" y="2847708"/>
            <a:ext cx="3535534" cy="113179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600" b="1" dirty="0" err="1">
                <a:solidFill>
                  <a:schemeClr val="accent1">
                    <a:lumMod val="50000"/>
                  </a:schemeClr>
                </a:solidFill>
                <a:cs typeface="Calibri"/>
              </a:rPr>
              <a:t>Extracting</a:t>
            </a:r>
            <a:r>
              <a:rPr lang="fr-CA" sz="1600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 </a:t>
            </a:r>
            <a:r>
              <a:rPr lang="fr-CA" sz="1600" b="1" i="1" dirty="0" err="1">
                <a:solidFill>
                  <a:schemeClr val="accent1">
                    <a:lumMod val="50000"/>
                  </a:schemeClr>
                </a:solidFill>
                <a:cs typeface="Calibri"/>
              </a:rPr>
              <a:t>Decision-Rationale</a:t>
            </a:r>
            <a:r>
              <a:rPr lang="fr-CA" sz="1600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 triples</a:t>
            </a: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539FC7DF-71F9-3206-7B4E-38219A5A482C}"/>
              </a:ext>
            </a:extLst>
          </p:cNvPr>
          <p:cNvSpPr/>
          <p:nvPr/>
        </p:nvSpPr>
        <p:spPr>
          <a:xfrm>
            <a:off x="4129079" y="2847707"/>
            <a:ext cx="7548501" cy="113179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CA" sz="1600" b="1" dirty="0" err="1">
                <a:solidFill>
                  <a:schemeClr val="accent1">
                    <a:lumMod val="50000"/>
                  </a:schemeClr>
                </a:solidFill>
                <a:cs typeface="Calibri"/>
              </a:rPr>
              <a:t>Extracting</a:t>
            </a:r>
            <a:r>
              <a:rPr lang="fr-CA" sz="1600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 </a:t>
            </a:r>
            <a:r>
              <a:rPr lang="fr-CA" sz="1600" b="1" i="1" dirty="0" err="1">
                <a:solidFill>
                  <a:schemeClr val="accent1">
                    <a:lumMod val="50000"/>
                  </a:schemeClr>
                </a:solidFill>
                <a:cs typeface="Calibri"/>
              </a:rPr>
              <a:t>Decision-Decision</a:t>
            </a:r>
            <a:r>
              <a:rPr lang="fr-CA" sz="1600" b="1" i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 </a:t>
            </a:r>
            <a:r>
              <a:rPr lang="fr-CA" sz="1600" b="1" dirty="0" err="1">
                <a:solidFill>
                  <a:schemeClr val="accent1">
                    <a:lumMod val="50000"/>
                  </a:schemeClr>
                </a:solidFill>
                <a:cs typeface="Calibri"/>
              </a:rPr>
              <a:t>relationships</a:t>
            </a:r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9D72D75F-0DA5-6D49-B29D-637B6C3E0D1B}"/>
              </a:ext>
            </a:extLst>
          </p:cNvPr>
          <p:cNvGrpSpPr/>
          <p:nvPr/>
        </p:nvGrpSpPr>
        <p:grpSpPr>
          <a:xfrm>
            <a:off x="447398" y="4176906"/>
            <a:ext cx="1994646" cy="1425733"/>
            <a:chOff x="447398" y="4176906"/>
            <a:chExt cx="1994646" cy="1425733"/>
          </a:xfrm>
        </p:grpSpPr>
        <p:sp>
          <p:nvSpPr>
            <p:cNvPr id="13" name="Flèche : chevron 12">
              <a:extLst>
                <a:ext uri="{FF2B5EF4-FFF2-40B4-BE49-F238E27FC236}">
                  <a16:creationId xmlns:a16="http://schemas.microsoft.com/office/drawing/2014/main" id="{9C03BF31-2451-A0D5-DEF3-E9BF9AAD824F}"/>
                </a:ext>
              </a:extLst>
            </p:cNvPr>
            <p:cNvSpPr/>
            <p:nvPr/>
          </p:nvSpPr>
          <p:spPr>
            <a:xfrm>
              <a:off x="447398" y="4176906"/>
              <a:ext cx="1994646" cy="874057"/>
            </a:xfrm>
            <a:prstGeom prst="chevron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sz="1600" b="1" err="1">
                  <a:solidFill>
                    <a:schemeClr val="bg1"/>
                  </a:solidFill>
                  <a:cs typeface="Calibri"/>
                </a:rPr>
                <a:t>Decisions</a:t>
              </a:r>
              <a:endParaRPr lang="fr-CA" sz="1600" b="1">
                <a:solidFill>
                  <a:schemeClr val="bg1"/>
                </a:solidFill>
                <a:cs typeface="Calibri"/>
              </a:endParaRPr>
            </a:p>
            <a:p>
              <a:pPr algn="ctr"/>
              <a:r>
                <a:rPr lang="fr-CA" sz="1600" b="1" dirty="0">
                  <a:solidFill>
                    <a:schemeClr val="bg1"/>
                  </a:solidFill>
                  <a:cs typeface="Calibri"/>
                </a:rPr>
                <a:t>extraction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D6C65CB9-8F8D-A19C-7A15-93CF211465C9}"/>
                </a:ext>
              </a:extLst>
            </p:cNvPr>
            <p:cNvSpPr txBox="1"/>
            <p:nvPr/>
          </p:nvSpPr>
          <p:spPr>
            <a:xfrm>
              <a:off x="595992" y="5233307"/>
              <a:ext cx="146548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CA" i="1" dirty="0">
                  <a:cs typeface="Calibri"/>
                </a:rPr>
                <a:t>Classification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967408C3-0EA2-CF79-AD9F-22A73CDC1187}"/>
              </a:ext>
            </a:extLst>
          </p:cNvPr>
          <p:cNvGrpSpPr/>
          <p:nvPr/>
        </p:nvGrpSpPr>
        <p:grpSpPr>
          <a:xfrm>
            <a:off x="2139486" y="4166172"/>
            <a:ext cx="1994646" cy="1724352"/>
            <a:chOff x="2139486" y="4166172"/>
            <a:chExt cx="1994646" cy="1724352"/>
          </a:xfrm>
        </p:grpSpPr>
        <p:sp>
          <p:nvSpPr>
            <p:cNvPr id="15" name="Flèche : chevron 14">
              <a:extLst>
                <a:ext uri="{FF2B5EF4-FFF2-40B4-BE49-F238E27FC236}">
                  <a16:creationId xmlns:a16="http://schemas.microsoft.com/office/drawing/2014/main" id="{E63E10DB-40A9-E20D-9599-E5C7F4A0A351}"/>
                </a:ext>
              </a:extLst>
            </p:cNvPr>
            <p:cNvSpPr/>
            <p:nvPr/>
          </p:nvSpPr>
          <p:spPr>
            <a:xfrm>
              <a:off x="2139486" y="4166172"/>
              <a:ext cx="1994646" cy="874057"/>
            </a:xfrm>
            <a:prstGeom prst="chevr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sz="1600" b="1" dirty="0" err="1">
                  <a:solidFill>
                    <a:schemeClr val="tx1"/>
                  </a:solidFill>
                  <a:cs typeface="Calibri"/>
                </a:rPr>
                <a:t>Rationale</a:t>
              </a:r>
              <a:r>
                <a:rPr lang="fr-CA" sz="1600" b="1" dirty="0">
                  <a:solidFill>
                    <a:schemeClr val="tx1"/>
                  </a:solidFill>
                  <a:cs typeface="Calibri"/>
                </a:rPr>
                <a:t> extraction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C140B7D8-B92D-C9D7-3B47-7D6204C47296}"/>
                </a:ext>
              </a:extLst>
            </p:cNvPr>
            <p:cNvSpPr txBox="1"/>
            <p:nvPr/>
          </p:nvSpPr>
          <p:spPr>
            <a:xfrm>
              <a:off x="2185306" y="5244193"/>
              <a:ext cx="1607002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CA" i="1" dirty="0" err="1">
                  <a:cs typeface="Calibri"/>
                </a:rPr>
                <a:t>Semantic</a:t>
              </a:r>
              <a:r>
                <a:rPr lang="fr-CA" i="1" dirty="0">
                  <a:cs typeface="Calibri"/>
                </a:rPr>
                <a:t> </a:t>
              </a:r>
              <a:r>
                <a:rPr lang="fr-CA" i="1" dirty="0" err="1">
                  <a:cs typeface="Calibri"/>
                </a:rPr>
                <a:t>Role</a:t>
              </a:r>
              <a:endParaRPr lang="fr-CA" i="1" dirty="0">
                <a:cs typeface="Calibri"/>
              </a:endParaRPr>
            </a:p>
            <a:p>
              <a:r>
                <a:rPr lang="fr-CA" i="1" dirty="0">
                  <a:cs typeface="Calibri"/>
                </a:rPr>
                <a:t>    </a:t>
              </a:r>
              <a:r>
                <a:rPr lang="fr-CA" i="1" dirty="0" err="1">
                  <a:cs typeface="Calibri"/>
                </a:rPr>
                <a:t>Labeling</a:t>
              </a:r>
              <a:endParaRPr lang="fr-CA" i="1" dirty="0">
                <a:cs typeface="Calibri"/>
              </a:endParaRPr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4EB70B4-6A0E-C2A8-1D5E-117983E7AFE0}"/>
              </a:ext>
            </a:extLst>
          </p:cNvPr>
          <p:cNvGrpSpPr/>
          <p:nvPr/>
        </p:nvGrpSpPr>
        <p:grpSpPr>
          <a:xfrm>
            <a:off x="3960362" y="4187637"/>
            <a:ext cx="2185146" cy="1469431"/>
            <a:chOff x="3960362" y="4187637"/>
            <a:chExt cx="2185146" cy="1469431"/>
          </a:xfrm>
        </p:grpSpPr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D76810DC-E188-C47C-831D-F27B2DDA531F}"/>
                </a:ext>
              </a:extLst>
            </p:cNvPr>
            <p:cNvSpPr/>
            <p:nvPr/>
          </p:nvSpPr>
          <p:spPr>
            <a:xfrm>
              <a:off x="3960362" y="4187637"/>
              <a:ext cx="2185146" cy="874057"/>
            </a:xfrm>
            <a:prstGeom prst="chevron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sz="1600" b="1" dirty="0" err="1">
                  <a:solidFill>
                    <a:schemeClr val="tx1"/>
                  </a:solidFill>
                  <a:cs typeface="Calibri"/>
                </a:rPr>
                <a:t>Relatedness</a:t>
              </a:r>
              <a:r>
                <a:rPr lang="fr-CA" sz="1600" b="1" dirty="0">
                  <a:solidFill>
                    <a:schemeClr val="tx1"/>
                  </a:solidFill>
                  <a:cs typeface="Calibri"/>
                </a:rPr>
                <a:t> </a:t>
              </a:r>
              <a:r>
                <a:rPr lang="fr-CA" sz="1600" b="1" dirty="0" err="1">
                  <a:solidFill>
                    <a:schemeClr val="tx1"/>
                  </a:solidFill>
                  <a:cs typeface="Calibri"/>
                </a:rPr>
                <a:t>relationship</a:t>
              </a: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C2791618-ABD3-E9BE-5E6D-A0543F37FE49}"/>
                </a:ext>
              </a:extLst>
            </p:cNvPr>
            <p:cNvSpPr txBox="1"/>
            <p:nvPr/>
          </p:nvSpPr>
          <p:spPr>
            <a:xfrm>
              <a:off x="4166506" y="5287736"/>
              <a:ext cx="146548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CA" i="1" dirty="0">
                  <a:cs typeface="Calibri"/>
                </a:rPr>
                <a:t>Classification</a:t>
              </a:r>
            </a:p>
          </p:txBody>
        </p:sp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251223A8-CE17-EDF4-F8A5-948B6CE369C2}"/>
              </a:ext>
            </a:extLst>
          </p:cNvPr>
          <p:cNvGrpSpPr/>
          <p:nvPr/>
        </p:nvGrpSpPr>
        <p:grpSpPr>
          <a:xfrm>
            <a:off x="5876569" y="4198371"/>
            <a:ext cx="2073087" cy="1735695"/>
            <a:chOff x="5876569" y="4198371"/>
            <a:chExt cx="2073087" cy="1735695"/>
          </a:xfrm>
        </p:grpSpPr>
        <p:sp>
          <p:nvSpPr>
            <p:cNvPr id="21" name="Flèche : chevron 20">
              <a:extLst>
                <a:ext uri="{FF2B5EF4-FFF2-40B4-BE49-F238E27FC236}">
                  <a16:creationId xmlns:a16="http://schemas.microsoft.com/office/drawing/2014/main" id="{E2DF09E3-021F-DE92-F4D9-0D83CEB36DEE}"/>
                </a:ext>
              </a:extLst>
            </p:cNvPr>
            <p:cNvSpPr/>
            <p:nvPr/>
          </p:nvSpPr>
          <p:spPr>
            <a:xfrm>
              <a:off x="5876569" y="4198371"/>
              <a:ext cx="2073087" cy="874057"/>
            </a:xfrm>
            <a:prstGeom prst="chevr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sz="1600" b="1" dirty="0" err="1">
                  <a:solidFill>
                    <a:schemeClr val="tx1"/>
                  </a:solidFill>
                  <a:cs typeface="Calibri"/>
                </a:rPr>
                <a:t>Similar</a:t>
              </a:r>
              <a:r>
                <a:rPr lang="fr-CA" sz="1600" b="1" dirty="0">
                  <a:solidFill>
                    <a:schemeClr val="tx1"/>
                  </a:solidFill>
                  <a:cs typeface="Calibri"/>
                </a:rPr>
                <a:t> </a:t>
              </a:r>
              <a:r>
                <a:rPr lang="fr-CA" sz="1600" b="1" dirty="0" err="1">
                  <a:solidFill>
                    <a:schemeClr val="tx1"/>
                  </a:solidFill>
                  <a:cs typeface="Calibri"/>
                </a:rPr>
                <a:t>relationship</a:t>
              </a:r>
              <a:endParaRPr lang="fr-CA" sz="1600" b="1" dirty="0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44B27E71-1DB3-9E40-41D8-76A4EE36E712}"/>
                </a:ext>
              </a:extLst>
            </p:cNvPr>
            <p:cNvSpPr txBox="1"/>
            <p:nvPr/>
          </p:nvSpPr>
          <p:spPr>
            <a:xfrm>
              <a:off x="6180364" y="5287735"/>
              <a:ext cx="1465488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CA" i="1" dirty="0" err="1">
                  <a:cs typeface="Calibri"/>
                </a:rPr>
                <a:t>Semantic</a:t>
              </a:r>
              <a:r>
                <a:rPr lang="fr-CA" i="1" dirty="0">
                  <a:cs typeface="Calibri"/>
                </a:rPr>
                <a:t> </a:t>
              </a:r>
              <a:r>
                <a:rPr lang="fr-CA" i="1" dirty="0" err="1">
                  <a:cs typeface="Calibri"/>
                </a:rPr>
                <a:t>Similarity</a:t>
              </a:r>
              <a:endParaRPr lang="fr-CA" i="1" dirty="0">
                <a:cs typeface="Calibri"/>
              </a:endParaRP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304D4DCD-ED1C-47AE-9B9A-FAF40E11D17B}"/>
              </a:ext>
            </a:extLst>
          </p:cNvPr>
          <p:cNvGrpSpPr/>
          <p:nvPr/>
        </p:nvGrpSpPr>
        <p:grpSpPr>
          <a:xfrm>
            <a:off x="7691921" y="4187637"/>
            <a:ext cx="2073087" cy="1746429"/>
            <a:chOff x="7691921" y="4187637"/>
            <a:chExt cx="2073087" cy="1746429"/>
          </a:xfrm>
        </p:grpSpPr>
        <p:sp>
          <p:nvSpPr>
            <p:cNvPr id="23" name="Flèche : chevron 22">
              <a:extLst>
                <a:ext uri="{FF2B5EF4-FFF2-40B4-BE49-F238E27FC236}">
                  <a16:creationId xmlns:a16="http://schemas.microsoft.com/office/drawing/2014/main" id="{4C058BE3-350D-503F-90CC-B4E003C0FB04}"/>
                </a:ext>
              </a:extLst>
            </p:cNvPr>
            <p:cNvSpPr/>
            <p:nvPr/>
          </p:nvSpPr>
          <p:spPr>
            <a:xfrm>
              <a:off x="7691921" y="4187637"/>
              <a:ext cx="2073087" cy="874057"/>
            </a:xfrm>
            <a:prstGeom prst="chevr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sz="1600" b="1" dirty="0" err="1">
                  <a:solidFill>
                    <a:schemeClr val="tx1"/>
                  </a:solidFill>
                  <a:cs typeface="Calibri"/>
                </a:rPr>
                <a:t>Contradicts</a:t>
              </a:r>
              <a:r>
                <a:rPr lang="fr-CA" sz="1600" b="1" dirty="0">
                  <a:solidFill>
                    <a:schemeClr val="tx1"/>
                  </a:solidFill>
                  <a:cs typeface="Calibri"/>
                </a:rPr>
                <a:t> </a:t>
              </a:r>
              <a:r>
                <a:rPr lang="fr-CA" sz="1600" b="1" dirty="0" err="1">
                  <a:solidFill>
                    <a:schemeClr val="tx1"/>
                  </a:solidFill>
                  <a:cs typeface="Calibri"/>
                </a:rPr>
                <a:t>relationship</a:t>
              </a:r>
              <a:endParaRPr lang="fr-CA" sz="1600" b="1" dirty="0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3B3E5A38-AB67-DE3D-D00F-B1A37EC3F9F7}"/>
                </a:ext>
              </a:extLst>
            </p:cNvPr>
            <p:cNvSpPr txBox="1"/>
            <p:nvPr/>
          </p:nvSpPr>
          <p:spPr>
            <a:xfrm>
              <a:off x="7693477" y="5287735"/>
              <a:ext cx="1890029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CA" i="1" dirty="0">
                  <a:cs typeface="Calibri"/>
                </a:rPr>
                <a:t>Natural </a:t>
              </a:r>
              <a:r>
                <a:rPr lang="fr-CA" i="1" dirty="0" err="1">
                  <a:cs typeface="Calibri"/>
                </a:rPr>
                <a:t>Language</a:t>
              </a:r>
              <a:endParaRPr lang="fr-CA" i="1" dirty="0">
                <a:cs typeface="Calibri"/>
              </a:endParaRPr>
            </a:p>
            <a:p>
              <a:r>
                <a:rPr lang="fr-CA" i="1" dirty="0">
                  <a:cs typeface="Calibri"/>
                </a:rPr>
                <a:t>       </a:t>
              </a:r>
              <a:r>
                <a:rPr lang="fr-CA" i="1" dirty="0" err="1">
                  <a:cs typeface="Calibri"/>
                </a:rPr>
                <a:t>Inference</a:t>
              </a:r>
              <a:endParaRPr lang="fr-CA" i="1" dirty="0">
                <a:cs typeface="Calibri"/>
              </a:endParaRP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96551E05-2B98-5FE8-162E-C5BC8C751080}"/>
              </a:ext>
            </a:extLst>
          </p:cNvPr>
          <p:cNvGrpSpPr/>
          <p:nvPr/>
        </p:nvGrpSpPr>
        <p:grpSpPr>
          <a:xfrm>
            <a:off x="9473657" y="4198371"/>
            <a:ext cx="2106704" cy="1458697"/>
            <a:chOff x="9473657" y="4198371"/>
            <a:chExt cx="2106704" cy="1458697"/>
          </a:xfrm>
        </p:grpSpPr>
        <p:sp>
          <p:nvSpPr>
            <p:cNvPr id="25" name="Flèche : chevron 24">
              <a:extLst>
                <a:ext uri="{FF2B5EF4-FFF2-40B4-BE49-F238E27FC236}">
                  <a16:creationId xmlns:a16="http://schemas.microsoft.com/office/drawing/2014/main" id="{BC7C59EA-67EA-F411-EBF6-A37DAC98EC78}"/>
                </a:ext>
              </a:extLst>
            </p:cNvPr>
            <p:cNvSpPr/>
            <p:nvPr/>
          </p:nvSpPr>
          <p:spPr>
            <a:xfrm>
              <a:off x="9473657" y="4198371"/>
              <a:ext cx="2106704" cy="874057"/>
            </a:xfrm>
            <a:prstGeom prst="chevron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sz="1600" b="1" dirty="0" err="1">
                  <a:solidFill>
                    <a:schemeClr val="bg1"/>
                  </a:solidFill>
                  <a:cs typeface="Calibri"/>
                </a:rPr>
                <a:t>History</a:t>
              </a:r>
              <a:r>
                <a:rPr lang="fr-CA" sz="1600" b="1" dirty="0">
                  <a:solidFill>
                    <a:schemeClr val="bg1"/>
                  </a:solidFill>
                  <a:cs typeface="Calibri"/>
                </a:rPr>
                <a:t> </a:t>
              </a:r>
            </a:p>
            <a:p>
              <a:pPr algn="ctr"/>
              <a:r>
                <a:rPr lang="fr-CA" sz="1600" b="1" err="1">
                  <a:solidFill>
                    <a:schemeClr val="bg1"/>
                  </a:solidFill>
                  <a:cs typeface="Calibri"/>
                </a:rPr>
                <a:t>relationship</a:t>
              </a:r>
              <a:endParaRPr lang="fr-CA" sz="1600" b="1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12107E5D-EA16-C980-A845-5B6EB7FAB1EB}"/>
                </a:ext>
              </a:extLst>
            </p:cNvPr>
            <p:cNvSpPr txBox="1"/>
            <p:nvPr/>
          </p:nvSpPr>
          <p:spPr>
            <a:xfrm>
              <a:off x="9892392" y="5287736"/>
              <a:ext cx="146548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CA" i="1" err="1">
                  <a:cs typeface="Calibri"/>
                </a:rPr>
                <a:t>Heuristics</a:t>
              </a:r>
              <a:endParaRPr lang="fr-CA" i="1" err="1"/>
            </a:p>
          </p:txBody>
        </p:sp>
      </p:grpSp>
    </p:spTree>
    <p:extLst>
      <p:ext uri="{BB962C8B-B14F-4D97-AF65-F5344CB8AC3E}">
        <p14:creationId xmlns:p14="http://schemas.microsoft.com/office/powerpoint/2010/main" val="406978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D49DA-1506-6C00-18F6-A893CE8C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u="sng">
                <a:ea typeface="+mj-lt"/>
                <a:cs typeface="+mj-lt"/>
                <a:hlinkClick r:id="rId3"/>
              </a:rPr>
              <a:t>Rationale and Decision Graph</a:t>
            </a:r>
            <a:endParaRPr lang="fr-CA">
              <a:cs typeface="Calibri Light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622F1F0-589B-84EB-0752-8663ED32D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4</a:t>
            </a:fld>
            <a:endParaRPr lang="fr-CA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B9A9D96-8D4D-A382-473F-601ECBD5CED9}"/>
              </a:ext>
            </a:extLst>
          </p:cNvPr>
          <p:cNvSpPr txBox="1"/>
          <p:nvPr/>
        </p:nvSpPr>
        <p:spPr>
          <a:xfrm>
            <a:off x="724526" y="1388476"/>
            <a:ext cx="100975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CA" err="1"/>
              <a:t>Nodes</a:t>
            </a:r>
            <a:r>
              <a:rPr lang="fr-CA"/>
              <a:t>: </a:t>
            </a:r>
            <a:r>
              <a:rPr lang="fr-CA" i="1" err="1"/>
              <a:t>decisions</a:t>
            </a:r>
            <a:r>
              <a:rPr lang="fr-CA" i="1"/>
              <a:t> </a:t>
            </a:r>
            <a:r>
              <a:rPr lang="fr-CA"/>
              <a:t>and </a:t>
            </a:r>
            <a:r>
              <a:rPr lang="fr-CA" i="1" err="1"/>
              <a:t>rationales</a:t>
            </a:r>
            <a:endParaRPr lang="fr-FR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fr-CA" err="1">
                <a:cs typeface="Calibri"/>
              </a:rPr>
              <a:t>Relationships</a:t>
            </a:r>
            <a:r>
              <a:rPr lang="fr-CA">
                <a:cs typeface="Calibri"/>
              </a:rPr>
              <a:t>: </a:t>
            </a:r>
            <a:r>
              <a:rPr lang="fr-CA" i="1" err="1">
                <a:ea typeface="+mn-lt"/>
                <a:cs typeface="+mn-lt"/>
              </a:rPr>
              <a:t>relatedness</a:t>
            </a:r>
            <a:r>
              <a:rPr lang="fr-CA" i="1">
                <a:cs typeface="Calibri"/>
              </a:rPr>
              <a:t>, </a:t>
            </a:r>
            <a:r>
              <a:rPr lang="fr-CA" i="1" err="1">
                <a:cs typeface="Calibri"/>
              </a:rPr>
              <a:t>similar</a:t>
            </a:r>
            <a:r>
              <a:rPr lang="fr-CA">
                <a:cs typeface="Calibri"/>
              </a:rPr>
              <a:t>, </a:t>
            </a:r>
            <a:r>
              <a:rPr lang="fr-CA" i="1" err="1">
                <a:cs typeface="Calibri"/>
              </a:rPr>
              <a:t>contradicts</a:t>
            </a:r>
            <a:r>
              <a:rPr lang="fr-CA">
                <a:cs typeface="Calibri"/>
              </a:rPr>
              <a:t>, </a:t>
            </a:r>
            <a:r>
              <a:rPr lang="fr-CA" i="1" err="1">
                <a:cs typeface="Calibri"/>
              </a:rPr>
              <a:t>history</a:t>
            </a:r>
            <a:r>
              <a:rPr lang="fr-CA">
                <a:cs typeface="Calibri"/>
              </a:rPr>
              <a:t> </a:t>
            </a:r>
            <a:endParaRPr lang="fr-CA" i="1">
              <a:cs typeface="Calibri"/>
            </a:endParaRP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0008A936-FBA7-6A9E-D3F8-8F7CA4503692}"/>
              </a:ext>
            </a:extLst>
          </p:cNvPr>
          <p:cNvGrpSpPr/>
          <p:nvPr/>
        </p:nvGrpSpPr>
        <p:grpSpPr>
          <a:xfrm>
            <a:off x="618678" y="1627610"/>
            <a:ext cx="11275523" cy="5047391"/>
            <a:chOff x="618678" y="1627610"/>
            <a:chExt cx="11275523" cy="504739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82A8F3-A679-738C-BCA2-AC8F35DF200D}"/>
                </a:ext>
              </a:extLst>
            </p:cNvPr>
            <p:cNvSpPr/>
            <p:nvPr/>
          </p:nvSpPr>
          <p:spPr>
            <a:xfrm>
              <a:off x="9401471" y="3594628"/>
              <a:ext cx="2489914" cy="10517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sz="1600" b="1" err="1">
                  <a:solidFill>
                    <a:schemeClr val="tx1"/>
                  </a:solidFill>
                  <a:cs typeface="Calibri"/>
                </a:rPr>
                <a:t>Decision</a:t>
              </a:r>
              <a:r>
                <a:rPr lang="fr-CA" sz="1600" b="1">
                  <a:solidFill>
                    <a:schemeClr val="tx1"/>
                  </a:solidFill>
                  <a:cs typeface="Calibri"/>
                </a:rPr>
                <a:t> #D1</a:t>
              </a:r>
            </a:p>
            <a:p>
              <a:pPr algn="ctr"/>
              <a:r>
                <a:rPr lang="fr-CA" sz="1600" err="1">
                  <a:solidFill>
                    <a:schemeClr val="tx1"/>
                  </a:solidFill>
                  <a:cs typeface="Calibri"/>
                </a:rPr>
                <a:t>give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 the </a:t>
              </a:r>
              <a:r>
                <a:rPr lang="fr-CA" sz="1600" err="1">
                  <a:solidFill>
                    <a:schemeClr val="tx1"/>
                  </a:solidFill>
                  <a:cs typeface="Calibri"/>
                </a:rPr>
                <a:t>dying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 </a:t>
              </a:r>
              <a:r>
                <a:rPr lang="fr-CA" sz="1600" err="1">
                  <a:solidFill>
                    <a:schemeClr val="tx1"/>
                  </a:solidFill>
                  <a:cs typeface="Calibri"/>
                </a:rPr>
                <a:t>task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 a </a:t>
              </a:r>
              <a:r>
                <a:rPr lang="fr-CA" sz="1600" err="1">
                  <a:solidFill>
                    <a:schemeClr val="tx1"/>
                  </a:solidFill>
                  <a:cs typeface="Calibri"/>
                </a:rPr>
                <a:t>higher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 </a:t>
              </a:r>
              <a:r>
                <a:rPr lang="fr-CA" sz="1600" err="1">
                  <a:solidFill>
                    <a:schemeClr val="tx1"/>
                  </a:solidFill>
                  <a:cs typeface="Calibri"/>
                </a:rPr>
                <a:t>priority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.</a:t>
              </a:r>
            </a:p>
            <a:p>
              <a:pPr algn="ctr"/>
              <a:r>
                <a:rPr lang="fr-CA" sz="1600">
                  <a:solidFill>
                    <a:schemeClr val="tx1"/>
                  </a:solidFill>
                  <a:cs typeface="Calibri"/>
                </a:rPr>
                <a:t>Date = August 9th, 2010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47AC57-1169-5D15-764C-8C2DAA07022E}"/>
                </a:ext>
              </a:extLst>
            </p:cNvPr>
            <p:cNvSpPr/>
            <p:nvPr/>
          </p:nvSpPr>
          <p:spPr>
            <a:xfrm>
              <a:off x="9404286" y="1627610"/>
              <a:ext cx="2489915" cy="12449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sz="1600" b="1" err="1">
                  <a:solidFill>
                    <a:schemeClr val="tx1"/>
                  </a:solidFill>
                  <a:cs typeface="Calibri"/>
                </a:rPr>
                <a:t>Decision</a:t>
              </a:r>
              <a:r>
                <a:rPr lang="fr-CA" sz="1600" b="1">
                  <a:solidFill>
                    <a:schemeClr val="tx1"/>
                  </a:solidFill>
                  <a:cs typeface="Calibri"/>
                </a:rPr>
                <a:t> #D2</a:t>
              </a:r>
            </a:p>
            <a:p>
              <a:pPr algn="ctr"/>
              <a:r>
                <a:rPr lang="fr-CA" sz="1600" err="1">
                  <a:solidFill>
                    <a:schemeClr val="tx1"/>
                  </a:solidFill>
                  <a:cs typeface="Calibri"/>
                </a:rPr>
                <a:t>give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 </a:t>
              </a:r>
              <a:r>
                <a:rPr lang="fr-CA" sz="1600" err="1">
                  <a:solidFill>
                    <a:schemeClr val="tx1"/>
                  </a:solidFill>
                  <a:cs typeface="Calibri"/>
                </a:rPr>
                <a:t>current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 </a:t>
              </a:r>
              <a:r>
                <a:rPr lang="fr-CA" sz="1600" err="1">
                  <a:solidFill>
                    <a:schemeClr val="tx1"/>
                  </a:solidFill>
                  <a:cs typeface="Calibri"/>
                </a:rPr>
                <a:t>access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 to memory </a:t>
              </a:r>
              <a:r>
                <a:rPr lang="fr-CA" sz="1600" err="1">
                  <a:solidFill>
                    <a:schemeClr val="tx1"/>
                  </a:solidFill>
                  <a:cs typeface="Calibri"/>
                </a:rPr>
                <a:t>reserves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 if </a:t>
              </a:r>
              <a:r>
                <a:rPr lang="fr-CA" sz="1600" err="1">
                  <a:solidFill>
                    <a:schemeClr val="tx1"/>
                  </a:solidFill>
                  <a:cs typeface="Calibri"/>
                </a:rPr>
                <a:t>it's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 </a:t>
              </a:r>
              <a:r>
                <a:rPr lang="fr-CA" sz="1600" err="1">
                  <a:solidFill>
                    <a:schemeClr val="tx1"/>
                  </a:solidFill>
                  <a:cs typeface="Calibri"/>
                </a:rPr>
                <a:t>trying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 to die.</a:t>
              </a:r>
            </a:p>
            <a:p>
              <a:pPr algn="ctr"/>
              <a:r>
                <a:rPr lang="fr-CA" sz="1600">
                  <a:solidFill>
                    <a:schemeClr val="tx1"/>
                  </a:solidFill>
                  <a:cs typeface="Calibri"/>
                </a:rPr>
                <a:t>Date = March 23rd, 2011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8A0DF2A-AE30-A13F-DE9A-0C356A5D16EB}"/>
                </a:ext>
              </a:extLst>
            </p:cNvPr>
            <p:cNvSpPr/>
            <p:nvPr/>
          </p:nvSpPr>
          <p:spPr>
            <a:xfrm>
              <a:off x="6304207" y="4396568"/>
              <a:ext cx="2414788" cy="124495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sz="1600" b="1" err="1">
                  <a:solidFill>
                    <a:schemeClr val="tx1"/>
                  </a:solidFill>
                  <a:cs typeface="Calibri"/>
                </a:rPr>
                <a:t>Decision</a:t>
              </a:r>
              <a:r>
                <a:rPr lang="fr-CA" sz="1600" b="1">
                  <a:solidFill>
                    <a:schemeClr val="tx1"/>
                  </a:solidFill>
                  <a:cs typeface="Calibri"/>
                </a:rPr>
                <a:t> #D3</a:t>
              </a:r>
            </a:p>
            <a:p>
              <a:pPr algn="ctr"/>
              <a:r>
                <a:rPr lang="fr-CA" sz="1600">
                  <a:solidFill>
                    <a:schemeClr val="tx1"/>
                  </a:solidFill>
                  <a:cs typeface="Calibri"/>
                </a:rPr>
                <a:t>I and the original </a:t>
              </a:r>
              <a:r>
                <a:rPr lang="fr-CA" sz="1600" err="1">
                  <a:solidFill>
                    <a:schemeClr val="tx1"/>
                  </a:solidFill>
                  <a:cs typeface="Calibri"/>
                </a:rPr>
                <a:t>author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 Luis </a:t>
              </a:r>
              <a:r>
                <a:rPr lang="fr-CA" sz="1600" err="1">
                  <a:solidFill>
                    <a:schemeClr val="tx1"/>
                  </a:solidFill>
                  <a:cs typeface="Calibri"/>
                </a:rPr>
                <a:t>agreed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 to </a:t>
              </a:r>
              <a:r>
                <a:rPr lang="fr-CA" sz="1600" err="1">
                  <a:solidFill>
                    <a:schemeClr val="tx1"/>
                  </a:solidFill>
                  <a:cs typeface="Calibri"/>
                </a:rPr>
                <a:t>disable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 </a:t>
              </a:r>
              <a:r>
                <a:rPr lang="fr-CA" sz="1600" err="1">
                  <a:solidFill>
                    <a:schemeClr val="tx1"/>
                  </a:solidFill>
                  <a:cs typeface="Calibri"/>
                </a:rPr>
                <a:t>this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 </a:t>
              </a:r>
              <a:r>
                <a:rPr lang="fr-CA" sz="1600" err="1">
                  <a:solidFill>
                    <a:schemeClr val="tx1"/>
                  </a:solidFill>
                  <a:cs typeface="Calibri"/>
                </a:rPr>
                <a:t>logic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.</a:t>
              </a:r>
            </a:p>
            <a:p>
              <a:pPr algn="ctr"/>
              <a:r>
                <a:rPr lang="fr-CA" sz="1600">
                  <a:solidFill>
                    <a:schemeClr val="tx1"/>
                  </a:solidFill>
                  <a:cs typeface="Calibri"/>
                </a:rPr>
                <a:t>Date = April 14th, 2011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078803-D3BD-8C90-1384-80795E934BFD}"/>
                </a:ext>
              </a:extLst>
            </p:cNvPr>
            <p:cNvSpPr/>
            <p:nvPr/>
          </p:nvSpPr>
          <p:spPr>
            <a:xfrm>
              <a:off x="618678" y="3274240"/>
              <a:ext cx="2243069" cy="97664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sz="1600" b="1" err="1">
                  <a:solidFill>
                    <a:schemeClr val="tx1"/>
                  </a:solidFill>
                  <a:cs typeface="Calibri"/>
                </a:rPr>
                <a:t>Decision</a:t>
              </a:r>
              <a:r>
                <a:rPr lang="fr-CA" sz="1600" b="1">
                  <a:solidFill>
                    <a:schemeClr val="tx1"/>
                  </a:solidFill>
                  <a:cs typeface="Calibri"/>
                </a:rPr>
                <a:t> #D4</a:t>
              </a:r>
            </a:p>
            <a:p>
              <a:pPr algn="ctr"/>
              <a:r>
                <a:rPr lang="fr-CA" sz="1600" err="1">
                  <a:solidFill>
                    <a:schemeClr val="tx1"/>
                  </a:solidFill>
                  <a:cs typeface="Calibri"/>
                </a:rPr>
                <a:t>Introduce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 OOM </a:t>
              </a:r>
              <a:r>
                <a:rPr lang="fr-CA" sz="1600" err="1">
                  <a:solidFill>
                    <a:schemeClr val="tx1"/>
                  </a:solidFill>
                  <a:cs typeface="Calibri"/>
                </a:rPr>
                <a:t>reaper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.</a:t>
              </a:r>
            </a:p>
            <a:p>
              <a:pPr algn="ctr"/>
              <a:r>
                <a:rPr lang="fr-CA" sz="1600">
                  <a:solidFill>
                    <a:schemeClr val="tx1"/>
                  </a:solidFill>
                  <a:cs typeface="Calibri"/>
                </a:rPr>
                <a:t>Date = March 25th, 2016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1BFC5E-1676-9732-E7CC-25C97ABAEF63}"/>
                </a:ext>
              </a:extLst>
            </p:cNvPr>
            <p:cNvSpPr/>
            <p:nvPr/>
          </p:nvSpPr>
          <p:spPr>
            <a:xfrm>
              <a:off x="3084488" y="5204665"/>
              <a:ext cx="2801154" cy="14703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sz="1600" b="1" err="1">
                  <a:solidFill>
                    <a:schemeClr val="tx1"/>
                  </a:solidFill>
                  <a:cs typeface="Calibri"/>
                </a:rPr>
                <a:t>Decision</a:t>
              </a:r>
              <a:r>
                <a:rPr lang="fr-CA" sz="1600" b="1">
                  <a:solidFill>
                    <a:schemeClr val="tx1"/>
                  </a:solidFill>
                  <a:cs typeface="Calibri"/>
                </a:rPr>
                <a:t> #D5</a:t>
              </a:r>
            </a:p>
            <a:p>
              <a:pPr algn="ctr"/>
              <a:r>
                <a:rPr lang="fr-CA" sz="1600" err="1">
                  <a:solidFill>
                    <a:schemeClr val="tx1"/>
                  </a:solidFill>
                  <a:cs typeface="Calibri"/>
                </a:rPr>
                <a:t>Introduce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 </a:t>
              </a:r>
              <a:r>
                <a:rPr lang="fr-CA" sz="1600" err="1">
                  <a:solidFill>
                    <a:schemeClr val="tx1"/>
                  </a:solidFill>
                  <a:cs typeface="Calibri"/>
                </a:rPr>
                <a:t>process_mrelease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 system call </a:t>
              </a:r>
              <a:r>
                <a:rPr lang="fr-CA" sz="1600" err="1">
                  <a:solidFill>
                    <a:schemeClr val="tx1"/>
                  </a:solidFill>
                  <a:cs typeface="Calibri"/>
                </a:rPr>
                <a:t>that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 releases memory of a </a:t>
              </a:r>
              <a:r>
                <a:rPr lang="fr-CA" sz="1600" err="1">
                  <a:solidFill>
                    <a:schemeClr val="tx1"/>
                  </a:solidFill>
                  <a:cs typeface="Calibri"/>
                </a:rPr>
                <a:t>dying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 process </a:t>
              </a:r>
              <a:r>
                <a:rPr lang="fr-CA" sz="1600" err="1">
                  <a:solidFill>
                    <a:schemeClr val="tx1"/>
                  </a:solidFill>
                  <a:cs typeface="Calibri"/>
                </a:rPr>
                <a:t>from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 the </a:t>
              </a:r>
              <a:r>
                <a:rPr lang="fr-CA" sz="1600" err="1">
                  <a:solidFill>
                    <a:schemeClr val="tx1"/>
                  </a:solidFill>
                  <a:cs typeface="Calibri"/>
                </a:rPr>
                <a:t>context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 of the caller.</a:t>
              </a:r>
            </a:p>
            <a:p>
              <a:pPr algn="ctr"/>
              <a:r>
                <a:rPr lang="fr-CA" sz="1600">
                  <a:solidFill>
                    <a:schemeClr val="tx1"/>
                  </a:solidFill>
                  <a:cs typeface="Calibri"/>
                </a:rPr>
                <a:t>Date = </a:t>
              </a:r>
              <a:r>
                <a:rPr lang="fr-CA" sz="1600" err="1">
                  <a:solidFill>
                    <a:schemeClr val="tx1"/>
                  </a:solidFill>
                  <a:cs typeface="Calibri"/>
                </a:rPr>
                <a:t>September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 2nd, 2021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F0395C1E-E428-9F22-A64C-A6613CC9E7B1}"/>
              </a:ext>
            </a:extLst>
          </p:cNvPr>
          <p:cNvGrpSpPr/>
          <p:nvPr/>
        </p:nvGrpSpPr>
        <p:grpSpPr>
          <a:xfrm>
            <a:off x="10869709" y="2869992"/>
            <a:ext cx="1111575" cy="710899"/>
            <a:chOff x="10011117" y="2859260"/>
            <a:chExt cx="1111575" cy="710899"/>
          </a:xfrm>
        </p:grpSpPr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18ED8588-ED6D-8967-6B47-AA682DF74612}"/>
                </a:ext>
              </a:extLst>
            </p:cNvPr>
            <p:cNvCxnSpPr>
              <a:cxnSpLocks/>
            </p:cNvCxnSpPr>
            <p:nvPr/>
          </p:nvCxnSpPr>
          <p:spPr>
            <a:xfrm>
              <a:off x="10011117" y="2859260"/>
              <a:ext cx="0" cy="7108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597FED31-DF2D-B169-5323-83175D2ED3F6}"/>
                </a:ext>
              </a:extLst>
            </p:cNvPr>
            <p:cNvSpPr txBox="1"/>
            <p:nvPr/>
          </p:nvSpPr>
          <p:spPr>
            <a:xfrm>
              <a:off x="10042307" y="2961126"/>
              <a:ext cx="108038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CA" i="1" err="1">
                  <a:solidFill>
                    <a:schemeClr val="accent6"/>
                  </a:solidFill>
                  <a:cs typeface="Calibri"/>
                </a:rPr>
                <a:t>similar</a:t>
              </a:r>
              <a:endParaRPr lang="fr-CA" i="1" err="1">
                <a:solidFill>
                  <a:schemeClr val="accent6"/>
                </a:solidFill>
              </a:endParaRPr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1ED829F-C1BD-F3E4-7D3A-BE1E4BF0D9FF}"/>
              </a:ext>
            </a:extLst>
          </p:cNvPr>
          <p:cNvGrpSpPr/>
          <p:nvPr/>
        </p:nvGrpSpPr>
        <p:grpSpPr>
          <a:xfrm>
            <a:off x="80672" y="1567813"/>
            <a:ext cx="11614385" cy="5241280"/>
            <a:chOff x="80672" y="1567813"/>
            <a:chExt cx="11614385" cy="5241280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E00371EB-20CA-D655-A71E-23E48D33F1CC}"/>
                </a:ext>
              </a:extLst>
            </p:cNvPr>
            <p:cNvSpPr/>
            <p:nvPr/>
          </p:nvSpPr>
          <p:spPr>
            <a:xfrm>
              <a:off x="6624090" y="6059233"/>
              <a:ext cx="1898049" cy="749860"/>
            </a:xfrm>
            <a:prstGeom prst="roundRect">
              <a:avLst/>
            </a:prstGeom>
            <a:solidFill>
              <a:srgbClr val="ED55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>
                  <a:cs typeface="Calibri"/>
                </a:rPr>
                <a:t>"</a:t>
              </a:r>
              <a:r>
                <a:rPr lang="fr-CA" sz="1600" err="1">
                  <a:cs typeface="Calibri"/>
                </a:rPr>
                <a:t>Eventually</a:t>
              </a:r>
              <a:r>
                <a:rPr lang="fr-CA" sz="1600">
                  <a:cs typeface="Calibri"/>
                </a:rPr>
                <a:t>, kernel </a:t>
              </a:r>
              <a:r>
                <a:rPr lang="fr-CA" sz="1600" err="1">
                  <a:cs typeface="Calibri"/>
                </a:rPr>
                <a:t>may</a:t>
              </a:r>
              <a:r>
                <a:rPr lang="fr-CA" sz="1600">
                  <a:cs typeface="Calibri"/>
                </a:rPr>
                <a:t> </a:t>
              </a:r>
              <a:r>
                <a:rPr lang="fr-CA" sz="1600" err="1">
                  <a:cs typeface="Calibri"/>
                </a:rPr>
                <a:t>hang</a:t>
              </a:r>
              <a:r>
                <a:rPr lang="fr-CA" sz="1600">
                  <a:cs typeface="Calibri"/>
                </a:rPr>
                <a:t> up </a:t>
              </a:r>
              <a:r>
                <a:rPr lang="fr-CA" sz="1600" err="1">
                  <a:cs typeface="Calibri"/>
                </a:rPr>
                <a:t>when</a:t>
              </a:r>
              <a:r>
                <a:rPr lang="fr-CA" sz="1600">
                  <a:cs typeface="Calibri"/>
                </a:rPr>
                <a:t> </a:t>
              </a:r>
              <a:r>
                <a:rPr lang="fr-CA" sz="1600" err="1">
                  <a:cs typeface="Calibri"/>
                </a:rPr>
                <a:t>oom</a:t>
              </a:r>
              <a:r>
                <a:rPr lang="fr-CA" sz="1600">
                  <a:cs typeface="Calibri"/>
                </a:rPr>
                <a:t> </a:t>
              </a:r>
              <a:r>
                <a:rPr lang="fr-CA" sz="1600" err="1">
                  <a:cs typeface="Calibri"/>
                </a:rPr>
                <a:t>kill</a:t>
              </a:r>
              <a:r>
                <a:rPr lang="fr-CA" sz="1600">
                  <a:cs typeface="Calibri"/>
                </a:rPr>
                <a:t> </a:t>
              </a:r>
              <a:r>
                <a:rPr lang="fr-CA" sz="1600" err="1">
                  <a:cs typeface="Calibri"/>
                </a:rPr>
                <a:t>occur</a:t>
              </a:r>
              <a:r>
                <a:rPr lang="fr-CA" sz="1600">
                  <a:cs typeface="Calibri"/>
                </a:rPr>
                <a:t>"</a:t>
              </a: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8A506294-3A3F-5CC1-52FA-1FB83B52AD58}"/>
                </a:ext>
              </a:extLst>
            </p:cNvPr>
            <p:cNvSpPr/>
            <p:nvPr/>
          </p:nvSpPr>
          <p:spPr>
            <a:xfrm>
              <a:off x="125185" y="5341043"/>
              <a:ext cx="2070295" cy="1282958"/>
            </a:xfrm>
            <a:prstGeom prst="roundRect">
              <a:avLst/>
            </a:prstGeom>
            <a:solidFill>
              <a:srgbClr val="ED55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sz="1600">
                  <a:cs typeface="Calibri"/>
                </a:rPr>
                <a:t>"memory </a:t>
              </a:r>
              <a:r>
                <a:rPr lang="fr-CA" sz="1600" err="1">
                  <a:cs typeface="Calibri"/>
                </a:rPr>
                <a:t>is</a:t>
              </a:r>
              <a:r>
                <a:rPr lang="fr-CA" sz="1600">
                  <a:cs typeface="Calibri"/>
                </a:rPr>
                <a:t> </a:t>
              </a:r>
              <a:r>
                <a:rPr lang="fr-CA" sz="1600" err="1">
                  <a:cs typeface="Calibri"/>
                </a:rPr>
                <a:t>freed</a:t>
              </a:r>
              <a:r>
                <a:rPr lang="fr-CA" sz="1600">
                  <a:cs typeface="Calibri"/>
                </a:rPr>
                <a:t> in a more </a:t>
              </a:r>
              <a:r>
                <a:rPr lang="fr-CA" sz="1600" err="1">
                  <a:cs typeface="Calibri"/>
                </a:rPr>
                <a:t>controllable</a:t>
              </a:r>
              <a:r>
                <a:rPr lang="fr-CA" sz="1600">
                  <a:cs typeface="Calibri"/>
                </a:rPr>
                <a:t> </a:t>
              </a:r>
              <a:r>
                <a:rPr lang="fr-CA" sz="1600" err="1">
                  <a:cs typeface="Calibri"/>
                </a:rPr>
                <a:t>way</a:t>
              </a:r>
              <a:r>
                <a:rPr lang="fr-CA" sz="1600">
                  <a:cs typeface="Calibri"/>
                </a:rPr>
                <a:t> </a:t>
              </a:r>
              <a:r>
                <a:rPr lang="fr-CA" sz="1600" err="1">
                  <a:cs typeface="Calibri"/>
                </a:rPr>
                <a:t>with</a:t>
              </a:r>
              <a:r>
                <a:rPr lang="fr-CA" sz="1600">
                  <a:cs typeface="Calibri"/>
                </a:rPr>
                <a:t> CPU </a:t>
              </a:r>
              <a:r>
                <a:rPr lang="fr-CA" sz="1600" err="1">
                  <a:cs typeface="Calibri"/>
                </a:rPr>
                <a:t>affinity</a:t>
              </a:r>
              <a:r>
                <a:rPr lang="fr-CA" sz="1600">
                  <a:cs typeface="Calibri"/>
                </a:rPr>
                <a:t> and </a:t>
              </a:r>
              <a:r>
                <a:rPr lang="fr-CA" sz="1600" err="1">
                  <a:cs typeface="Calibri"/>
                </a:rPr>
                <a:t>priority</a:t>
              </a:r>
              <a:r>
                <a:rPr lang="fr-CA" sz="1600">
                  <a:cs typeface="Calibri"/>
                </a:rPr>
                <a:t> of the caller" </a:t>
              </a:r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D5A40B36-37D3-57E8-D9C2-8AC4479AB608}"/>
                </a:ext>
              </a:extLst>
            </p:cNvPr>
            <p:cNvSpPr/>
            <p:nvPr/>
          </p:nvSpPr>
          <p:spPr>
            <a:xfrm>
              <a:off x="80672" y="2211052"/>
              <a:ext cx="2347754" cy="579725"/>
            </a:xfrm>
            <a:prstGeom prst="roundRect">
              <a:avLst/>
            </a:prstGeom>
            <a:solidFill>
              <a:srgbClr val="ED55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sz="1600">
                  <a:cs typeface="Calibri"/>
                </a:rPr>
                <a:t>"</a:t>
              </a:r>
              <a:r>
                <a:rPr lang="fr-CA" sz="1600" err="1">
                  <a:cs typeface="Calibri"/>
                </a:rPr>
                <a:t>reduces</a:t>
              </a:r>
              <a:r>
                <a:rPr lang="fr-CA" sz="1600">
                  <a:cs typeface="Calibri"/>
                </a:rPr>
                <a:t> the </a:t>
              </a:r>
              <a:r>
                <a:rPr lang="fr-CA" sz="1600" err="1">
                  <a:cs typeface="Calibri"/>
                </a:rPr>
                <a:t>probability</a:t>
              </a:r>
              <a:r>
                <a:rPr lang="fr-CA" sz="1600">
                  <a:cs typeface="Calibri"/>
                </a:rPr>
                <a:t> of </a:t>
              </a:r>
              <a:r>
                <a:rPr lang="fr-CA" sz="1600" err="1">
                  <a:cs typeface="Calibri"/>
                </a:rPr>
                <a:t>such</a:t>
              </a:r>
              <a:r>
                <a:rPr lang="fr-CA" sz="1600">
                  <a:cs typeface="Calibri"/>
                </a:rPr>
                <a:t> a </a:t>
              </a:r>
              <a:r>
                <a:rPr lang="fr-CA" sz="1600" err="1">
                  <a:cs typeface="Calibri"/>
                </a:rPr>
                <a:t>lockup</a:t>
              </a:r>
              <a:r>
                <a:rPr lang="fr-CA" sz="1600">
                  <a:cs typeface="Calibri"/>
                </a:rPr>
                <a:t>"</a:t>
              </a:r>
            </a:p>
          </p:txBody>
        </p: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905A240C-2C79-C455-2454-AA275E092FEE}"/>
                </a:ext>
              </a:extLst>
            </p:cNvPr>
            <p:cNvCxnSpPr/>
            <p:nvPr/>
          </p:nvCxnSpPr>
          <p:spPr>
            <a:xfrm flipH="1" flipV="1">
              <a:off x="1593954" y="2811906"/>
              <a:ext cx="9994" cy="4472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7CCAAC67-9E0B-28F1-F68F-526D73CB8CCD}"/>
                </a:ext>
              </a:extLst>
            </p:cNvPr>
            <p:cNvCxnSpPr>
              <a:cxnSpLocks/>
            </p:cNvCxnSpPr>
            <p:nvPr/>
          </p:nvCxnSpPr>
          <p:spPr>
            <a:xfrm>
              <a:off x="7359147" y="5646981"/>
              <a:ext cx="16749" cy="4020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416C3159-0B39-E4B2-D140-3F0BCDF9DC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5205" y="5876759"/>
              <a:ext cx="968168" cy="16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7A6EADD1-704A-C908-9993-31A262C1297B}"/>
                </a:ext>
              </a:extLst>
            </p:cNvPr>
            <p:cNvSpPr txBox="1"/>
            <p:nvPr/>
          </p:nvSpPr>
          <p:spPr>
            <a:xfrm>
              <a:off x="565253" y="2869992"/>
              <a:ext cx="108038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CA" i="1" err="1">
                  <a:cs typeface="Calibri"/>
                </a:rPr>
                <a:t>rationale</a:t>
              </a:r>
              <a:endParaRPr lang="fr-CA" i="1" err="1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903483D8-FEFA-004F-0402-8812E295B057}"/>
                </a:ext>
              </a:extLst>
            </p:cNvPr>
            <p:cNvSpPr txBox="1"/>
            <p:nvPr/>
          </p:nvSpPr>
          <p:spPr>
            <a:xfrm>
              <a:off x="2155581" y="5508048"/>
              <a:ext cx="108038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CA" i="1" err="1">
                  <a:cs typeface="Calibri"/>
                </a:rPr>
                <a:t>rationale</a:t>
              </a:r>
              <a:endParaRPr lang="fr-CA" i="1" err="1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C1C2A14-BF42-6BC6-BD21-66486294C515}"/>
                </a:ext>
              </a:extLst>
            </p:cNvPr>
            <p:cNvSpPr txBox="1"/>
            <p:nvPr/>
          </p:nvSpPr>
          <p:spPr>
            <a:xfrm>
              <a:off x="7435744" y="5643171"/>
              <a:ext cx="108038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CA" i="1" err="1">
                  <a:cs typeface="Calibri"/>
                </a:rPr>
                <a:t>rationale</a:t>
              </a:r>
              <a:endParaRPr lang="fr-CA" i="1" err="1"/>
            </a:p>
          </p:txBody>
        </p: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7FBA51E7-C0A8-5F3E-05A1-82E1D37F74D2}"/>
                </a:ext>
              </a:extLst>
            </p:cNvPr>
            <p:cNvSpPr/>
            <p:nvPr/>
          </p:nvSpPr>
          <p:spPr>
            <a:xfrm>
              <a:off x="9797008" y="5484609"/>
              <a:ext cx="1898049" cy="749860"/>
            </a:xfrm>
            <a:prstGeom prst="roundRect">
              <a:avLst/>
            </a:prstGeom>
            <a:solidFill>
              <a:srgbClr val="ED55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sz="1600">
                  <a:cs typeface="Calibri"/>
                </a:rPr>
                <a:t>"</a:t>
              </a:r>
              <a:r>
                <a:rPr lang="fr-CA" sz="1600" err="1">
                  <a:cs typeface="Calibri"/>
                </a:rPr>
                <a:t>so</a:t>
              </a:r>
              <a:r>
                <a:rPr lang="fr-CA" sz="1600">
                  <a:cs typeface="Calibri"/>
                </a:rPr>
                <a:t> </a:t>
              </a:r>
              <a:r>
                <a:rPr lang="fr-CA" sz="1600" err="1">
                  <a:cs typeface="Calibri"/>
                </a:rPr>
                <a:t>that</a:t>
              </a:r>
              <a:r>
                <a:rPr lang="fr-CA" sz="1600">
                  <a:cs typeface="Calibri"/>
                </a:rPr>
                <a:t> </a:t>
              </a:r>
              <a:r>
                <a:rPr lang="fr-CA" sz="1600" err="1">
                  <a:cs typeface="Calibri"/>
                </a:rPr>
                <a:t>it</a:t>
              </a:r>
              <a:r>
                <a:rPr lang="fr-CA" sz="1600">
                  <a:cs typeface="Calibri"/>
                </a:rPr>
                <a:t> can exit() </a:t>
              </a:r>
              <a:r>
                <a:rPr lang="fr-CA" sz="1600" err="1">
                  <a:cs typeface="Calibri"/>
                </a:rPr>
                <a:t>soon</a:t>
              </a:r>
              <a:r>
                <a:rPr lang="fr-CA" sz="1600">
                  <a:cs typeface="Calibri"/>
                </a:rPr>
                <a:t>, </a:t>
              </a:r>
              <a:r>
                <a:rPr lang="fr-CA" sz="1600" err="1">
                  <a:cs typeface="Calibri"/>
                </a:rPr>
                <a:t>freeing</a:t>
              </a:r>
              <a:r>
                <a:rPr lang="fr-CA" sz="1600">
                  <a:cs typeface="Calibri"/>
                </a:rPr>
                <a:t> memory"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E16707CA-02F6-3EE2-91BF-B154577125A2}"/>
                </a:ext>
              </a:extLst>
            </p:cNvPr>
            <p:cNvSpPr txBox="1"/>
            <p:nvPr/>
          </p:nvSpPr>
          <p:spPr>
            <a:xfrm>
              <a:off x="10508727" y="4881170"/>
              <a:ext cx="108038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CA" i="1" err="1">
                  <a:cs typeface="Calibri"/>
                </a:rPr>
                <a:t>rationale</a:t>
              </a:r>
              <a:endParaRPr lang="fr-CA" i="1" err="1"/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42046B27-35D8-F402-17FA-6C2856F510B1}"/>
                </a:ext>
              </a:extLst>
            </p:cNvPr>
            <p:cNvCxnSpPr>
              <a:cxnSpLocks/>
            </p:cNvCxnSpPr>
            <p:nvPr/>
          </p:nvCxnSpPr>
          <p:spPr>
            <a:xfrm>
              <a:off x="10485617" y="4645701"/>
              <a:ext cx="27481" cy="8394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E3B34948-0D05-A9CD-AC27-3703E1FD63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1869" y="2057291"/>
              <a:ext cx="1034320" cy="10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9C54A332-7D8F-12DD-FFB7-31D9B05DFECE}"/>
                </a:ext>
              </a:extLst>
            </p:cNvPr>
            <p:cNvSpPr txBox="1"/>
            <p:nvPr/>
          </p:nvSpPr>
          <p:spPr>
            <a:xfrm>
              <a:off x="8316328" y="1622745"/>
              <a:ext cx="108038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CA" i="1" err="1">
                  <a:cs typeface="Calibri"/>
                </a:rPr>
                <a:t>rationale</a:t>
              </a:r>
              <a:endParaRPr lang="fr-CA" i="1" err="1"/>
            </a:p>
          </p:txBody>
        </p:sp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413692C0-7028-E237-783E-145E131BEE3E}"/>
                </a:ext>
              </a:extLst>
            </p:cNvPr>
            <p:cNvSpPr/>
            <p:nvPr/>
          </p:nvSpPr>
          <p:spPr>
            <a:xfrm>
              <a:off x="6460816" y="1567813"/>
              <a:ext cx="1898049" cy="749860"/>
            </a:xfrm>
            <a:prstGeom prst="roundRect">
              <a:avLst/>
            </a:prstGeom>
            <a:solidFill>
              <a:srgbClr val="ED55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sz="1600">
                  <a:cs typeface="Calibri"/>
                </a:rPr>
                <a:t>"</a:t>
              </a:r>
              <a:r>
                <a:rPr lang="fr-CA" sz="1600" err="1">
                  <a:cs typeface="Calibri"/>
                </a:rPr>
                <a:t>so</a:t>
              </a:r>
              <a:r>
                <a:rPr lang="fr-CA" sz="1600">
                  <a:cs typeface="Calibri"/>
                </a:rPr>
                <a:t> </a:t>
              </a:r>
              <a:r>
                <a:rPr lang="fr-CA" sz="1600" err="1">
                  <a:cs typeface="Calibri"/>
                </a:rPr>
                <a:t>that</a:t>
              </a:r>
              <a:r>
                <a:rPr lang="fr-CA" sz="1600">
                  <a:cs typeface="Calibri"/>
                </a:rPr>
                <a:t> </a:t>
              </a:r>
              <a:r>
                <a:rPr lang="fr-CA" sz="1600" err="1">
                  <a:cs typeface="Calibri"/>
                </a:rPr>
                <a:t>it</a:t>
              </a:r>
              <a:r>
                <a:rPr lang="fr-CA" sz="1600">
                  <a:cs typeface="Calibri"/>
                </a:rPr>
                <a:t> </a:t>
              </a:r>
              <a:r>
                <a:rPr lang="fr-CA" sz="1600" err="1">
                  <a:cs typeface="Calibri"/>
                </a:rPr>
                <a:t>may</a:t>
              </a:r>
              <a:r>
                <a:rPr lang="fr-CA" sz="1600">
                  <a:cs typeface="Calibri"/>
                </a:rPr>
                <a:t> </a:t>
              </a:r>
              <a:r>
                <a:rPr lang="fr-CA" sz="1600" err="1">
                  <a:cs typeface="Calibri"/>
                </a:rPr>
                <a:t>quickly</a:t>
              </a:r>
              <a:r>
                <a:rPr lang="fr-CA" sz="1600">
                  <a:cs typeface="Calibri"/>
                </a:rPr>
                <a:t> exit and free </a:t>
              </a:r>
              <a:r>
                <a:rPr lang="fr-CA" sz="1600" err="1">
                  <a:cs typeface="Calibri"/>
                </a:rPr>
                <a:t>its</a:t>
              </a:r>
              <a:r>
                <a:rPr lang="fr-CA" sz="1600">
                  <a:cs typeface="Calibri"/>
                </a:rPr>
                <a:t> memory"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8304CF5-1BAA-B995-B14F-C031BBB60E76}"/>
              </a:ext>
            </a:extLst>
          </p:cNvPr>
          <p:cNvGrpSpPr/>
          <p:nvPr/>
        </p:nvGrpSpPr>
        <p:grpSpPr>
          <a:xfrm>
            <a:off x="7298647" y="2724840"/>
            <a:ext cx="3114300" cy="2640267"/>
            <a:chOff x="7298647" y="2724840"/>
            <a:chExt cx="3114300" cy="2640267"/>
          </a:xfrm>
        </p:grpSpPr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D14E3980-EE18-691A-71E1-9112923E4256}"/>
                </a:ext>
              </a:extLst>
            </p:cNvPr>
            <p:cNvCxnSpPr/>
            <p:nvPr/>
          </p:nvCxnSpPr>
          <p:spPr>
            <a:xfrm flipV="1">
              <a:off x="7298647" y="2724840"/>
              <a:ext cx="2136485" cy="1631988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66459D71-733B-EA78-995F-D81411C239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51742" y="4234409"/>
              <a:ext cx="610550" cy="532186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B449929A-9203-8357-E0E5-C4F54177F9F7}"/>
                </a:ext>
              </a:extLst>
            </p:cNvPr>
            <p:cNvSpPr txBox="1"/>
            <p:nvPr/>
          </p:nvSpPr>
          <p:spPr>
            <a:xfrm>
              <a:off x="8957808" y="2934560"/>
              <a:ext cx="1455139" cy="646331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CA" i="1" err="1">
                  <a:solidFill>
                    <a:srgbClr val="C00000"/>
                  </a:solidFill>
                  <a:cs typeface="Calibri"/>
                </a:rPr>
                <a:t>history</a:t>
              </a:r>
              <a:r>
                <a:rPr lang="fr-CA" i="1">
                  <a:solidFill>
                    <a:srgbClr val="C00000"/>
                  </a:solidFill>
                  <a:cs typeface="Calibri"/>
                </a:rPr>
                <a:t> (</a:t>
              </a:r>
              <a:r>
                <a:rPr lang="fr-CA" i="1" err="1">
                  <a:solidFill>
                    <a:srgbClr val="C00000"/>
                  </a:solidFill>
                  <a:cs typeface="Calibri"/>
                </a:rPr>
                <a:t>contradicts</a:t>
              </a:r>
              <a:r>
                <a:rPr lang="fr-CA" i="1">
                  <a:solidFill>
                    <a:srgbClr val="C00000"/>
                  </a:solidFill>
                  <a:cs typeface="Calibri"/>
                </a:rPr>
                <a:t>)</a:t>
              </a:r>
              <a:r>
                <a:rPr lang="fr-CA" i="1">
                  <a:cs typeface="Calibri"/>
                </a:rPr>
                <a:t> </a:t>
              </a:r>
              <a:endParaRPr lang="fr-CA" i="1" err="1"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54975C0C-9AC2-A97E-9DC7-C5545EBA3325}"/>
                </a:ext>
              </a:extLst>
            </p:cNvPr>
            <p:cNvSpPr txBox="1"/>
            <p:nvPr/>
          </p:nvSpPr>
          <p:spPr>
            <a:xfrm>
              <a:off x="8722398" y="4718776"/>
              <a:ext cx="1455139" cy="646331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CA" i="1" err="1">
                  <a:solidFill>
                    <a:srgbClr val="C00000"/>
                  </a:solidFill>
                  <a:cs typeface="Calibri"/>
                </a:rPr>
                <a:t>history</a:t>
              </a:r>
              <a:r>
                <a:rPr lang="fr-CA" i="1">
                  <a:solidFill>
                    <a:srgbClr val="C00000"/>
                  </a:solidFill>
                  <a:cs typeface="Calibri"/>
                </a:rPr>
                <a:t> (</a:t>
              </a:r>
              <a:r>
                <a:rPr lang="fr-CA" i="1" err="1">
                  <a:solidFill>
                    <a:srgbClr val="C00000"/>
                  </a:solidFill>
                  <a:cs typeface="Calibri"/>
                </a:rPr>
                <a:t>contradicts</a:t>
              </a:r>
              <a:r>
                <a:rPr lang="fr-CA" i="1">
                  <a:solidFill>
                    <a:srgbClr val="C00000"/>
                  </a:solidFill>
                  <a:cs typeface="Calibri"/>
                </a:rPr>
                <a:t>)</a:t>
              </a:r>
              <a:r>
                <a:rPr lang="fr-CA" i="1">
                  <a:cs typeface="Calibri"/>
                </a:rPr>
                <a:t> </a:t>
              </a:r>
              <a:endParaRPr lang="fr-CA" i="1" err="1"/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570FC46F-88D6-59B9-8849-67D008D5AAB6}"/>
              </a:ext>
            </a:extLst>
          </p:cNvPr>
          <p:cNvGrpSpPr/>
          <p:nvPr/>
        </p:nvGrpSpPr>
        <p:grpSpPr>
          <a:xfrm>
            <a:off x="2861793" y="2416398"/>
            <a:ext cx="6536028" cy="2790421"/>
            <a:chOff x="2861793" y="2416398"/>
            <a:chExt cx="6536028" cy="2790421"/>
          </a:xfrm>
        </p:grpSpPr>
        <p:sp>
          <p:nvSpPr>
            <p:cNvPr id="36" name="Octogone 35">
              <a:extLst>
                <a:ext uri="{FF2B5EF4-FFF2-40B4-BE49-F238E27FC236}">
                  <a16:creationId xmlns:a16="http://schemas.microsoft.com/office/drawing/2014/main" id="{738D11F4-98BB-9C84-0655-7E2FDB15E93E}"/>
                </a:ext>
              </a:extLst>
            </p:cNvPr>
            <p:cNvSpPr/>
            <p:nvPr/>
          </p:nvSpPr>
          <p:spPr>
            <a:xfrm>
              <a:off x="3986514" y="3063360"/>
              <a:ext cx="1897621" cy="1076090"/>
            </a:xfrm>
            <a:prstGeom prst="octagon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b="1">
                  <a:solidFill>
                    <a:schemeClr val="tx1"/>
                  </a:solidFill>
                  <a:cs typeface="Calibri"/>
                </a:rPr>
                <a:t>Topic</a:t>
              </a:r>
            </a:p>
            <a:p>
              <a:pPr algn="ctr"/>
              <a:r>
                <a:rPr lang="fr-CA" sz="1600" err="1">
                  <a:solidFill>
                    <a:schemeClr val="tx1"/>
                  </a:solidFill>
                  <a:cs typeface="Calibri"/>
                </a:rPr>
                <a:t>Reclaiming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 the memory </a:t>
              </a:r>
              <a:r>
                <a:rPr lang="fr-CA" sz="1600" err="1">
                  <a:solidFill>
                    <a:schemeClr val="tx1"/>
                  </a:solidFill>
                  <a:cs typeface="Calibri"/>
                </a:rPr>
                <a:t>from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 the OOM </a:t>
              </a:r>
              <a:r>
                <a:rPr lang="fr-CA" sz="1600" err="1">
                  <a:solidFill>
                    <a:schemeClr val="tx1"/>
                  </a:solidFill>
                  <a:cs typeface="Calibri"/>
                </a:rPr>
                <a:t>victim</a:t>
              </a:r>
              <a:endParaRPr lang="fr-CA" sz="1600">
                <a:solidFill>
                  <a:schemeClr val="tx1"/>
                </a:solidFill>
                <a:cs typeface="Calibri"/>
              </a:endParaRPr>
            </a:p>
          </p:txBody>
        </p: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9BE295D9-D6D6-627C-F5AC-E0F4A2DBF196}"/>
                </a:ext>
              </a:extLst>
            </p:cNvPr>
            <p:cNvCxnSpPr/>
            <p:nvPr/>
          </p:nvCxnSpPr>
          <p:spPr>
            <a:xfrm flipH="1" flipV="1">
              <a:off x="5750956" y="3931813"/>
              <a:ext cx="920836" cy="48081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76C3805B-CF39-72DF-5D32-31E027E03A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6807" y="4124997"/>
              <a:ext cx="2148" cy="108182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33B7FBD4-6881-CB57-E443-5B32C22B8B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1793" y="3642039"/>
              <a:ext cx="1129050" cy="1931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A3805691-1E5C-43F3-6760-D18A191B2E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5827" y="2416398"/>
              <a:ext cx="3700529" cy="77488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FC90005B-D351-50B6-95F5-E6BA5F6263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69009" y="3599108"/>
              <a:ext cx="3528812" cy="18030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CB853961-002E-DBCF-6DF2-10773395FD22}"/>
                </a:ext>
              </a:extLst>
            </p:cNvPr>
            <p:cNvSpPr txBox="1"/>
            <p:nvPr/>
          </p:nvSpPr>
          <p:spPr>
            <a:xfrm>
              <a:off x="6564661" y="2623147"/>
              <a:ext cx="108038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CA" i="1">
                  <a:cs typeface="Calibri"/>
                </a:rPr>
                <a:t>topic</a:t>
              </a:r>
              <a:endParaRPr lang="fr-CA" i="1" err="1"/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466FC6B4-4E9D-5893-3F43-8F8ABE5FF58F}"/>
                </a:ext>
              </a:extLst>
            </p:cNvPr>
            <p:cNvSpPr txBox="1"/>
            <p:nvPr/>
          </p:nvSpPr>
          <p:spPr>
            <a:xfrm>
              <a:off x="6564661" y="3352950"/>
              <a:ext cx="108038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CA" i="1">
                  <a:cs typeface="Calibri"/>
                </a:rPr>
                <a:t>topic</a:t>
              </a:r>
              <a:endParaRPr lang="fr-CA" i="1" err="1"/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874C209A-BAC0-FF83-12E7-82A7DA8B2694}"/>
                </a:ext>
              </a:extLst>
            </p:cNvPr>
            <p:cNvSpPr txBox="1"/>
            <p:nvPr/>
          </p:nvSpPr>
          <p:spPr>
            <a:xfrm>
              <a:off x="6210491" y="3889569"/>
              <a:ext cx="108038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CA" i="1">
                  <a:cs typeface="Calibri"/>
                </a:rPr>
                <a:t>topic</a:t>
              </a:r>
              <a:endParaRPr lang="fr-CA" i="1" err="1"/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989FB088-81D9-9CD6-0B47-56206185CA5E}"/>
                </a:ext>
              </a:extLst>
            </p:cNvPr>
            <p:cNvSpPr txBox="1"/>
            <p:nvPr/>
          </p:nvSpPr>
          <p:spPr>
            <a:xfrm>
              <a:off x="4933337" y="4447654"/>
              <a:ext cx="108038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CA" i="1">
                  <a:cs typeface="Calibri"/>
                </a:rPr>
                <a:t>topic</a:t>
              </a:r>
              <a:endParaRPr lang="fr-CA" i="1" err="1"/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BBAADA3E-D8D3-3DCF-7A3C-F2FE6E8A6EC8}"/>
                </a:ext>
              </a:extLst>
            </p:cNvPr>
            <p:cNvSpPr txBox="1"/>
            <p:nvPr/>
          </p:nvSpPr>
          <p:spPr>
            <a:xfrm>
              <a:off x="3044435" y="3385146"/>
              <a:ext cx="108038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CA" i="1">
                  <a:cs typeface="Calibri"/>
                </a:rPr>
                <a:t>topic</a:t>
              </a:r>
              <a:endParaRPr lang="fr-CA" i="1" err="1"/>
            </a:p>
          </p:txBody>
        </p:sp>
      </p:grpSp>
    </p:spTree>
    <p:extLst>
      <p:ext uri="{BB962C8B-B14F-4D97-AF65-F5344CB8AC3E}">
        <p14:creationId xmlns:p14="http://schemas.microsoft.com/office/powerpoint/2010/main" val="327974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D49DA-1506-6C00-18F6-A893CE8C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u="sng">
                <a:cs typeface="Calibri Light"/>
                <a:hlinkClick r:id="rId3"/>
              </a:rPr>
              <a:t>Graph Validation Mechanisms</a:t>
            </a:r>
            <a:endParaRPr lang="fr-CA">
              <a:ea typeface="+mj-lt"/>
              <a:cs typeface="+mj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220807-589D-D7E1-5B68-2E69D4F72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23" y="1532548"/>
            <a:ext cx="10693923" cy="8109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CA" dirty="0">
                <a:ea typeface="+mn-lt"/>
                <a:cs typeface="+mn-lt"/>
              </a:rPr>
              <a:t>Look for </a:t>
            </a:r>
            <a:r>
              <a:rPr lang="fr-CA" dirty="0" err="1">
                <a:ea typeface="+mn-lt"/>
                <a:cs typeface="+mn-lt"/>
              </a:rPr>
              <a:t>potential</a:t>
            </a:r>
            <a:r>
              <a:rPr lang="fr-CA" dirty="0">
                <a:ea typeface="+mn-lt"/>
                <a:cs typeface="+mn-lt"/>
              </a:rPr>
              <a:t> </a:t>
            </a:r>
            <a:r>
              <a:rPr lang="fr-CA" dirty="0" err="1">
                <a:ea typeface="+mn-lt"/>
                <a:cs typeface="+mn-lt"/>
              </a:rPr>
              <a:t>conflicts</a:t>
            </a:r>
            <a:r>
              <a:rPr lang="fr-CA" dirty="0">
                <a:ea typeface="+mn-lt"/>
                <a:cs typeface="+mn-lt"/>
              </a:rPr>
              <a:t> </a:t>
            </a:r>
            <a:r>
              <a:rPr lang="fr-CA" dirty="0" err="1">
                <a:ea typeface="+mn-lt"/>
                <a:cs typeface="+mn-lt"/>
              </a:rPr>
              <a:t>when</a:t>
            </a:r>
            <a:r>
              <a:rPr lang="fr-CA" dirty="0">
                <a:ea typeface="+mn-lt"/>
                <a:cs typeface="+mn-lt"/>
              </a:rPr>
              <a:t> a  new </a:t>
            </a:r>
            <a:r>
              <a:rPr lang="fr-CA" dirty="0" err="1">
                <a:ea typeface="+mn-lt"/>
                <a:cs typeface="+mn-lt"/>
              </a:rPr>
              <a:t>decision</a:t>
            </a:r>
            <a:r>
              <a:rPr lang="fr-CA" dirty="0">
                <a:ea typeface="+mn-lt"/>
                <a:cs typeface="+mn-lt"/>
              </a:rPr>
              <a:t> </a:t>
            </a:r>
            <a:r>
              <a:rPr lang="fr-CA" dirty="0" err="1">
                <a:ea typeface="+mn-lt"/>
                <a:cs typeface="+mn-lt"/>
              </a:rPr>
              <a:t>is</a:t>
            </a:r>
            <a:r>
              <a:rPr lang="fr-CA" dirty="0">
                <a:ea typeface="+mn-lt"/>
                <a:cs typeface="+mn-lt"/>
              </a:rPr>
              <a:t> </a:t>
            </a:r>
            <a:r>
              <a:rPr lang="fr-CA" dirty="0" err="1">
                <a:ea typeface="+mn-lt"/>
                <a:cs typeface="+mn-lt"/>
              </a:rPr>
              <a:t>proposed</a:t>
            </a:r>
            <a:r>
              <a:rPr lang="fr-CA" dirty="0">
                <a:ea typeface="+mn-lt"/>
                <a:cs typeface="+mn-lt"/>
              </a:rPr>
              <a:t>.</a:t>
            </a:r>
            <a:endParaRPr lang="fr-CA" dirty="0">
              <a:cs typeface="Calibri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51343C9-723D-41EA-4ADF-D2F364C4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5</a:t>
            </a:fld>
            <a:endParaRPr lang="fr-CA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92A42D3E-0DDF-EF54-BA17-3CA2EDB96F70}"/>
              </a:ext>
            </a:extLst>
          </p:cNvPr>
          <p:cNvGrpSpPr/>
          <p:nvPr/>
        </p:nvGrpSpPr>
        <p:grpSpPr>
          <a:xfrm>
            <a:off x="1091564" y="2577179"/>
            <a:ext cx="9817898" cy="4002192"/>
            <a:chOff x="2088026" y="1639333"/>
            <a:chExt cx="9817898" cy="400219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C53C06-4F31-E616-5050-607999A33199}"/>
                </a:ext>
              </a:extLst>
            </p:cNvPr>
            <p:cNvSpPr/>
            <p:nvPr/>
          </p:nvSpPr>
          <p:spPr>
            <a:xfrm>
              <a:off x="9401471" y="3594628"/>
              <a:ext cx="2489914" cy="10517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sz="1600" b="1" err="1">
                  <a:solidFill>
                    <a:schemeClr val="tx1"/>
                  </a:solidFill>
                  <a:cs typeface="Calibri"/>
                </a:rPr>
                <a:t>Decision</a:t>
              </a:r>
              <a:r>
                <a:rPr lang="fr-CA" sz="1600" b="1">
                  <a:solidFill>
                    <a:schemeClr val="tx1"/>
                  </a:solidFill>
                  <a:cs typeface="Calibri"/>
                </a:rPr>
                <a:t> #D1</a:t>
              </a:r>
            </a:p>
            <a:p>
              <a:pPr algn="ctr"/>
              <a:r>
                <a:rPr lang="fr-CA" sz="1600" err="1">
                  <a:solidFill>
                    <a:schemeClr val="tx1"/>
                  </a:solidFill>
                  <a:cs typeface="Calibri"/>
                </a:rPr>
                <a:t>give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 the </a:t>
              </a:r>
              <a:r>
                <a:rPr lang="fr-CA" sz="1600" err="1">
                  <a:solidFill>
                    <a:schemeClr val="tx1"/>
                  </a:solidFill>
                  <a:cs typeface="Calibri"/>
                </a:rPr>
                <a:t>dying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 </a:t>
              </a:r>
              <a:r>
                <a:rPr lang="fr-CA" sz="1600" err="1">
                  <a:solidFill>
                    <a:schemeClr val="tx1"/>
                  </a:solidFill>
                  <a:cs typeface="Calibri"/>
                </a:rPr>
                <a:t>task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 a </a:t>
              </a:r>
              <a:r>
                <a:rPr lang="fr-CA" sz="1600" err="1">
                  <a:solidFill>
                    <a:schemeClr val="tx1"/>
                  </a:solidFill>
                  <a:cs typeface="Calibri"/>
                </a:rPr>
                <a:t>higher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 </a:t>
              </a:r>
              <a:r>
                <a:rPr lang="fr-CA" sz="1600" err="1">
                  <a:solidFill>
                    <a:schemeClr val="tx1"/>
                  </a:solidFill>
                  <a:cs typeface="Calibri"/>
                </a:rPr>
                <a:t>priority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.</a:t>
              </a:r>
            </a:p>
            <a:p>
              <a:pPr algn="ctr"/>
              <a:r>
                <a:rPr lang="fr-CA" sz="1600">
                  <a:solidFill>
                    <a:schemeClr val="tx1"/>
                  </a:solidFill>
                  <a:cs typeface="Calibri"/>
                </a:rPr>
                <a:t>Date = August 9th, 2010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760B874-0F90-C097-5ED2-E561D3D90831}"/>
                </a:ext>
              </a:extLst>
            </p:cNvPr>
            <p:cNvSpPr/>
            <p:nvPr/>
          </p:nvSpPr>
          <p:spPr>
            <a:xfrm>
              <a:off x="9416009" y="1639333"/>
              <a:ext cx="2489915" cy="12449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sz="1600" b="1" err="1">
                  <a:solidFill>
                    <a:schemeClr val="tx1"/>
                  </a:solidFill>
                  <a:cs typeface="Calibri"/>
                </a:rPr>
                <a:t>Decision</a:t>
              </a:r>
              <a:r>
                <a:rPr lang="fr-CA" sz="1600" b="1">
                  <a:solidFill>
                    <a:schemeClr val="tx1"/>
                  </a:solidFill>
                  <a:cs typeface="Calibri"/>
                </a:rPr>
                <a:t> #D2</a:t>
              </a:r>
            </a:p>
            <a:p>
              <a:pPr algn="ctr"/>
              <a:r>
                <a:rPr lang="fr-CA" sz="1600" err="1">
                  <a:solidFill>
                    <a:schemeClr val="tx1"/>
                  </a:solidFill>
                  <a:cs typeface="Calibri"/>
                </a:rPr>
                <a:t>give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 </a:t>
              </a:r>
              <a:r>
                <a:rPr lang="fr-CA" sz="1600" err="1">
                  <a:solidFill>
                    <a:schemeClr val="tx1"/>
                  </a:solidFill>
                  <a:cs typeface="Calibri"/>
                </a:rPr>
                <a:t>current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 </a:t>
              </a:r>
              <a:r>
                <a:rPr lang="fr-CA" sz="1600" err="1">
                  <a:solidFill>
                    <a:schemeClr val="tx1"/>
                  </a:solidFill>
                  <a:cs typeface="Calibri"/>
                </a:rPr>
                <a:t>access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 to memory </a:t>
              </a:r>
              <a:r>
                <a:rPr lang="fr-CA" sz="1600" err="1">
                  <a:solidFill>
                    <a:schemeClr val="tx1"/>
                  </a:solidFill>
                  <a:cs typeface="Calibri"/>
                </a:rPr>
                <a:t>reserves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 if </a:t>
              </a:r>
              <a:r>
                <a:rPr lang="fr-CA" sz="1600" err="1">
                  <a:solidFill>
                    <a:schemeClr val="tx1"/>
                  </a:solidFill>
                  <a:cs typeface="Calibri"/>
                </a:rPr>
                <a:t>it's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 </a:t>
              </a:r>
              <a:r>
                <a:rPr lang="fr-CA" sz="1600" err="1">
                  <a:solidFill>
                    <a:schemeClr val="tx1"/>
                  </a:solidFill>
                  <a:cs typeface="Calibri"/>
                </a:rPr>
                <a:t>trying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 to die.</a:t>
              </a:r>
            </a:p>
            <a:p>
              <a:pPr algn="ctr"/>
              <a:r>
                <a:rPr lang="fr-CA" sz="1600">
                  <a:solidFill>
                    <a:schemeClr val="tx1"/>
                  </a:solidFill>
                  <a:cs typeface="Calibri"/>
                </a:rPr>
                <a:t>Date = March 23rd, 2011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524634-483E-258D-C10E-BF0B97B97E3D}"/>
                </a:ext>
              </a:extLst>
            </p:cNvPr>
            <p:cNvSpPr/>
            <p:nvPr/>
          </p:nvSpPr>
          <p:spPr>
            <a:xfrm>
              <a:off x="6304207" y="4396568"/>
              <a:ext cx="2414788" cy="124495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sz="1600" b="1" err="1">
                  <a:solidFill>
                    <a:schemeClr val="tx1"/>
                  </a:solidFill>
                  <a:cs typeface="Calibri"/>
                </a:rPr>
                <a:t>Decision</a:t>
              </a:r>
              <a:r>
                <a:rPr lang="fr-CA" sz="1600" b="1">
                  <a:solidFill>
                    <a:schemeClr val="tx1"/>
                  </a:solidFill>
                  <a:cs typeface="Calibri"/>
                </a:rPr>
                <a:t> #D3</a:t>
              </a:r>
            </a:p>
            <a:p>
              <a:pPr algn="ctr"/>
              <a:r>
                <a:rPr lang="fr-CA" sz="1600">
                  <a:solidFill>
                    <a:schemeClr val="tx1"/>
                  </a:solidFill>
                  <a:cs typeface="Calibri"/>
                </a:rPr>
                <a:t>I and the original </a:t>
              </a:r>
              <a:r>
                <a:rPr lang="fr-CA" sz="1600" err="1">
                  <a:solidFill>
                    <a:schemeClr val="tx1"/>
                  </a:solidFill>
                  <a:cs typeface="Calibri"/>
                </a:rPr>
                <a:t>author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 Luis </a:t>
              </a:r>
              <a:r>
                <a:rPr lang="fr-CA" sz="1600" err="1">
                  <a:solidFill>
                    <a:schemeClr val="tx1"/>
                  </a:solidFill>
                  <a:cs typeface="Calibri"/>
                </a:rPr>
                <a:t>agreed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 to </a:t>
              </a:r>
              <a:r>
                <a:rPr lang="fr-CA" sz="1600" err="1">
                  <a:solidFill>
                    <a:schemeClr val="tx1"/>
                  </a:solidFill>
                  <a:cs typeface="Calibri"/>
                </a:rPr>
                <a:t>disable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 </a:t>
              </a:r>
              <a:r>
                <a:rPr lang="fr-CA" sz="1600" err="1">
                  <a:solidFill>
                    <a:schemeClr val="tx1"/>
                  </a:solidFill>
                  <a:cs typeface="Calibri"/>
                </a:rPr>
                <a:t>this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 </a:t>
              </a:r>
              <a:r>
                <a:rPr lang="fr-CA" sz="1600" err="1">
                  <a:solidFill>
                    <a:schemeClr val="tx1"/>
                  </a:solidFill>
                  <a:cs typeface="Calibri"/>
                </a:rPr>
                <a:t>logic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.</a:t>
              </a:r>
            </a:p>
            <a:p>
              <a:pPr algn="ctr"/>
              <a:r>
                <a:rPr lang="fr-CA" sz="1600">
                  <a:solidFill>
                    <a:schemeClr val="tx1"/>
                  </a:solidFill>
                  <a:cs typeface="Calibri"/>
                </a:rPr>
                <a:t>Date = April 14th, 2011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360FD7-E28A-2F09-298D-576A8243248F}"/>
                </a:ext>
              </a:extLst>
            </p:cNvPr>
            <p:cNvSpPr/>
            <p:nvPr/>
          </p:nvSpPr>
          <p:spPr>
            <a:xfrm>
              <a:off x="2088026" y="4044080"/>
              <a:ext cx="2801154" cy="14703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sz="1600" b="1" err="1">
                  <a:solidFill>
                    <a:schemeClr val="tx1"/>
                  </a:solidFill>
                  <a:cs typeface="Calibri"/>
                </a:rPr>
                <a:t>Decision</a:t>
              </a:r>
              <a:r>
                <a:rPr lang="fr-CA" sz="1600" b="1">
                  <a:solidFill>
                    <a:schemeClr val="tx1"/>
                  </a:solidFill>
                  <a:cs typeface="Calibri"/>
                </a:rPr>
                <a:t> #D5</a:t>
              </a:r>
            </a:p>
            <a:p>
              <a:pPr algn="ctr"/>
              <a:r>
                <a:rPr lang="fr-CA" sz="1600" err="1">
                  <a:solidFill>
                    <a:schemeClr val="tx1"/>
                  </a:solidFill>
                  <a:cs typeface="Calibri"/>
                </a:rPr>
                <a:t>Introduce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 </a:t>
              </a:r>
              <a:r>
                <a:rPr lang="fr-CA" sz="1600" err="1">
                  <a:solidFill>
                    <a:schemeClr val="tx1"/>
                  </a:solidFill>
                  <a:cs typeface="Calibri"/>
                </a:rPr>
                <a:t>process_mrelease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 system call </a:t>
              </a:r>
              <a:r>
                <a:rPr lang="fr-CA" sz="1600" err="1">
                  <a:solidFill>
                    <a:schemeClr val="tx1"/>
                  </a:solidFill>
                  <a:cs typeface="Calibri"/>
                </a:rPr>
                <a:t>that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 releases memory of a </a:t>
              </a:r>
              <a:r>
                <a:rPr lang="fr-CA" sz="1600" err="1">
                  <a:solidFill>
                    <a:schemeClr val="tx1"/>
                  </a:solidFill>
                  <a:cs typeface="Calibri"/>
                </a:rPr>
                <a:t>dying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 process </a:t>
              </a:r>
              <a:r>
                <a:rPr lang="fr-CA" sz="1600" err="1">
                  <a:solidFill>
                    <a:schemeClr val="tx1"/>
                  </a:solidFill>
                  <a:cs typeface="Calibri"/>
                </a:rPr>
                <a:t>from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 the </a:t>
              </a:r>
              <a:r>
                <a:rPr lang="fr-CA" sz="1600" err="1">
                  <a:solidFill>
                    <a:schemeClr val="tx1"/>
                  </a:solidFill>
                  <a:cs typeface="Calibri"/>
                </a:rPr>
                <a:t>context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 of the caller.</a:t>
              </a:r>
            </a:p>
            <a:p>
              <a:pPr algn="ctr"/>
              <a:r>
                <a:rPr lang="fr-CA" sz="1600">
                  <a:solidFill>
                    <a:schemeClr val="tx1"/>
                  </a:solidFill>
                  <a:cs typeface="Calibri"/>
                </a:rPr>
                <a:t>Date = </a:t>
              </a:r>
              <a:r>
                <a:rPr lang="fr-CA" sz="1600" err="1">
                  <a:solidFill>
                    <a:schemeClr val="tx1"/>
                  </a:solidFill>
                  <a:cs typeface="Calibri"/>
                </a:rPr>
                <a:t>September</a:t>
              </a:r>
              <a:r>
                <a:rPr lang="fr-CA" sz="1600">
                  <a:solidFill>
                    <a:schemeClr val="tx1"/>
                  </a:solidFill>
                  <a:cs typeface="Calibri"/>
                </a:rPr>
                <a:t> 2nd, 2021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454D2165-F015-0EFB-3739-8EB1B2805222}"/>
              </a:ext>
            </a:extLst>
          </p:cNvPr>
          <p:cNvGrpSpPr/>
          <p:nvPr/>
        </p:nvGrpSpPr>
        <p:grpSpPr>
          <a:xfrm>
            <a:off x="9649966" y="3828098"/>
            <a:ext cx="1161487" cy="704376"/>
            <a:chOff x="9961205" y="2872915"/>
            <a:chExt cx="1161487" cy="704376"/>
          </a:xfrm>
        </p:grpSpPr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149DD406-CF87-3EA9-4F85-E5EA55000EEC}"/>
                </a:ext>
              </a:extLst>
            </p:cNvPr>
            <p:cNvCxnSpPr>
              <a:cxnSpLocks/>
              <a:stCxn id="72" idx="2"/>
              <a:endCxn id="15" idx="0"/>
            </p:cNvCxnSpPr>
            <p:nvPr/>
          </p:nvCxnSpPr>
          <p:spPr>
            <a:xfrm flipH="1">
              <a:off x="9961205" y="2872915"/>
              <a:ext cx="7346" cy="7043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A6DBD20C-3BA5-4ACB-7B32-E815FEA0DC44}"/>
                </a:ext>
              </a:extLst>
            </p:cNvPr>
            <p:cNvSpPr txBox="1"/>
            <p:nvPr/>
          </p:nvSpPr>
          <p:spPr>
            <a:xfrm>
              <a:off x="10042307" y="2961126"/>
              <a:ext cx="108038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CA" i="1" err="1">
                  <a:solidFill>
                    <a:schemeClr val="accent6"/>
                  </a:solidFill>
                  <a:cs typeface="Calibri"/>
                </a:rPr>
                <a:t>similar</a:t>
              </a:r>
              <a:endParaRPr lang="fr-CA" i="1" err="1">
                <a:solidFill>
                  <a:schemeClr val="accent6"/>
                </a:solidFill>
              </a:endParaRPr>
            </a:p>
          </p:txBody>
        </p: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789CF707-5734-9B41-6987-3D555AD826F3}"/>
              </a:ext>
            </a:extLst>
          </p:cNvPr>
          <p:cNvGrpSpPr/>
          <p:nvPr/>
        </p:nvGrpSpPr>
        <p:grpSpPr>
          <a:xfrm>
            <a:off x="6302185" y="3662686"/>
            <a:ext cx="3114300" cy="2640267"/>
            <a:chOff x="7298647" y="2724840"/>
            <a:chExt cx="3114300" cy="2640267"/>
          </a:xfrm>
        </p:grpSpPr>
        <p:cxnSp>
          <p:nvCxnSpPr>
            <p:cNvPr id="62" name="Connecteur droit avec flèche 61">
              <a:extLst>
                <a:ext uri="{FF2B5EF4-FFF2-40B4-BE49-F238E27FC236}">
                  <a16:creationId xmlns:a16="http://schemas.microsoft.com/office/drawing/2014/main" id="{207DC903-AF37-E690-F370-2103D6222A78}"/>
                </a:ext>
              </a:extLst>
            </p:cNvPr>
            <p:cNvCxnSpPr/>
            <p:nvPr/>
          </p:nvCxnSpPr>
          <p:spPr>
            <a:xfrm flipV="1">
              <a:off x="7298647" y="2724840"/>
              <a:ext cx="2136485" cy="1631988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>
              <a:extLst>
                <a:ext uri="{FF2B5EF4-FFF2-40B4-BE49-F238E27FC236}">
                  <a16:creationId xmlns:a16="http://schemas.microsoft.com/office/drawing/2014/main" id="{17D76DBD-1792-896F-3FC6-98F81879BE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51742" y="4234409"/>
              <a:ext cx="610550" cy="532186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60AA0F59-F38E-FC7B-81A6-F190E460BDA4}"/>
                </a:ext>
              </a:extLst>
            </p:cNvPr>
            <p:cNvSpPr txBox="1"/>
            <p:nvPr/>
          </p:nvSpPr>
          <p:spPr>
            <a:xfrm>
              <a:off x="8957808" y="2934560"/>
              <a:ext cx="1455139" cy="646331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CA" i="1" err="1">
                  <a:solidFill>
                    <a:srgbClr val="C00000"/>
                  </a:solidFill>
                  <a:cs typeface="Calibri"/>
                </a:rPr>
                <a:t>history</a:t>
              </a:r>
              <a:r>
                <a:rPr lang="fr-CA" i="1">
                  <a:solidFill>
                    <a:srgbClr val="C00000"/>
                  </a:solidFill>
                  <a:cs typeface="Calibri"/>
                </a:rPr>
                <a:t> (</a:t>
              </a:r>
              <a:r>
                <a:rPr lang="fr-CA" i="1" err="1">
                  <a:solidFill>
                    <a:srgbClr val="C00000"/>
                  </a:solidFill>
                  <a:cs typeface="Calibri"/>
                </a:rPr>
                <a:t>contradicts</a:t>
              </a:r>
              <a:r>
                <a:rPr lang="fr-CA" i="1">
                  <a:solidFill>
                    <a:srgbClr val="C00000"/>
                  </a:solidFill>
                  <a:cs typeface="Calibri"/>
                </a:rPr>
                <a:t>)</a:t>
              </a:r>
              <a:r>
                <a:rPr lang="fr-CA" i="1">
                  <a:cs typeface="Calibri"/>
                </a:rPr>
                <a:t> </a:t>
              </a:r>
              <a:endParaRPr lang="fr-CA" i="1" err="1"/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9CE848A1-E068-D94A-D2AA-189CA382F01E}"/>
                </a:ext>
              </a:extLst>
            </p:cNvPr>
            <p:cNvSpPr txBox="1"/>
            <p:nvPr/>
          </p:nvSpPr>
          <p:spPr>
            <a:xfrm>
              <a:off x="8722398" y="4718776"/>
              <a:ext cx="1455139" cy="646331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CA" i="1" dirty="0" err="1">
                  <a:solidFill>
                    <a:srgbClr val="C00000"/>
                  </a:solidFill>
                  <a:cs typeface="Calibri"/>
                </a:rPr>
                <a:t>history</a:t>
              </a:r>
              <a:r>
                <a:rPr lang="fr-CA" i="1" dirty="0">
                  <a:solidFill>
                    <a:srgbClr val="C00000"/>
                  </a:solidFill>
                  <a:cs typeface="Calibri"/>
                </a:rPr>
                <a:t> (</a:t>
              </a:r>
              <a:r>
                <a:rPr lang="fr-CA" i="1" dirty="0" err="1">
                  <a:solidFill>
                    <a:srgbClr val="C00000"/>
                  </a:solidFill>
                  <a:cs typeface="Calibri"/>
                </a:rPr>
                <a:t>contradicts</a:t>
              </a:r>
              <a:r>
                <a:rPr lang="fr-CA" i="1" dirty="0">
                  <a:solidFill>
                    <a:srgbClr val="C00000"/>
                  </a:solidFill>
                  <a:cs typeface="Calibri"/>
                </a:rPr>
                <a:t>)</a:t>
              </a:r>
              <a:r>
                <a:rPr lang="fr-CA" i="1" dirty="0">
                  <a:cs typeface="Calibri"/>
                </a:rPr>
                <a:t> </a:t>
              </a:r>
              <a:endParaRPr lang="fr-CA" i="1" dirty="0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7683671F-5CBF-0E46-B505-F93192D4273F}"/>
              </a:ext>
            </a:extLst>
          </p:cNvPr>
          <p:cNvSpPr/>
          <p:nvPr/>
        </p:nvSpPr>
        <p:spPr>
          <a:xfrm>
            <a:off x="1010688" y="4902215"/>
            <a:ext cx="2950477" cy="16390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533D786-1220-7580-23ED-86DA3A744D82}"/>
              </a:ext>
            </a:extLst>
          </p:cNvPr>
          <p:cNvSpPr/>
          <p:nvPr/>
        </p:nvSpPr>
        <p:spPr>
          <a:xfrm>
            <a:off x="8362899" y="4493357"/>
            <a:ext cx="2585576" cy="11668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2E62860-57BC-7ECA-3669-E8BB80FC5916}"/>
              </a:ext>
            </a:extLst>
          </p:cNvPr>
          <p:cNvSpPr/>
          <p:nvPr/>
        </p:nvSpPr>
        <p:spPr>
          <a:xfrm>
            <a:off x="8364524" y="2532503"/>
            <a:ext cx="2585576" cy="12955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82B0959-D0BB-51C1-42AA-58E7EAC5D314}"/>
              </a:ext>
            </a:extLst>
          </p:cNvPr>
          <p:cNvSpPr/>
          <p:nvPr/>
        </p:nvSpPr>
        <p:spPr>
          <a:xfrm>
            <a:off x="5222079" y="5282142"/>
            <a:ext cx="2585576" cy="13599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A814B4-C8F7-8778-CFB2-FB4C3DD61F07}"/>
              </a:ext>
            </a:extLst>
          </p:cNvPr>
          <p:cNvGrpSpPr/>
          <p:nvPr/>
        </p:nvGrpSpPr>
        <p:grpSpPr>
          <a:xfrm>
            <a:off x="808171" y="4215366"/>
            <a:ext cx="1324661" cy="1066776"/>
            <a:chOff x="11286801" y="2750602"/>
            <a:chExt cx="1324661" cy="1066776"/>
          </a:xfrm>
        </p:grpSpPr>
        <p:pic>
          <p:nvPicPr>
            <p:cNvPr id="6" name="Image 19">
              <a:extLst>
                <a:ext uri="{FF2B5EF4-FFF2-40B4-BE49-F238E27FC236}">
                  <a16:creationId xmlns:a16="http://schemas.microsoft.com/office/drawing/2014/main" id="{83FACD09-A1A8-BAF2-A8DD-4157A9E5B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86801" y="3077035"/>
              <a:ext cx="740343" cy="740343"/>
            </a:xfrm>
            <a:prstGeom prst="rect">
              <a:avLst/>
            </a:prstGeom>
          </p:spPr>
        </p:pic>
        <p:sp>
          <p:nvSpPr>
            <p:cNvPr id="7" name="ZoneTexte 4">
              <a:extLst>
                <a:ext uri="{FF2B5EF4-FFF2-40B4-BE49-F238E27FC236}">
                  <a16:creationId xmlns:a16="http://schemas.microsoft.com/office/drawing/2014/main" id="{25802026-803D-61F1-5BB8-E18D59C8A7F8}"/>
                </a:ext>
              </a:extLst>
            </p:cNvPr>
            <p:cNvSpPr txBox="1"/>
            <p:nvPr/>
          </p:nvSpPr>
          <p:spPr>
            <a:xfrm>
              <a:off x="11292853" y="2750602"/>
              <a:ext cx="131860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i="1" dirty="0" err="1">
                  <a:cs typeface="Calibri"/>
                </a:rPr>
                <a:t>Suren</a:t>
              </a:r>
              <a:endParaRPr lang="fr-FR" i="1" dirty="0">
                <a:cs typeface="Calibri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FD623D-15F6-E1F3-60DD-60E822321333}"/>
              </a:ext>
            </a:extLst>
          </p:cNvPr>
          <p:cNvGrpSpPr/>
          <p:nvPr/>
        </p:nvGrpSpPr>
        <p:grpSpPr>
          <a:xfrm>
            <a:off x="8004018" y="312171"/>
            <a:ext cx="3743036" cy="860778"/>
            <a:chOff x="7255126" y="229230"/>
            <a:chExt cx="4907457" cy="844927"/>
          </a:xfrm>
        </p:grpSpPr>
        <p:sp>
          <p:nvSpPr>
            <p:cNvPr id="10" name="Rectangle : coins arrondis 1">
              <a:extLst>
                <a:ext uri="{FF2B5EF4-FFF2-40B4-BE49-F238E27FC236}">
                  <a16:creationId xmlns:a16="http://schemas.microsoft.com/office/drawing/2014/main" id="{5100049A-94E6-D0EE-4285-8DE58AECFD05}"/>
                </a:ext>
              </a:extLst>
            </p:cNvPr>
            <p:cNvSpPr/>
            <p:nvPr/>
          </p:nvSpPr>
          <p:spPr>
            <a:xfrm rot="21060000">
              <a:off x="7584762" y="337786"/>
              <a:ext cx="4577821" cy="73637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fr-CA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CA" sz="1600" b="1" dirty="0" err="1">
                  <a:cs typeface="Calibri"/>
                </a:rPr>
                <a:t>Doing</a:t>
              </a:r>
              <a:r>
                <a:rPr lang="fr-CA" sz="1600" b="1" dirty="0">
                  <a:cs typeface="Calibri"/>
                </a:rPr>
                <a:t> </a:t>
              </a:r>
              <a:r>
                <a:rPr lang="fr-CA" sz="1600" b="1" dirty="0" err="1">
                  <a:cs typeface="Calibri"/>
                </a:rPr>
                <a:t>this</a:t>
              </a:r>
              <a:r>
                <a:rPr lang="fr-CA" sz="1600" b="1" dirty="0">
                  <a:cs typeface="Calibri"/>
                </a:rPr>
                <a:t> </a:t>
              </a:r>
              <a:r>
                <a:rPr lang="fr-CA" sz="1600" b="1" dirty="0" err="1">
                  <a:cs typeface="Calibri"/>
                </a:rPr>
                <a:t>manually</a:t>
              </a:r>
              <a:r>
                <a:rPr lang="fr-CA" sz="1600" b="1" dirty="0">
                  <a:cs typeface="Calibri"/>
                </a:rPr>
                <a:t> </a:t>
              </a:r>
              <a:r>
                <a:rPr lang="fr-CA" sz="1600" b="1" dirty="0" err="1">
                  <a:cs typeface="Calibri"/>
                </a:rPr>
                <a:t>is</a:t>
              </a:r>
              <a:r>
                <a:rPr lang="fr-CA" sz="1600" b="1" dirty="0">
                  <a:cs typeface="Calibri"/>
                </a:rPr>
                <a:t> hard and </a:t>
              </a:r>
              <a:r>
                <a:rPr lang="fr-CA" sz="1600" b="1" dirty="0" err="1">
                  <a:cs typeface="Calibri"/>
                </a:rPr>
                <a:t>error-prone</a:t>
              </a:r>
              <a:r>
                <a:rPr lang="fr-CA" sz="1600" b="1" dirty="0">
                  <a:cs typeface="Calibri"/>
                </a:rPr>
                <a:t>!</a:t>
              </a:r>
            </a:p>
            <a:p>
              <a:pPr algn="ctr"/>
              <a:r>
                <a:rPr lang="fr-CA" sz="1600" i="1" dirty="0">
                  <a:cs typeface="Calibri"/>
                </a:rPr>
                <a:t>Can </a:t>
              </a:r>
              <a:r>
                <a:rPr lang="fr-CA" sz="1600" i="1" dirty="0" err="1">
                  <a:cs typeface="Calibri"/>
                </a:rPr>
                <a:t>we</a:t>
              </a:r>
              <a:r>
                <a:rPr lang="fr-CA" sz="1600" i="1" dirty="0">
                  <a:cs typeface="Calibri"/>
                </a:rPr>
                <a:t> help </a:t>
              </a:r>
              <a:r>
                <a:rPr lang="fr-CA" sz="1600" i="1" dirty="0" err="1">
                  <a:cs typeface="Calibri"/>
                </a:rPr>
                <a:t>Soren</a:t>
              </a:r>
              <a:r>
                <a:rPr lang="fr-CA" sz="1600" i="1" dirty="0">
                  <a:cs typeface="Calibri"/>
                </a:rPr>
                <a:t>?</a:t>
              </a:r>
            </a:p>
          </p:txBody>
        </p:sp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EE8C1A4F-AE7E-A72D-4A84-7D3B638AE1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5126" y="229230"/>
              <a:ext cx="695325" cy="733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640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0" grpId="0" animBg="1"/>
      <p:bldP spid="72" grpId="0" animBg="1"/>
      <p:bldP spid="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D49DA-1506-6C00-18F6-A893CE8C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u="sng">
                <a:ea typeface="+mj-lt"/>
                <a:cs typeface="+mj-lt"/>
                <a:hlinkClick r:id="rId3"/>
              </a:rPr>
              <a:t>Prototype to evaluate feasibility</a:t>
            </a:r>
            <a:endParaRPr lang="fr-CA">
              <a:cs typeface="Calibri Light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8798C56-2165-6C55-5A00-3D19D72B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6</a:t>
            </a:fld>
            <a:endParaRPr lang="fr-CA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F419891-9D6C-E869-825A-A0C578078716}"/>
              </a:ext>
            </a:extLst>
          </p:cNvPr>
          <p:cNvSpPr txBox="1"/>
          <p:nvPr/>
        </p:nvSpPr>
        <p:spPr>
          <a:xfrm>
            <a:off x="899582" y="1799166"/>
            <a:ext cx="100975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CA"/>
              <a:t> </a:t>
            </a:r>
            <a:r>
              <a:rPr lang="fr-CA" err="1"/>
              <a:t>Evaluated</a:t>
            </a:r>
            <a:r>
              <a:rPr lang="fr-CA"/>
              <a:t> on the Out-Of-Memory Killer (OOM-Killer) component</a:t>
            </a:r>
            <a:endParaRPr lang="fr-FR">
              <a:cs typeface="Calibri"/>
            </a:endParaRPr>
          </a:p>
        </p:txBody>
      </p:sp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874D5E38-4E49-AED6-B980-A80984160B3C}"/>
              </a:ext>
            </a:extLst>
          </p:cNvPr>
          <p:cNvSpPr/>
          <p:nvPr/>
        </p:nvSpPr>
        <p:spPr>
          <a:xfrm>
            <a:off x="586919" y="3640286"/>
            <a:ext cx="1994646" cy="874057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CA" sz="1600" b="1" err="1">
                <a:solidFill>
                  <a:schemeClr val="bg1"/>
                </a:solidFill>
                <a:cs typeface="Calibri"/>
              </a:rPr>
              <a:t>Decisions</a:t>
            </a:r>
            <a:endParaRPr lang="fr-CA" sz="1600" b="1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fr-CA" sz="1600" b="1">
                <a:solidFill>
                  <a:schemeClr val="bg1"/>
                </a:solidFill>
                <a:cs typeface="Calibri"/>
              </a:rPr>
              <a:t>extraction</a:t>
            </a:r>
          </a:p>
        </p:txBody>
      </p:sp>
      <p:sp>
        <p:nvSpPr>
          <p:cNvPr id="9" name="Flèche : chevron 8">
            <a:extLst>
              <a:ext uri="{FF2B5EF4-FFF2-40B4-BE49-F238E27FC236}">
                <a16:creationId xmlns:a16="http://schemas.microsoft.com/office/drawing/2014/main" id="{2A456CE1-680D-C08B-A640-42D46FC92144}"/>
              </a:ext>
            </a:extLst>
          </p:cNvPr>
          <p:cNvSpPr/>
          <p:nvPr/>
        </p:nvSpPr>
        <p:spPr>
          <a:xfrm>
            <a:off x="2279007" y="3640285"/>
            <a:ext cx="1994646" cy="874057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CA" sz="1600" b="1" err="1">
                <a:solidFill>
                  <a:schemeClr val="tx1"/>
                </a:solidFill>
                <a:cs typeface="Calibri"/>
              </a:rPr>
              <a:t>Rationale</a:t>
            </a:r>
            <a:r>
              <a:rPr lang="fr-CA" sz="1600" b="1">
                <a:solidFill>
                  <a:schemeClr val="tx1"/>
                </a:solidFill>
                <a:cs typeface="Calibri"/>
              </a:rPr>
              <a:t> extraction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C0975FE6-338D-1742-B39E-C08173F4BB4B}"/>
              </a:ext>
            </a:extLst>
          </p:cNvPr>
          <p:cNvSpPr/>
          <p:nvPr/>
        </p:nvSpPr>
        <p:spPr>
          <a:xfrm>
            <a:off x="3971094" y="3640285"/>
            <a:ext cx="2185146" cy="874057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CA" sz="1600" b="1" err="1">
                <a:solidFill>
                  <a:schemeClr val="tx1"/>
                </a:solidFill>
                <a:cs typeface="Calibri"/>
              </a:rPr>
              <a:t>Relatedness</a:t>
            </a:r>
            <a:r>
              <a:rPr lang="fr-CA" sz="1600" b="1">
                <a:solidFill>
                  <a:schemeClr val="tx1"/>
                </a:solidFill>
                <a:cs typeface="Calibri"/>
              </a:rPr>
              <a:t> </a:t>
            </a:r>
            <a:r>
              <a:rPr lang="fr-CA" sz="1600" b="1" err="1">
                <a:solidFill>
                  <a:schemeClr val="tx1"/>
                </a:solidFill>
                <a:cs typeface="Calibri"/>
              </a:rPr>
              <a:t>relationship</a:t>
            </a:r>
          </a:p>
        </p:txBody>
      </p:sp>
      <p:sp>
        <p:nvSpPr>
          <p:cNvPr id="13" name="Flèche : chevron 12">
            <a:extLst>
              <a:ext uri="{FF2B5EF4-FFF2-40B4-BE49-F238E27FC236}">
                <a16:creationId xmlns:a16="http://schemas.microsoft.com/office/drawing/2014/main" id="{1068CC0C-7F10-4D6F-5BA6-B7BDA049AF54}"/>
              </a:ext>
            </a:extLst>
          </p:cNvPr>
          <p:cNvSpPr/>
          <p:nvPr/>
        </p:nvSpPr>
        <p:spPr>
          <a:xfrm>
            <a:off x="5887301" y="3640286"/>
            <a:ext cx="2073087" cy="874057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CA" sz="1600" b="1" err="1">
                <a:solidFill>
                  <a:schemeClr val="tx1"/>
                </a:solidFill>
                <a:cs typeface="Calibri"/>
              </a:rPr>
              <a:t>Similar</a:t>
            </a:r>
            <a:r>
              <a:rPr lang="fr-CA" sz="1600" b="1">
                <a:solidFill>
                  <a:schemeClr val="tx1"/>
                </a:solidFill>
                <a:cs typeface="Calibri"/>
              </a:rPr>
              <a:t> </a:t>
            </a:r>
            <a:r>
              <a:rPr lang="fr-CA" sz="1600" b="1" err="1">
                <a:solidFill>
                  <a:schemeClr val="tx1"/>
                </a:solidFill>
                <a:cs typeface="Calibri"/>
              </a:rPr>
              <a:t>relationship</a:t>
            </a:r>
            <a:endParaRPr lang="fr-CA" sz="1600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15" name="Flèche : chevron 14">
            <a:extLst>
              <a:ext uri="{FF2B5EF4-FFF2-40B4-BE49-F238E27FC236}">
                <a16:creationId xmlns:a16="http://schemas.microsoft.com/office/drawing/2014/main" id="{BE4A0AC3-2EF1-0CF4-4968-DACF67FD98B7}"/>
              </a:ext>
            </a:extLst>
          </p:cNvPr>
          <p:cNvSpPr/>
          <p:nvPr/>
        </p:nvSpPr>
        <p:spPr>
          <a:xfrm>
            <a:off x="7702653" y="3640285"/>
            <a:ext cx="2073087" cy="874057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CA" sz="1600" b="1" err="1">
                <a:solidFill>
                  <a:schemeClr val="tx1"/>
                </a:solidFill>
                <a:cs typeface="Calibri"/>
              </a:rPr>
              <a:t>Contradicts</a:t>
            </a:r>
            <a:r>
              <a:rPr lang="fr-CA" sz="1600" b="1">
                <a:solidFill>
                  <a:schemeClr val="tx1"/>
                </a:solidFill>
                <a:cs typeface="Calibri"/>
              </a:rPr>
              <a:t> </a:t>
            </a:r>
            <a:r>
              <a:rPr lang="fr-CA" sz="1600" b="1" err="1">
                <a:solidFill>
                  <a:schemeClr val="tx1"/>
                </a:solidFill>
                <a:cs typeface="Calibri"/>
              </a:rPr>
              <a:t>relationship</a:t>
            </a:r>
            <a:endParaRPr lang="fr-CA" sz="1600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BF326411-8E00-FDD3-9110-1FF69E473F6A}"/>
              </a:ext>
            </a:extLst>
          </p:cNvPr>
          <p:cNvSpPr/>
          <p:nvPr/>
        </p:nvSpPr>
        <p:spPr>
          <a:xfrm>
            <a:off x="9484389" y="3640286"/>
            <a:ext cx="2106704" cy="874057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CA" sz="1600" b="1" err="1">
                <a:solidFill>
                  <a:schemeClr val="bg1"/>
                </a:solidFill>
                <a:cs typeface="Calibri"/>
              </a:rPr>
              <a:t>History</a:t>
            </a:r>
            <a:r>
              <a:rPr lang="fr-CA" sz="1600" b="1">
                <a:solidFill>
                  <a:schemeClr val="bg1"/>
                </a:solidFill>
                <a:cs typeface="Calibri"/>
              </a:rPr>
              <a:t> </a:t>
            </a:r>
          </a:p>
          <a:p>
            <a:pPr algn="ctr"/>
            <a:r>
              <a:rPr lang="fr-CA" sz="1600" b="1" err="1">
                <a:solidFill>
                  <a:schemeClr val="bg1"/>
                </a:solidFill>
                <a:cs typeface="Calibri"/>
              </a:rPr>
              <a:t>relationship</a:t>
            </a:r>
            <a:endParaRPr lang="fr-CA" sz="1600" b="1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4638F92-2AC3-583B-C4E4-5CEE28510644}"/>
              </a:ext>
            </a:extLst>
          </p:cNvPr>
          <p:cNvGrpSpPr/>
          <p:nvPr/>
        </p:nvGrpSpPr>
        <p:grpSpPr>
          <a:xfrm>
            <a:off x="1721224" y="2778029"/>
            <a:ext cx="1617756" cy="1064231"/>
            <a:chOff x="1721224" y="2391663"/>
            <a:chExt cx="1617756" cy="1064231"/>
          </a:xfrm>
        </p:grpSpPr>
        <p:pic>
          <p:nvPicPr>
            <p:cNvPr id="23" name="Image 23">
              <a:extLst>
                <a:ext uri="{FF2B5EF4-FFF2-40B4-BE49-F238E27FC236}">
                  <a16:creationId xmlns:a16="http://schemas.microsoft.com/office/drawing/2014/main" id="{E60039EA-4079-D8F1-73B3-FDEF58459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721224" y="2998694"/>
              <a:ext cx="457200" cy="457200"/>
            </a:xfrm>
            <a:prstGeom prst="rect">
              <a:avLst/>
            </a:prstGeom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C81E8395-42E8-8782-98CC-6998AAEEFA91}"/>
                </a:ext>
              </a:extLst>
            </p:cNvPr>
            <p:cNvSpPr txBox="1"/>
            <p:nvPr/>
          </p:nvSpPr>
          <p:spPr>
            <a:xfrm rot="20340000">
              <a:off x="2020371" y="2391663"/>
              <a:ext cx="1318609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CA" i="1" dirty="0" err="1">
                  <a:cs typeface="Calibri"/>
                </a:rPr>
                <a:t>partially</a:t>
              </a:r>
              <a:r>
                <a:rPr lang="fr-CA" i="1" dirty="0">
                  <a:cs typeface="Calibri"/>
                </a:rPr>
                <a:t> </a:t>
              </a:r>
              <a:r>
                <a:rPr lang="fr-CA" i="1" dirty="0" err="1">
                  <a:cs typeface="Calibri"/>
                </a:rPr>
                <a:t>successful</a:t>
              </a:r>
              <a:endParaRPr lang="fr-FR" i="1" dirty="0">
                <a:cs typeface="Calibri"/>
              </a:endParaRP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EE899448-D6C1-C48D-8BAF-53F7EE944756}"/>
              </a:ext>
            </a:extLst>
          </p:cNvPr>
          <p:cNvGrpSpPr/>
          <p:nvPr/>
        </p:nvGrpSpPr>
        <p:grpSpPr>
          <a:xfrm>
            <a:off x="3413312" y="2702902"/>
            <a:ext cx="1524795" cy="1172976"/>
            <a:chOff x="3413312" y="2316536"/>
            <a:chExt cx="1524795" cy="1172976"/>
          </a:xfrm>
        </p:grpSpPr>
        <p:pic>
          <p:nvPicPr>
            <p:cNvPr id="24" name="Image 24">
              <a:extLst>
                <a:ext uri="{FF2B5EF4-FFF2-40B4-BE49-F238E27FC236}">
                  <a16:creationId xmlns:a16="http://schemas.microsoft.com/office/drawing/2014/main" id="{09F33938-3E8E-0D2B-0EF0-07B27545C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13312" y="3032312"/>
              <a:ext cx="457200" cy="457200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7B955098-23D3-B9D0-1C69-26D4BFDE44D3}"/>
                </a:ext>
              </a:extLst>
            </p:cNvPr>
            <p:cNvSpPr txBox="1"/>
            <p:nvPr/>
          </p:nvSpPr>
          <p:spPr>
            <a:xfrm rot="20340000">
              <a:off x="3619498" y="2316536"/>
              <a:ext cx="1318609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CA" i="1" err="1">
                  <a:cs typeface="Calibri"/>
                </a:rPr>
                <a:t>partially</a:t>
              </a:r>
              <a:r>
                <a:rPr lang="fr-CA" i="1">
                  <a:cs typeface="Calibri"/>
                </a:rPr>
                <a:t> </a:t>
              </a:r>
              <a:r>
                <a:rPr lang="fr-CA" i="1" err="1">
                  <a:cs typeface="Calibri"/>
                </a:rPr>
                <a:t>successful</a:t>
              </a:r>
              <a:endParaRPr lang="fr-FR" i="1">
                <a:cs typeface="Calibri"/>
              </a:endParaRP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74C766B6-4EE4-E6FD-0E3E-DAF0C1005A13}"/>
              </a:ext>
            </a:extLst>
          </p:cNvPr>
          <p:cNvGrpSpPr/>
          <p:nvPr/>
        </p:nvGrpSpPr>
        <p:grpSpPr>
          <a:xfrm>
            <a:off x="5237629" y="2980922"/>
            <a:ext cx="1621576" cy="829963"/>
            <a:chOff x="5237629" y="2594556"/>
            <a:chExt cx="1621576" cy="829963"/>
          </a:xfrm>
        </p:grpSpPr>
        <p:pic>
          <p:nvPicPr>
            <p:cNvPr id="4" name="Image 4">
              <a:extLst>
                <a:ext uri="{FF2B5EF4-FFF2-40B4-BE49-F238E27FC236}">
                  <a16:creationId xmlns:a16="http://schemas.microsoft.com/office/drawing/2014/main" id="{0ACD4A7C-B942-1F7C-7255-CE548520A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37629" y="2985247"/>
              <a:ext cx="439271" cy="439272"/>
            </a:xfrm>
            <a:prstGeom prst="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A86FBC67-D631-7780-A426-B7B31B94FB60}"/>
                </a:ext>
              </a:extLst>
            </p:cNvPr>
            <p:cNvSpPr txBox="1"/>
            <p:nvPr/>
          </p:nvSpPr>
          <p:spPr>
            <a:xfrm rot="20340000">
              <a:off x="5540596" y="2594556"/>
              <a:ext cx="131860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CA" i="1" err="1">
                  <a:cs typeface="Calibri"/>
                </a:rPr>
                <a:t>needs</a:t>
              </a:r>
              <a:r>
                <a:rPr lang="fr-CA" i="1">
                  <a:cs typeface="Calibri"/>
                </a:rPr>
                <a:t> </a:t>
              </a:r>
              <a:r>
                <a:rPr lang="fr-CA" i="1" err="1">
                  <a:cs typeface="Calibri"/>
                </a:rPr>
                <a:t>work</a:t>
              </a:r>
              <a:endParaRPr lang="fr-CA" i="1">
                <a:cs typeface="Calibri"/>
              </a:endParaRP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AE0C02FF-CD81-9ED8-3EA7-25C6980E2A5C}"/>
              </a:ext>
            </a:extLst>
          </p:cNvPr>
          <p:cNvGrpSpPr/>
          <p:nvPr/>
        </p:nvGrpSpPr>
        <p:grpSpPr>
          <a:xfrm>
            <a:off x="7034232" y="2895062"/>
            <a:ext cx="1574354" cy="910739"/>
            <a:chOff x="7066429" y="2444302"/>
            <a:chExt cx="1574354" cy="910739"/>
          </a:xfrm>
        </p:grpSpPr>
        <p:pic>
          <p:nvPicPr>
            <p:cNvPr id="22" name="Image 22">
              <a:extLst>
                <a:ext uri="{FF2B5EF4-FFF2-40B4-BE49-F238E27FC236}">
                  <a16:creationId xmlns:a16="http://schemas.microsoft.com/office/drawing/2014/main" id="{A5CB750E-81E6-7250-CDDE-7718311BC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66429" y="2897841"/>
              <a:ext cx="457200" cy="457200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B548ED3-CE48-A0D9-067E-48D5FC536B9E}"/>
                </a:ext>
              </a:extLst>
            </p:cNvPr>
            <p:cNvSpPr txBox="1"/>
            <p:nvPr/>
          </p:nvSpPr>
          <p:spPr>
            <a:xfrm rot="20340000">
              <a:off x="7322174" y="2444302"/>
              <a:ext cx="131860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CA" i="1" err="1">
                  <a:cs typeface="Calibri"/>
                </a:rPr>
                <a:t>successful</a:t>
              </a:r>
              <a:endParaRPr lang="fr-FR" i="1">
                <a:cs typeface="Calibri" panose="020F0502020204030204"/>
              </a:endParaRP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9A8A038-B206-1112-2242-AB8138F00319}"/>
              </a:ext>
            </a:extLst>
          </p:cNvPr>
          <p:cNvGrpSpPr/>
          <p:nvPr/>
        </p:nvGrpSpPr>
        <p:grpSpPr>
          <a:xfrm>
            <a:off x="8928025" y="2659971"/>
            <a:ext cx="1537263" cy="1136518"/>
            <a:chOff x="8960223" y="2252141"/>
            <a:chExt cx="1537263" cy="1136518"/>
          </a:xfrm>
        </p:grpSpPr>
        <p:pic>
          <p:nvPicPr>
            <p:cNvPr id="26" name="Image 24">
              <a:extLst>
                <a:ext uri="{FF2B5EF4-FFF2-40B4-BE49-F238E27FC236}">
                  <a16:creationId xmlns:a16="http://schemas.microsoft.com/office/drawing/2014/main" id="{E69C0266-3030-53DC-FA7A-617B0999A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60223" y="2931459"/>
              <a:ext cx="457200" cy="45720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765BE43-92C3-1937-1F2C-51BBB681753E}"/>
                </a:ext>
              </a:extLst>
            </p:cNvPr>
            <p:cNvSpPr txBox="1"/>
            <p:nvPr/>
          </p:nvSpPr>
          <p:spPr>
            <a:xfrm rot="20340000">
              <a:off x="9178877" y="2252141"/>
              <a:ext cx="1318609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CA" i="1" err="1">
                  <a:cs typeface="Calibri"/>
                </a:rPr>
                <a:t>partially</a:t>
              </a:r>
              <a:r>
                <a:rPr lang="fr-CA" i="1">
                  <a:cs typeface="Calibri"/>
                </a:rPr>
                <a:t> </a:t>
              </a:r>
              <a:r>
                <a:rPr lang="fr-CA" i="1" err="1">
                  <a:cs typeface="Calibri"/>
                </a:rPr>
                <a:t>successful</a:t>
              </a:r>
              <a:endParaRPr lang="fr-FR" i="1">
                <a:cs typeface="Calibri"/>
              </a:endParaRP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1256008-E94E-BB61-8F70-239BAE910292}"/>
              </a:ext>
            </a:extLst>
          </p:cNvPr>
          <p:cNvGrpSpPr/>
          <p:nvPr/>
        </p:nvGrpSpPr>
        <p:grpSpPr>
          <a:xfrm>
            <a:off x="10840453" y="2742187"/>
            <a:ext cx="1561919" cy="1095887"/>
            <a:chOff x="10840453" y="2742187"/>
            <a:chExt cx="1561919" cy="1095887"/>
          </a:xfrm>
        </p:grpSpPr>
        <p:pic>
          <p:nvPicPr>
            <p:cNvPr id="25" name="Image 26">
              <a:extLst>
                <a:ext uri="{FF2B5EF4-FFF2-40B4-BE49-F238E27FC236}">
                  <a16:creationId xmlns:a16="http://schemas.microsoft.com/office/drawing/2014/main" id="{E8F50241-A3B2-10A5-3D92-C6523F778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840453" y="3380874"/>
              <a:ext cx="457200" cy="457200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ED5B2589-1186-5EB9-35A9-CFCE0939B0C2}"/>
                </a:ext>
              </a:extLst>
            </p:cNvPr>
            <p:cNvSpPr txBox="1"/>
            <p:nvPr/>
          </p:nvSpPr>
          <p:spPr>
            <a:xfrm rot="20340000">
              <a:off x="11083763" y="2742187"/>
              <a:ext cx="1318609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CA" i="1">
                  <a:cs typeface="Calibri"/>
                </a:rPr>
                <a:t>future </a:t>
              </a:r>
            </a:p>
            <a:p>
              <a:r>
                <a:rPr lang="fr-CA" i="1">
                  <a:cs typeface="Calibri"/>
                </a:rPr>
                <a:t>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379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79695-061E-130D-D3F3-4CB386561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0" y="2219804"/>
            <a:ext cx="10515600" cy="1325563"/>
          </a:xfrm>
        </p:spPr>
        <p:txBody>
          <a:bodyPr/>
          <a:lstStyle/>
          <a:p>
            <a:r>
              <a:rPr lang="fr-CA" b="1" u="sng">
                <a:ea typeface="+mj-lt"/>
                <a:cs typeface="+mj-lt"/>
                <a:hlinkClick r:id="rId3"/>
              </a:rPr>
              <a:t>Future Work</a:t>
            </a:r>
            <a:endParaRPr lang="fr-CA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FD9D05-9608-CF8F-595A-572B715BC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369" y="5536041"/>
            <a:ext cx="5525509" cy="1133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 sz="2400">
                <a:cs typeface="Calibri"/>
              </a:rPr>
              <a:t>Questions?</a:t>
            </a:r>
            <a:endParaRPr lang="fr-FR"/>
          </a:p>
          <a:p>
            <a:r>
              <a:rPr lang="fr-CA" sz="2400" err="1">
                <a:cs typeface="Calibri"/>
              </a:rPr>
              <a:t>Want</a:t>
            </a:r>
            <a:r>
              <a:rPr lang="fr-CA" sz="2400">
                <a:cs typeface="Calibri"/>
              </a:rPr>
              <a:t> to </a:t>
            </a:r>
            <a:r>
              <a:rPr lang="fr-CA" sz="2400" err="1">
                <a:cs typeface="Calibri"/>
              </a:rPr>
              <a:t>discuss</a:t>
            </a:r>
            <a:r>
              <a:rPr lang="fr-CA" sz="2400">
                <a:cs typeface="Calibri"/>
              </a:rPr>
              <a:t>? </a:t>
            </a:r>
            <a:r>
              <a:rPr lang="fr-CA" sz="2400" err="1">
                <a:cs typeface="Calibri"/>
              </a:rPr>
              <a:t>Feel</a:t>
            </a:r>
            <a:r>
              <a:rPr lang="fr-CA" sz="2400">
                <a:cs typeface="Calibri"/>
              </a:rPr>
              <a:t> free to </a:t>
            </a:r>
            <a:r>
              <a:rPr lang="fr-CA" sz="2400" err="1">
                <a:cs typeface="Calibri"/>
              </a:rPr>
              <a:t>reach</a:t>
            </a:r>
            <a:r>
              <a:rPr lang="fr-CA" sz="2400">
                <a:cs typeface="Calibri"/>
              </a:rPr>
              <a:t> out ! 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7D52FC-0FA3-FA28-B1DD-D4BA1E56D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0100" y="5964144"/>
            <a:ext cx="2743200" cy="365125"/>
          </a:xfrm>
        </p:spPr>
        <p:txBody>
          <a:bodyPr/>
          <a:lstStyle/>
          <a:p>
            <a:fld id="{B248EC9D-5697-4E5B-8ED7-1432B59ABEA1}" type="slidenum">
              <a:rPr lang="fr-CA" smtClean="0"/>
              <a:t>7</a:t>
            </a:fld>
            <a:endParaRPr lang="fr-CA"/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7CAED116-D493-F81F-439A-3C04C2C80B85}"/>
              </a:ext>
            </a:extLst>
          </p:cNvPr>
          <p:cNvGrpSpPr/>
          <p:nvPr/>
        </p:nvGrpSpPr>
        <p:grpSpPr>
          <a:xfrm>
            <a:off x="5865181" y="5493649"/>
            <a:ext cx="7020148" cy="1166219"/>
            <a:chOff x="5865181" y="5493649"/>
            <a:chExt cx="7020148" cy="1166219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4893FF3-3BD6-70D2-FDD5-55DFB2F56817}"/>
                </a:ext>
              </a:extLst>
            </p:cNvPr>
            <p:cNvSpPr txBox="1"/>
            <p:nvPr/>
          </p:nvSpPr>
          <p:spPr>
            <a:xfrm>
              <a:off x="6956546" y="5611882"/>
              <a:ext cx="5928783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hlinkClick r:id="rId4"/>
                </a:rPr>
                <a:t>http://www-ens.iro.umontreal.ca/~dhaouadm/</a:t>
              </a:r>
              <a:endParaRPr lang="fr-FR"/>
            </a:p>
            <a:p>
              <a:r>
                <a:rPr lang="en-US">
                  <a:ea typeface="+mn-lt"/>
                  <a:cs typeface="+mn-lt"/>
                  <a:hlinkClick r:id="rId5"/>
                </a:rPr>
                <a:t>https://twitter.com/Mouna_DHAOUADI</a:t>
              </a:r>
              <a:r>
                <a:rPr lang="en-US">
                  <a:ea typeface="+mn-lt"/>
                  <a:cs typeface="+mn-lt"/>
                </a:rPr>
                <a:t> </a:t>
              </a:r>
            </a:p>
            <a:p>
              <a:r>
                <a:rPr lang="en-US">
                  <a:cs typeface="Calibri"/>
                  <a:hlinkClick r:id="rId6"/>
                </a:rPr>
                <a:t>mouna.dhaouadi@umontreal.ca</a:t>
              </a:r>
              <a:r>
                <a:rPr lang="en-US">
                  <a:cs typeface="Calibri"/>
                </a:rPr>
                <a:t> </a:t>
              </a:r>
            </a:p>
          </p:txBody>
        </p:sp>
        <p:pic>
          <p:nvPicPr>
            <p:cNvPr id="7" name="Image 4">
              <a:extLst>
                <a:ext uri="{FF2B5EF4-FFF2-40B4-BE49-F238E27FC236}">
                  <a16:creationId xmlns:a16="http://schemas.microsoft.com/office/drawing/2014/main" id="{D47A9FF0-C810-EE4C-7D49-3144DC0A1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65181" y="5493649"/>
              <a:ext cx="1005097" cy="1166219"/>
            </a:xfrm>
            <a:prstGeom prst="rect">
              <a:avLst/>
            </a:prstGeom>
          </p:spPr>
        </p:pic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75C3189C-FCF9-2217-7605-B873423B2B08}"/>
              </a:ext>
            </a:extLst>
          </p:cNvPr>
          <p:cNvSpPr txBox="1"/>
          <p:nvPr/>
        </p:nvSpPr>
        <p:spPr>
          <a:xfrm>
            <a:off x="350006" y="1843397"/>
            <a:ext cx="40872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8"/>
              </a:rPr>
              <a:t>https://arxiv.org/abs/2209.00398</a:t>
            </a:r>
            <a:endParaRPr lang="fr-FR">
              <a:cs typeface="Calibri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B2CCFB-89C1-D34B-2016-577E82F5ED47}"/>
              </a:ext>
            </a:extLst>
          </p:cNvPr>
          <p:cNvSpPr txBox="1">
            <a:spLocks/>
          </p:cNvSpPr>
          <p:nvPr/>
        </p:nvSpPr>
        <p:spPr>
          <a:xfrm>
            <a:off x="402396" y="45114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b="1" u="sng">
                <a:ea typeface="+mj-lt"/>
                <a:cs typeface="+mj-lt"/>
                <a:hlinkClick r:id="rId3"/>
              </a:rPr>
              <a:t>Thank you</a:t>
            </a:r>
            <a:endParaRPr lang="fr-CA">
              <a:cs typeface="Calibri Light"/>
            </a:endParaRP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00B48F15-B24C-5630-0CB5-6B0767E578E7}"/>
              </a:ext>
            </a:extLst>
          </p:cNvPr>
          <p:cNvSpPr txBox="1">
            <a:spLocks/>
          </p:cNvSpPr>
          <p:nvPr/>
        </p:nvSpPr>
        <p:spPr>
          <a:xfrm>
            <a:off x="354612" y="3293553"/>
            <a:ext cx="10526805" cy="110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400" i="1" dirty="0" err="1">
                <a:cs typeface="Calibri"/>
              </a:rPr>
              <a:t>Kanatara</a:t>
            </a:r>
            <a:r>
              <a:rPr lang="fr-CA" sz="2400" i="1" dirty="0">
                <a:cs typeface="Calibri"/>
              </a:rPr>
              <a:t> and the </a:t>
            </a:r>
            <a:r>
              <a:rPr lang="fr-CA" sz="2400" dirty="0">
                <a:ea typeface="+mn-lt"/>
                <a:cs typeface="+mn-lt"/>
              </a:rPr>
              <a:t>Validation </a:t>
            </a:r>
            <a:r>
              <a:rPr lang="fr-CA" sz="2400" dirty="0" err="1">
                <a:ea typeface="+mn-lt"/>
                <a:cs typeface="+mn-lt"/>
              </a:rPr>
              <a:t>mechanisms</a:t>
            </a:r>
            <a:r>
              <a:rPr lang="fr-CA" sz="2400" dirty="0">
                <a:ea typeface="+mn-lt"/>
                <a:cs typeface="+mn-lt"/>
              </a:rPr>
              <a:t> </a:t>
            </a:r>
            <a:r>
              <a:rPr lang="fr-CA" sz="2400" dirty="0" err="1">
                <a:cs typeface="Calibri"/>
              </a:rPr>
              <a:t>implementation</a:t>
            </a:r>
            <a:r>
              <a:rPr lang="fr-CA" sz="2400" dirty="0">
                <a:cs typeface="Calibri"/>
              </a:rPr>
              <a:t> </a:t>
            </a:r>
          </a:p>
          <a:p>
            <a:r>
              <a:rPr lang="fr-CA" sz="2400" dirty="0" err="1">
                <a:ea typeface="+mn-lt"/>
                <a:cs typeface="+mn-lt"/>
              </a:rPr>
              <a:t>Thorough</a:t>
            </a:r>
            <a:r>
              <a:rPr lang="fr-CA" sz="2400" dirty="0">
                <a:ea typeface="+mn-lt"/>
                <a:cs typeface="+mn-lt"/>
              </a:rPr>
              <a:t> </a:t>
            </a:r>
            <a:r>
              <a:rPr lang="fr-CA" sz="2400" i="1" dirty="0" err="1">
                <a:ea typeface="+mn-lt"/>
                <a:cs typeface="+mn-lt"/>
              </a:rPr>
              <a:t>evaluation</a:t>
            </a:r>
            <a:endParaRPr lang="fr-CA" sz="2400" dirty="0">
              <a:ea typeface="+mn-lt"/>
              <a:cs typeface="+mn-lt"/>
            </a:endParaRPr>
          </a:p>
          <a:p>
            <a:r>
              <a:rPr lang="fr-CA" sz="2400" dirty="0" err="1">
                <a:cs typeface="Calibri"/>
              </a:rPr>
              <a:t>Recommendation</a:t>
            </a:r>
            <a:r>
              <a:rPr lang="fr-CA" sz="2400" dirty="0">
                <a:cs typeface="Calibri"/>
              </a:rPr>
              <a:t> module 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F8B15E3-ED5F-857E-7127-2B09E8B13C0A}"/>
              </a:ext>
            </a:extLst>
          </p:cNvPr>
          <p:cNvSpPr txBox="1">
            <a:spLocks/>
          </p:cNvSpPr>
          <p:nvPr/>
        </p:nvSpPr>
        <p:spPr>
          <a:xfrm>
            <a:off x="415506" y="-1294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b="1" u="sng" dirty="0" err="1">
                <a:ea typeface="+mj-lt"/>
                <a:cs typeface="+mj-lt"/>
                <a:hlinkClick r:id="rId3"/>
              </a:rPr>
              <a:t>Kantara</a:t>
            </a:r>
            <a:r>
              <a:rPr lang="fr-CA" b="1" u="sng" dirty="0">
                <a:ea typeface="+mj-lt"/>
                <a:cs typeface="+mj-lt"/>
                <a:hlinkClick r:id="rId3"/>
              </a:rPr>
              <a:t>: End-to-End </a:t>
            </a:r>
            <a:r>
              <a:rPr lang="fr-CA" b="1" u="sng" dirty="0" err="1">
                <a:ea typeface="+mj-lt"/>
                <a:cs typeface="+mj-lt"/>
                <a:hlinkClick r:id="rId3"/>
              </a:rPr>
              <a:t>Rationale</a:t>
            </a:r>
            <a:r>
              <a:rPr lang="fr-CA" b="1" u="sng" dirty="0">
                <a:ea typeface="+mj-lt"/>
                <a:cs typeface="+mj-lt"/>
                <a:hlinkClick r:id="rId3"/>
              </a:rPr>
              <a:t> Reconstruction</a:t>
            </a:r>
            <a:endParaRPr lang="fr-CA" dirty="0">
              <a:cs typeface="Calibri Light"/>
            </a:endParaRPr>
          </a:p>
        </p:txBody>
      </p:sp>
      <p:pic>
        <p:nvPicPr>
          <p:cNvPr id="25" name="Image 12">
            <a:extLst>
              <a:ext uri="{FF2B5EF4-FFF2-40B4-BE49-F238E27FC236}">
                <a16:creationId xmlns:a16="http://schemas.microsoft.com/office/drawing/2014/main" id="{3A1A4CD7-7254-37F1-1A00-FD9ECD0CC9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83443" y="984544"/>
            <a:ext cx="814948" cy="814525"/>
          </a:xfrm>
          <a:prstGeom prst="rect">
            <a:avLst/>
          </a:prstGeom>
        </p:spPr>
      </p:pic>
      <p:grpSp>
        <p:nvGrpSpPr>
          <p:cNvPr id="41" name="Groupe 40">
            <a:extLst>
              <a:ext uri="{FF2B5EF4-FFF2-40B4-BE49-F238E27FC236}">
                <a16:creationId xmlns:a16="http://schemas.microsoft.com/office/drawing/2014/main" id="{7D92957A-7533-01FD-9AF8-03EDFE9E6B93}"/>
              </a:ext>
            </a:extLst>
          </p:cNvPr>
          <p:cNvGrpSpPr/>
          <p:nvPr/>
        </p:nvGrpSpPr>
        <p:grpSpPr>
          <a:xfrm>
            <a:off x="543988" y="1075243"/>
            <a:ext cx="9405048" cy="637946"/>
            <a:chOff x="447398" y="957187"/>
            <a:chExt cx="11004174" cy="874058"/>
          </a:xfrm>
        </p:grpSpPr>
        <p:sp>
          <p:nvSpPr>
            <p:cNvPr id="13" name="Flèche : chevron 12">
              <a:extLst>
                <a:ext uri="{FF2B5EF4-FFF2-40B4-BE49-F238E27FC236}">
                  <a16:creationId xmlns:a16="http://schemas.microsoft.com/office/drawing/2014/main" id="{55FDDA72-3BAE-C6E6-11C4-62D18AD6C21F}"/>
                </a:ext>
              </a:extLst>
            </p:cNvPr>
            <p:cNvSpPr/>
            <p:nvPr/>
          </p:nvSpPr>
          <p:spPr>
            <a:xfrm>
              <a:off x="447398" y="957188"/>
              <a:ext cx="1994646" cy="874057"/>
            </a:xfrm>
            <a:prstGeom prst="chevron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sz="1400" b="1" err="1">
                  <a:solidFill>
                    <a:schemeClr val="bg1"/>
                  </a:solidFill>
                  <a:cs typeface="Calibri"/>
                </a:rPr>
                <a:t>Decisions</a:t>
              </a:r>
              <a:endParaRPr lang="fr-CA" sz="1400" b="1">
                <a:solidFill>
                  <a:schemeClr val="bg1"/>
                </a:solidFill>
                <a:cs typeface="Calibri"/>
              </a:endParaRPr>
            </a:p>
            <a:p>
              <a:pPr algn="ctr"/>
              <a:r>
                <a:rPr lang="fr-CA" sz="1400" b="1">
                  <a:solidFill>
                    <a:schemeClr val="bg1"/>
                  </a:solidFill>
                  <a:cs typeface="Calibri"/>
                </a:rPr>
                <a:t>extraction</a:t>
              </a:r>
            </a:p>
          </p:txBody>
        </p:sp>
        <p:sp>
          <p:nvSpPr>
            <p:cNvPr id="15" name="Flèche : chevron 14">
              <a:extLst>
                <a:ext uri="{FF2B5EF4-FFF2-40B4-BE49-F238E27FC236}">
                  <a16:creationId xmlns:a16="http://schemas.microsoft.com/office/drawing/2014/main" id="{763B1D25-5AA0-1D04-B9B5-495AE2602B48}"/>
                </a:ext>
              </a:extLst>
            </p:cNvPr>
            <p:cNvSpPr/>
            <p:nvPr/>
          </p:nvSpPr>
          <p:spPr>
            <a:xfrm>
              <a:off x="2139486" y="957187"/>
              <a:ext cx="1994646" cy="874057"/>
            </a:xfrm>
            <a:prstGeom prst="chevr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sz="1400" b="1" err="1">
                  <a:solidFill>
                    <a:schemeClr val="tx1"/>
                  </a:solidFill>
                  <a:cs typeface="Calibri"/>
                </a:rPr>
                <a:t>Rationale</a:t>
              </a:r>
              <a:r>
                <a:rPr lang="fr-CA" sz="1400" b="1">
                  <a:solidFill>
                    <a:schemeClr val="tx1"/>
                  </a:solidFill>
                  <a:cs typeface="Calibri"/>
                </a:rPr>
                <a:t> extraction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D74A5002-EA00-52C2-A5E7-E87A357522A0}"/>
                </a:ext>
              </a:extLst>
            </p:cNvPr>
            <p:cNvSpPr/>
            <p:nvPr/>
          </p:nvSpPr>
          <p:spPr>
            <a:xfrm>
              <a:off x="3831573" y="957187"/>
              <a:ext cx="2185146" cy="874057"/>
            </a:xfrm>
            <a:prstGeom prst="chevron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sz="1400" b="1" dirty="0" err="1">
                  <a:solidFill>
                    <a:schemeClr val="tx1"/>
                  </a:solidFill>
                  <a:cs typeface="Calibri"/>
                </a:rPr>
                <a:t>Relatedness</a:t>
              </a:r>
              <a:r>
                <a:rPr lang="fr-CA" sz="1400" b="1" dirty="0">
                  <a:solidFill>
                    <a:schemeClr val="tx1"/>
                  </a:solidFill>
                  <a:cs typeface="Calibri"/>
                </a:rPr>
                <a:t> </a:t>
              </a:r>
              <a:r>
                <a:rPr lang="fr-CA" sz="1400" b="1" dirty="0" err="1">
                  <a:solidFill>
                    <a:schemeClr val="tx1"/>
                  </a:solidFill>
                  <a:cs typeface="Calibri"/>
                </a:rPr>
                <a:t>relationship</a:t>
              </a:r>
              <a:endParaRPr lang="fr-CA" sz="1400" b="1" dirty="0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21" name="Flèche : chevron 20">
              <a:extLst>
                <a:ext uri="{FF2B5EF4-FFF2-40B4-BE49-F238E27FC236}">
                  <a16:creationId xmlns:a16="http://schemas.microsoft.com/office/drawing/2014/main" id="{FF43DD80-F9B7-A4DF-929B-A4B007F66063}"/>
                </a:ext>
              </a:extLst>
            </p:cNvPr>
            <p:cNvSpPr/>
            <p:nvPr/>
          </p:nvSpPr>
          <p:spPr>
            <a:xfrm>
              <a:off x="5747780" y="957188"/>
              <a:ext cx="2073087" cy="874057"/>
            </a:xfrm>
            <a:prstGeom prst="chevr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sz="1400" b="1" err="1">
                  <a:solidFill>
                    <a:schemeClr val="tx1"/>
                  </a:solidFill>
                  <a:cs typeface="Calibri"/>
                </a:rPr>
                <a:t>Similar</a:t>
              </a:r>
              <a:r>
                <a:rPr lang="fr-CA" sz="1400" b="1">
                  <a:solidFill>
                    <a:schemeClr val="tx1"/>
                  </a:solidFill>
                  <a:cs typeface="Calibri"/>
                </a:rPr>
                <a:t> </a:t>
              </a:r>
              <a:r>
                <a:rPr lang="fr-CA" sz="1400" b="1" err="1">
                  <a:solidFill>
                    <a:schemeClr val="tx1"/>
                  </a:solidFill>
                  <a:cs typeface="Calibri"/>
                </a:rPr>
                <a:t>relationship</a:t>
              </a:r>
              <a:endParaRPr lang="fr-CA" sz="1400" b="1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23" name="Flèche : chevron 22">
              <a:extLst>
                <a:ext uri="{FF2B5EF4-FFF2-40B4-BE49-F238E27FC236}">
                  <a16:creationId xmlns:a16="http://schemas.microsoft.com/office/drawing/2014/main" id="{584857D2-0746-5A13-5968-0B28B08A23BE}"/>
                </a:ext>
              </a:extLst>
            </p:cNvPr>
            <p:cNvSpPr/>
            <p:nvPr/>
          </p:nvSpPr>
          <p:spPr>
            <a:xfrm>
              <a:off x="7563132" y="957187"/>
              <a:ext cx="2073087" cy="874057"/>
            </a:xfrm>
            <a:prstGeom prst="chevr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sz="1400" b="1" err="1">
                  <a:solidFill>
                    <a:schemeClr val="tx1"/>
                  </a:solidFill>
                  <a:cs typeface="Calibri"/>
                </a:rPr>
                <a:t>Contradicts</a:t>
              </a:r>
              <a:r>
                <a:rPr lang="fr-CA" sz="1400" b="1">
                  <a:solidFill>
                    <a:schemeClr val="tx1"/>
                  </a:solidFill>
                  <a:cs typeface="Calibri"/>
                </a:rPr>
                <a:t> </a:t>
              </a:r>
              <a:r>
                <a:rPr lang="fr-CA" sz="1400" b="1" err="1">
                  <a:solidFill>
                    <a:schemeClr val="tx1"/>
                  </a:solidFill>
                  <a:cs typeface="Calibri"/>
                </a:rPr>
                <a:t>relationship</a:t>
              </a:r>
              <a:endParaRPr lang="fr-CA" sz="1400" b="1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27" name="Flèche : chevron 26">
              <a:extLst>
                <a:ext uri="{FF2B5EF4-FFF2-40B4-BE49-F238E27FC236}">
                  <a16:creationId xmlns:a16="http://schemas.microsoft.com/office/drawing/2014/main" id="{F6BF2B7D-9C3B-E07D-7290-44ADD1164CD3}"/>
                </a:ext>
              </a:extLst>
            </p:cNvPr>
            <p:cNvSpPr/>
            <p:nvPr/>
          </p:nvSpPr>
          <p:spPr>
            <a:xfrm>
              <a:off x="9344868" y="957188"/>
              <a:ext cx="2106704" cy="874057"/>
            </a:xfrm>
            <a:prstGeom prst="chevron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CA" sz="1400" b="1" err="1">
                  <a:solidFill>
                    <a:schemeClr val="bg1"/>
                  </a:solidFill>
                  <a:cs typeface="Calibri"/>
                </a:rPr>
                <a:t>History</a:t>
              </a:r>
              <a:r>
                <a:rPr lang="fr-CA" sz="1400" b="1">
                  <a:solidFill>
                    <a:schemeClr val="bg1"/>
                  </a:solidFill>
                  <a:cs typeface="Calibri"/>
                </a:rPr>
                <a:t> </a:t>
              </a:r>
            </a:p>
            <a:p>
              <a:pPr algn="ctr"/>
              <a:r>
                <a:rPr lang="fr-CA" sz="1400" b="1" err="1">
                  <a:solidFill>
                    <a:schemeClr val="bg1"/>
                  </a:solidFill>
                  <a:cs typeface="Calibri"/>
                </a:rPr>
                <a:t>relationship</a:t>
              </a:r>
              <a:endParaRPr lang="fr-CA" sz="1400" b="1">
                <a:solidFill>
                  <a:schemeClr val="bg1"/>
                </a:solidFill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229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1320</Words>
  <Application>Microsoft Office PowerPoint</Application>
  <PresentationFormat>Widescreen</PresentationFormat>
  <Paragraphs>196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Thème Office</vt:lpstr>
      <vt:lpstr>End-to-End Rationale Reconstruction</vt:lpstr>
      <vt:lpstr>Running Example</vt:lpstr>
      <vt:lpstr>Kantara: pipeline for end-to-end rationale reconstruction </vt:lpstr>
      <vt:lpstr>Rationale and Decision Graph</vt:lpstr>
      <vt:lpstr>Graph Validation Mechanisms</vt:lpstr>
      <vt:lpstr>Prototype to evaluate feasibility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Michalis Famelis</dc:creator>
  <cp:lastModifiedBy>Mouna Dhaouadi</cp:lastModifiedBy>
  <cp:revision>25</cp:revision>
  <dcterms:created xsi:type="dcterms:W3CDTF">2022-09-19T19:45:41Z</dcterms:created>
  <dcterms:modified xsi:type="dcterms:W3CDTF">2023-01-22T16:55:55Z</dcterms:modified>
</cp:coreProperties>
</file>