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71" r:id="rId2"/>
    <p:sldId id="671" r:id="rId3"/>
    <p:sldId id="711" r:id="rId4"/>
    <p:sldId id="725" r:id="rId5"/>
    <p:sldId id="726" r:id="rId6"/>
    <p:sldId id="721" r:id="rId7"/>
    <p:sldId id="722" r:id="rId8"/>
    <p:sldId id="723" r:id="rId9"/>
    <p:sldId id="724" r:id="rId10"/>
    <p:sldId id="713" r:id="rId11"/>
    <p:sldId id="714" r:id="rId12"/>
    <p:sldId id="715" r:id="rId13"/>
    <p:sldId id="716" r:id="rId14"/>
    <p:sldId id="719" r:id="rId15"/>
    <p:sldId id="720" r:id="rId16"/>
    <p:sldId id="399" r:id="rId17"/>
  </p:sldIdLst>
  <p:sldSz cx="9144000" cy="6858000" type="screen4x3"/>
  <p:notesSz cx="6808788" cy="9823450"/>
  <p:defaultTextStyle>
    <a:defPPr>
      <a:defRPr lang="pt-BR"/>
    </a:defPPr>
    <a:lvl1pPr algn="r" rtl="0" fontAlgn="base">
      <a:spcBef>
        <a:spcPct val="0"/>
      </a:spcBef>
      <a:spcAft>
        <a:spcPct val="0"/>
      </a:spcAft>
      <a:defRPr sz="2400" u="sng" kern="1200">
        <a:solidFill>
          <a:schemeClr val="tx1"/>
        </a:solidFill>
        <a:latin typeface="Times New Roman" pitchFamily="18" charset="0"/>
        <a:ea typeface="+mn-ea"/>
        <a:cs typeface="+mn-cs"/>
      </a:defRPr>
    </a:lvl1pPr>
    <a:lvl2pPr marL="457200" algn="r" rtl="0" fontAlgn="base">
      <a:spcBef>
        <a:spcPct val="0"/>
      </a:spcBef>
      <a:spcAft>
        <a:spcPct val="0"/>
      </a:spcAft>
      <a:defRPr sz="2400" u="sng" kern="1200">
        <a:solidFill>
          <a:schemeClr val="tx1"/>
        </a:solidFill>
        <a:latin typeface="Times New Roman" pitchFamily="18" charset="0"/>
        <a:ea typeface="+mn-ea"/>
        <a:cs typeface="+mn-cs"/>
      </a:defRPr>
    </a:lvl2pPr>
    <a:lvl3pPr marL="914400" algn="r" rtl="0" fontAlgn="base">
      <a:spcBef>
        <a:spcPct val="0"/>
      </a:spcBef>
      <a:spcAft>
        <a:spcPct val="0"/>
      </a:spcAft>
      <a:defRPr sz="2400" u="sng" kern="1200">
        <a:solidFill>
          <a:schemeClr val="tx1"/>
        </a:solidFill>
        <a:latin typeface="Times New Roman" pitchFamily="18" charset="0"/>
        <a:ea typeface="+mn-ea"/>
        <a:cs typeface="+mn-cs"/>
      </a:defRPr>
    </a:lvl3pPr>
    <a:lvl4pPr marL="1371600" algn="r" rtl="0" fontAlgn="base">
      <a:spcBef>
        <a:spcPct val="0"/>
      </a:spcBef>
      <a:spcAft>
        <a:spcPct val="0"/>
      </a:spcAft>
      <a:defRPr sz="2400" u="sng" kern="1200">
        <a:solidFill>
          <a:schemeClr val="tx1"/>
        </a:solidFill>
        <a:latin typeface="Times New Roman" pitchFamily="18" charset="0"/>
        <a:ea typeface="+mn-ea"/>
        <a:cs typeface="+mn-cs"/>
      </a:defRPr>
    </a:lvl4pPr>
    <a:lvl5pPr marL="1828800" algn="r" rtl="0" fontAlgn="base">
      <a:spcBef>
        <a:spcPct val="0"/>
      </a:spcBef>
      <a:spcAft>
        <a:spcPct val="0"/>
      </a:spcAft>
      <a:defRPr sz="2400" u="sng" kern="1200">
        <a:solidFill>
          <a:schemeClr val="tx1"/>
        </a:solidFill>
        <a:latin typeface="Times New Roman" pitchFamily="18" charset="0"/>
        <a:ea typeface="+mn-ea"/>
        <a:cs typeface="+mn-cs"/>
      </a:defRPr>
    </a:lvl5pPr>
    <a:lvl6pPr marL="2286000" algn="l" defTabSz="914400" rtl="0" eaLnBrk="1" latinLnBrk="0" hangingPunct="1">
      <a:defRPr sz="2400" u="sng" kern="1200">
        <a:solidFill>
          <a:schemeClr val="tx1"/>
        </a:solidFill>
        <a:latin typeface="Times New Roman" pitchFamily="18" charset="0"/>
        <a:ea typeface="+mn-ea"/>
        <a:cs typeface="+mn-cs"/>
      </a:defRPr>
    </a:lvl6pPr>
    <a:lvl7pPr marL="2743200" algn="l" defTabSz="914400" rtl="0" eaLnBrk="1" latinLnBrk="0" hangingPunct="1">
      <a:defRPr sz="2400" u="sng" kern="1200">
        <a:solidFill>
          <a:schemeClr val="tx1"/>
        </a:solidFill>
        <a:latin typeface="Times New Roman" pitchFamily="18" charset="0"/>
        <a:ea typeface="+mn-ea"/>
        <a:cs typeface="+mn-cs"/>
      </a:defRPr>
    </a:lvl7pPr>
    <a:lvl8pPr marL="3200400" algn="l" defTabSz="914400" rtl="0" eaLnBrk="1" latinLnBrk="0" hangingPunct="1">
      <a:defRPr sz="2400" u="sng" kern="1200">
        <a:solidFill>
          <a:schemeClr val="tx1"/>
        </a:solidFill>
        <a:latin typeface="Times New Roman" pitchFamily="18" charset="0"/>
        <a:ea typeface="+mn-ea"/>
        <a:cs typeface="+mn-cs"/>
      </a:defRPr>
    </a:lvl8pPr>
    <a:lvl9pPr marL="3657600" algn="l" defTabSz="914400" rtl="0" eaLnBrk="1" latinLnBrk="0" hangingPunct="1">
      <a:defRPr sz="2400" u="sng"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4">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valino Matias Jr." initials="RMJ" lastIdx="11" clrIdx="0"/>
  <p:cmAuthor id="1" name="Rivalino" initials="R" lastIdx="1" clrIdx="1"/>
  <p:cmAuthor id="2" name="Diego" initials="D"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DF0"/>
    <a:srgbClr val="663300"/>
    <a:srgbClr val="FF7575"/>
    <a:srgbClr val="FF9797"/>
    <a:srgbClr val="FFE79B"/>
    <a:srgbClr val="FFD85B"/>
    <a:srgbClr val="7E6000"/>
    <a:srgbClr val="FFFF93"/>
    <a:srgbClr val="361B00"/>
    <a:srgbClr val="482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6774" autoAdjust="0"/>
  </p:normalViewPr>
  <p:slideViewPr>
    <p:cSldViewPr>
      <p:cViewPr varScale="1">
        <p:scale>
          <a:sx n="125" d="100"/>
          <a:sy n="125" d="100"/>
        </p:scale>
        <p:origin x="680" y="104"/>
      </p:cViewPr>
      <p:guideLst>
        <p:guide orient="horz" pos="2160"/>
        <p:guide pos="2880"/>
      </p:guideLst>
    </p:cSldViewPr>
  </p:slideViewPr>
  <p:outlineViewPr>
    <p:cViewPr>
      <p:scale>
        <a:sx n="100" d="100"/>
        <a:sy n="100" d="100"/>
      </p:scale>
      <p:origin x="0" y="9666"/>
    </p:cViewPr>
  </p:outlineViewPr>
  <p:notesTextViewPr>
    <p:cViewPr>
      <p:scale>
        <a:sx n="400" d="100"/>
        <a:sy n="400" d="100"/>
      </p:scale>
      <p:origin x="0" y="-208"/>
    </p:cViewPr>
  </p:notesTextViewPr>
  <p:sorterViewPr>
    <p:cViewPr>
      <p:scale>
        <a:sx n="100" d="100"/>
        <a:sy n="100" d="100"/>
      </p:scale>
      <p:origin x="0" y="0"/>
    </p:cViewPr>
  </p:sorterViewPr>
  <p:notesViewPr>
    <p:cSldViewPr>
      <p:cViewPr varScale="1">
        <p:scale>
          <a:sx n="53" d="100"/>
          <a:sy n="53" d="100"/>
        </p:scale>
        <p:origin x="-2856" y="-96"/>
      </p:cViewPr>
      <p:guideLst>
        <p:guide orient="horz" pos="3094"/>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pt-BR"/>
          </a:p>
        </p:txBody>
      </p:sp>
      <p:sp>
        <p:nvSpPr>
          <p:cNvPr id="67587" name="Rectangle 3"/>
          <p:cNvSpPr>
            <a:spLocks noGrp="1" noChangeArrowheads="1"/>
          </p:cNvSpPr>
          <p:nvPr>
            <p:ph type="dt" sz="quarter" idx="1"/>
          </p:nvPr>
        </p:nvSpPr>
        <p:spPr bwMode="auto">
          <a:xfrm>
            <a:off x="3857625"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pt-BR"/>
          </a:p>
        </p:txBody>
      </p:sp>
      <p:sp>
        <p:nvSpPr>
          <p:cNvPr id="67588" name="Rectangle 4"/>
          <p:cNvSpPr>
            <a:spLocks noGrp="1" noChangeArrowheads="1"/>
          </p:cNvSpPr>
          <p:nvPr>
            <p:ph type="ftr" sz="quarter" idx="2"/>
          </p:nvPr>
        </p:nvSpPr>
        <p:spPr bwMode="auto">
          <a:xfrm>
            <a:off x="0" y="9332913"/>
            <a:ext cx="29511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pt-BR"/>
          </a:p>
        </p:txBody>
      </p:sp>
      <p:sp>
        <p:nvSpPr>
          <p:cNvPr id="67589" name="Rectangle 5"/>
          <p:cNvSpPr>
            <a:spLocks noGrp="1" noChangeArrowheads="1"/>
          </p:cNvSpPr>
          <p:nvPr>
            <p:ph type="sldNum" sz="quarter" idx="3"/>
          </p:nvPr>
        </p:nvSpPr>
        <p:spPr bwMode="auto">
          <a:xfrm>
            <a:off x="3857625" y="9332913"/>
            <a:ext cx="29511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fld id="{F6BFC602-AD35-4BF5-9F5A-C5758760CEAC}" type="slidenum">
              <a:rPr lang="pt-BR"/>
              <a:pPr/>
              <a:t>‹Nr.›</a:t>
            </a:fld>
            <a:endParaRPr lang="pt-BR"/>
          </a:p>
        </p:txBody>
      </p:sp>
    </p:spTree>
    <p:extLst>
      <p:ext uri="{BB962C8B-B14F-4D97-AF65-F5344CB8AC3E}">
        <p14:creationId xmlns:p14="http://schemas.microsoft.com/office/powerpoint/2010/main" val="2170683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pt-BR"/>
          </a:p>
        </p:txBody>
      </p:sp>
      <p:sp>
        <p:nvSpPr>
          <p:cNvPr id="78851" name="Rectangle 3"/>
          <p:cNvSpPr>
            <a:spLocks noGrp="1" noChangeArrowheads="1"/>
          </p:cNvSpPr>
          <p:nvPr>
            <p:ph type="dt" idx="1"/>
          </p:nvPr>
        </p:nvSpPr>
        <p:spPr bwMode="auto">
          <a:xfrm>
            <a:off x="38862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p>
        </p:txBody>
      </p:sp>
      <p:sp>
        <p:nvSpPr>
          <p:cNvPr id="78852"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14400" y="4648200"/>
            <a:ext cx="4953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78854" name="Rectangle 6"/>
          <p:cNvSpPr>
            <a:spLocks noGrp="1" noChangeArrowheads="1"/>
          </p:cNvSpPr>
          <p:nvPr>
            <p:ph type="ftr" sz="quarter" idx="4"/>
          </p:nvPr>
        </p:nvSpPr>
        <p:spPr bwMode="auto">
          <a:xfrm>
            <a:off x="0" y="9296400"/>
            <a:ext cx="297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pt-BR"/>
          </a:p>
        </p:txBody>
      </p:sp>
      <p:sp>
        <p:nvSpPr>
          <p:cNvPr id="78855" name="Rectangle 7"/>
          <p:cNvSpPr>
            <a:spLocks noGrp="1" noChangeArrowheads="1"/>
          </p:cNvSpPr>
          <p:nvPr>
            <p:ph type="sldNum" sz="quarter" idx="5"/>
          </p:nvPr>
        </p:nvSpPr>
        <p:spPr bwMode="auto">
          <a:xfrm>
            <a:off x="3886200" y="9296400"/>
            <a:ext cx="289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11FFC7F9-197A-4B1E-BDDA-D2C81DFA0CB2}" type="slidenum">
              <a:rPr lang="pt-BR"/>
              <a:pPr/>
              <a:t>‹Nr.›</a:t>
            </a:fld>
            <a:endParaRPr lang="pt-BR"/>
          </a:p>
        </p:txBody>
      </p:sp>
    </p:spTree>
    <p:extLst>
      <p:ext uri="{BB962C8B-B14F-4D97-AF65-F5344CB8AC3E}">
        <p14:creationId xmlns:p14="http://schemas.microsoft.com/office/powerpoint/2010/main" val="12246471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11FFC7F9-197A-4B1E-BDDA-D2C81DFA0CB2}" type="slidenum">
              <a:rPr lang="pt-BR" smtClean="0"/>
              <a:pPr/>
              <a:t>1</a:t>
            </a:fld>
            <a:endParaRPr lang="pt-BR"/>
          </a:p>
        </p:txBody>
      </p:sp>
    </p:spTree>
    <p:extLst>
      <p:ext uri="{BB962C8B-B14F-4D97-AF65-F5344CB8AC3E}">
        <p14:creationId xmlns:p14="http://schemas.microsoft.com/office/powerpoint/2010/main" val="230495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10</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11</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12</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13</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14</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15</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sz="10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a:lstStyle/>
          <a:p>
            <a:fld id="{11FFC7F9-197A-4B1E-BDDA-D2C81DFA0CB2}" type="slidenum">
              <a:rPr lang="pt-BR" smtClean="0"/>
              <a:pPr/>
              <a:t>2</a:t>
            </a:fld>
            <a:endParaRPr lang="pt-BR"/>
          </a:p>
        </p:txBody>
      </p:sp>
    </p:spTree>
    <p:extLst>
      <p:ext uri="{BB962C8B-B14F-4D97-AF65-F5344CB8AC3E}">
        <p14:creationId xmlns:p14="http://schemas.microsoft.com/office/powerpoint/2010/main" val="396605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3</a:t>
            </a:fld>
            <a:endParaRPr lang="pt-BR"/>
          </a:p>
        </p:txBody>
      </p:sp>
    </p:spTree>
    <p:extLst>
      <p:ext uri="{BB962C8B-B14F-4D97-AF65-F5344CB8AC3E}">
        <p14:creationId xmlns:p14="http://schemas.microsoft.com/office/powerpoint/2010/main" val="273331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4</a:t>
            </a:fld>
            <a:endParaRPr lang="pt-BR"/>
          </a:p>
        </p:txBody>
      </p:sp>
    </p:spTree>
    <p:extLst>
      <p:ext uri="{BB962C8B-B14F-4D97-AF65-F5344CB8AC3E}">
        <p14:creationId xmlns:p14="http://schemas.microsoft.com/office/powerpoint/2010/main" val="230597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5</a:t>
            </a:fld>
            <a:endParaRPr lang="pt-BR"/>
          </a:p>
        </p:txBody>
      </p:sp>
    </p:spTree>
    <p:extLst>
      <p:ext uri="{BB962C8B-B14F-4D97-AF65-F5344CB8AC3E}">
        <p14:creationId xmlns:p14="http://schemas.microsoft.com/office/powerpoint/2010/main" val="302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6</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7</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8</a:t>
            </a:fld>
            <a:endParaRPr lang="pt-BR"/>
          </a:p>
        </p:txBody>
      </p:sp>
    </p:spTree>
    <p:extLst>
      <p:ext uri="{BB962C8B-B14F-4D97-AF65-F5344CB8AC3E}">
        <p14:creationId xmlns:p14="http://schemas.microsoft.com/office/powerpoint/2010/main" val="22800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1FFC7F9-197A-4B1E-BDDA-D2C81DFA0CB2}" type="slidenum">
              <a:rPr lang="pt-BR" smtClean="0"/>
              <a:pPr/>
              <a:t>9</a:t>
            </a:fld>
            <a:endParaRPr lang="pt-BR"/>
          </a:p>
        </p:txBody>
      </p:sp>
    </p:spTree>
    <p:extLst>
      <p:ext uri="{BB962C8B-B14F-4D97-AF65-F5344CB8AC3E}">
        <p14:creationId xmlns:p14="http://schemas.microsoft.com/office/powerpoint/2010/main" val="22800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6"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1479622304"/>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8"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3845787096"/>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50050" y="520700"/>
            <a:ext cx="2152650" cy="58039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292100" y="520700"/>
            <a:ext cx="6305550" cy="58039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145320332"/>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ctr">
              <a:defRPr sz="3600" b="1">
                <a:solidFill>
                  <a:schemeClr val="accent2">
                    <a:lumMod val="50000"/>
                  </a:schemeClr>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p:txBody>
          <a:bodyPr/>
          <a:lstStyle>
            <a:lvl1pPr>
              <a:defRPr sz="2200"/>
            </a:lvl1pPr>
            <a:lvl2pPr>
              <a:defRPr sz="2000"/>
            </a:lvl2pPr>
            <a:lvl3pPr>
              <a:defRPr sz="1800"/>
            </a:lvl3pPr>
          </a:lstStyle>
          <a:p>
            <a:pPr lvl="0"/>
            <a:r>
              <a:rPr lang="pt-BR" dirty="0" smtClean="0"/>
              <a:t>Clique para editar o texto mestre</a:t>
            </a:r>
          </a:p>
          <a:p>
            <a:pPr lvl="1"/>
            <a:r>
              <a:rPr lang="pt-BR" dirty="0" smtClean="0"/>
              <a:t>Segundo nível</a:t>
            </a:r>
          </a:p>
          <a:p>
            <a:pPr lvl="2"/>
            <a:r>
              <a:rPr lang="pt-BR" dirty="0" smtClean="0"/>
              <a:t>Terceiro nível</a:t>
            </a:r>
          </a:p>
        </p:txBody>
      </p:sp>
      <p:sp>
        <p:nvSpPr>
          <p:cNvPr id="8"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456144824"/>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solidFill>
                  <a:schemeClr val="accent2">
                    <a:lumMod val="50000"/>
                  </a:schemeClr>
                </a:solidFill>
              </a:defRPr>
            </a:lvl1pPr>
          </a:lstStyle>
          <a:p>
            <a:r>
              <a:rPr lang="pt-BR" dirty="0" smtClean="0"/>
              <a:t>Clique para editar o título mestre</a:t>
            </a:r>
            <a:endParaRPr lang="pt-BR" dirty="0"/>
          </a:p>
        </p:txBody>
      </p:sp>
      <p:sp>
        <p:nvSpPr>
          <p:cNvPr id="7"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3861290017"/>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292100" y="17526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73600" y="17526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8"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1195609322"/>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10"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3161561982"/>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6"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1858501704"/>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481715903"/>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3587706820"/>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8" name="Espaço Reservado para Número de Slide 5"/>
          <p:cNvSpPr>
            <a:spLocks noGrp="1"/>
          </p:cNvSpPr>
          <p:nvPr>
            <p:ph type="sldNum" sz="quarter" idx="12"/>
          </p:nvPr>
        </p:nvSpPr>
        <p:spPr>
          <a:xfrm>
            <a:off x="8001000" y="6248400"/>
            <a:ext cx="1066800" cy="457200"/>
          </a:xfrm>
          <a:prstGeom prst="rect">
            <a:avLst/>
          </a:prstGeom>
        </p:spPr>
        <p:txBody>
          <a:bodyPr/>
          <a:lstStyle>
            <a:lvl1pPr>
              <a:defRPr u="none"/>
            </a:lvl1pPr>
          </a:lstStyle>
          <a:p>
            <a:fld id="{C08AA14C-044F-4116-BC38-B735515282C6}" type="slidenum">
              <a:rPr lang="pt-BR" smtClean="0"/>
              <a:pPr/>
              <a:t>‹Nr.›</a:t>
            </a:fld>
            <a:endParaRPr lang="pt-BR" dirty="0"/>
          </a:p>
        </p:txBody>
      </p:sp>
    </p:spTree>
    <p:extLst>
      <p:ext uri="{BB962C8B-B14F-4D97-AF65-F5344CB8AC3E}">
        <p14:creationId xmlns:p14="http://schemas.microsoft.com/office/powerpoint/2010/main" val="2887323038"/>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92100" y="5207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dirty="0" smtClean="0"/>
              <a:t>Clique para editar o estilo do título mestre</a:t>
            </a:r>
          </a:p>
        </p:txBody>
      </p:sp>
      <p:sp>
        <p:nvSpPr>
          <p:cNvPr id="1027" name="Rectangle 3"/>
          <p:cNvSpPr>
            <a:spLocks noGrp="1" noChangeArrowheads="1"/>
          </p:cNvSpPr>
          <p:nvPr>
            <p:ph type="body" idx="1"/>
          </p:nvPr>
        </p:nvSpPr>
        <p:spPr bwMode="auto">
          <a:xfrm>
            <a:off x="292100" y="1752600"/>
            <a:ext cx="8610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dirty="0" smtClean="0"/>
              <a:t>Clique para editar os estilos do texto mestre</a:t>
            </a:r>
          </a:p>
          <a:p>
            <a:pPr lvl="1"/>
            <a:r>
              <a:rPr lang="pt-BR" dirty="0" smtClean="0"/>
              <a:t>Segundo nível</a:t>
            </a:r>
          </a:p>
          <a:p>
            <a:pPr lvl="2"/>
            <a:r>
              <a:rPr lang="pt-BR" dirty="0" smtClean="0"/>
              <a:t>Terceiro nível</a:t>
            </a:r>
          </a:p>
        </p:txBody>
      </p:sp>
      <p:sp>
        <p:nvSpPr>
          <p:cNvPr id="1032" name="Text Box 8"/>
          <p:cNvSpPr txBox="1">
            <a:spLocks noChangeArrowheads="1"/>
          </p:cNvSpPr>
          <p:nvPr/>
        </p:nvSpPr>
        <p:spPr bwMode="auto">
          <a:xfrm>
            <a:off x="-25400" y="6583363"/>
            <a:ext cx="36957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900" u="none">
                <a:solidFill>
                  <a:schemeClr val="bg1"/>
                </a:solidFill>
                <a:latin typeface="Arial" charset="0"/>
              </a:rPr>
              <a:t>Brazilian Symposium on Computing System Engineering (SBESC’11)</a:t>
            </a:r>
          </a:p>
        </p:txBody>
      </p:sp>
      <p:sp>
        <p:nvSpPr>
          <p:cNvPr id="1034" name="Line 10"/>
          <p:cNvSpPr>
            <a:spLocks noChangeShapeType="1"/>
          </p:cNvSpPr>
          <p:nvPr/>
        </p:nvSpPr>
        <p:spPr bwMode="auto">
          <a:xfrm>
            <a:off x="304800" y="546100"/>
            <a:ext cx="8839200" cy="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6" r:id="rId9"/>
    <p:sldLayoutId id="2147483657" r:id="rId10"/>
    <p:sldLayoutId id="2147483659" r:id="rId11"/>
  </p:sldLayoutIdLst>
  <p:transition advClick="0"/>
  <p:timing>
    <p:tnLst>
      <p:par>
        <p:cTn id="1" dur="indefinite" restart="never" nodeType="tmRoot"/>
      </p:par>
    </p:tnLst>
  </p:timing>
  <p:hf hdr="0" ftr="0" dt="0"/>
  <p:txStyles>
    <p:titleStyle>
      <a:lvl1pPr algn="ctr" rtl="0" fontAlgn="base">
        <a:spcBef>
          <a:spcPct val="0"/>
        </a:spcBef>
        <a:spcAft>
          <a:spcPct val="0"/>
        </a:spcAft>
        <a:defRPr sz="3600" b="1">
          <a:solidFill>
            <a:schemeClr val="accent2">
              <a:lumMod val="50000"/>
            </a:schemeClr>
          </a:solidFill>
          <a:latin typeface="+mj-lt"/>
          <a:ea typeface="+mj-ea"/>
          <a:cs typeface="+mj-cs"/>
        </a:defRPr>
      </a:lvl1pPr>
      <a:lvl2pPr algn="ctr" rtl="0" fontAlgn="base">
        <a:spcBef>
          <a:spcPct val="0"/>
        </a:spcBef>
        <a:spcAft>
          <a:spcPct val="0"/>
        </a:spcAft>
        <a:defRPr sz="4400">
          <a:solidFill>
            <a:srgbClr val="3366CC"/>
          </a:solidFill>
          <a:latin typeface="Arial" charset="0"/>
        </a:defRPr>
      </a:lvl2pPr>
      <a:lvl3pPr algn="ctr" rtl="0" fontAlgn="base">
        <a:spcBef>
          <a:spcPct val="0"/>
        </a:spcBef>
        <a:spcAft>
          <a:spcPct val="0"/>
        </a:spcAft>
        <a:defRPr sz="4400">
          <a:solidFill>
            <a:srgbClr val="3366CC"/>
          </a:solidFill>
          <a:latin typeface="Arial" charset="0"/>
        </a:defRPr>
      </a:lvl3pPr>
      <a:lvl4pPr algn="ctr" rtl="0" fontAlgn="base">
        <a:spcBef>
          <a:spcPct val="0"/>
        </a:spcBef>
        <a:spcAft>
          <a:spcPct val="0"/>
        </a:spcAft>
        <a:defRPr sz="4400">
          <a:solidFill>
            <a:srgbClr val="3366CC"/>
          </a:solidFill>
          <a:latin typeface="Arial" charset="0"/>
        </a:defRPr>
      </a:lvl4pPr>
      <a:lvl5pPr algn="ctr" rtl="0" fontAlgn="base">
        <a:spcBef>
          <a:spcPct val="0"/>
        </a:spcBef>
        <a:spcAft>
          <a:spcPct val="0"/>
        </a:spcAft>
        <a:defRPr sz="4400">
          <a:solidFill>
            <a:srgbClr val="3366CC"/>
          </a:solidFill>
          <a:latin typeface="Arial" charset="0"/>
        </a:defRPr>
      </a:lvl5pPr>
      <a:lvl6pPr marL="457200" algn="ctr" rtl="0" fontAlgn="base">
        <a:spcBef>
          <a:spcPct val="0"/>
        </a:spcBef>
        <a:spcAft>
          <a:spcPct val="0"/>
        </a:spcAft>
        <a:defRPr sz="4400">
          <a:solidFill>
            <a:srgbClr val="3366CC"/>
          </a:solidFill>
          <a:latin typeface="Arial" charset="0"/>
        </a:defRPr>
      </a:lvl6pPr>
      <a:lvl7pPr marL="914400" algn="ctr" rtl="0" fontAlgn="base">
        <a:spcBef>
          <a:spcPct val="0"/>
        </a:spcBef>
        <a:spcAft>
          <a:spcPct val="0"/>
        </a:spcAft>
        <a:defRPr sz="4400">
          <a:solidFill>
            <a:srgbClr val="3366CC"/>
          </a:solidFill>
          <a:latin typeface="Arial" charset="0"/>
        </a:defRPr>
      </a:lvl7pPr>
      <a:lvl8pPr marL="1371600" algn="ctr" rtl="0" fontAlgn="base">
        <a:spcBef>
          <a:spcPct val="0"/>
        </a:spcBef>
        <a:spcAft>
          <a:spcPct val="0"/>
        </a:spcAft>
        <a:defRPr sz="4400">
          <a:solidFill>
            <a:srgbClr val="3366CC"/>
          </a:solidFill>
          <a:latin typeface="Arial" charset="0"/>
        </a:defRPr>
      </a:lvl8pPr>
      <a:lvl9pPr marL="1828800" algn="ctr" rtl="0" fontAlgn="base">
        <a:spcBef>
          <a:spcPct val="0"/>
        </a:spcBef>
        <a:spcAft>
          <a:spcPct val="0"/>
        </a:spcAft>
        <a:defRPr sz="4400">
          <a:solidFill>
            <a:srgbClr val="3366CC"/>
          </a:solidFill>
          <a:latin typeface="Arial" charset="0"/>
        </a:defRPr>
      </a:lvl9pPr>
    </p:titleStyle>
    <p:bodyStyle>
      <a:lvl1pPr marL="342900" indent="-342900" algn="l" rtl="0" fontAlgn="base">
        <a:spcBef>
          <a:spcPct val="20000"/>
        </a:spcBef>
        <a:spcAft>
          <a:spcPct val="0"/>
        </a:spcAft>
        <a:buClr>
          <a:srgbClr val="3366CC"/>
        </a:buClr>
        <a:buChar char="•"/>
        <a:defRPr sz="2200">
          <a:solidFill>
            <a:schemeClr val="tx1"/>
          </a:solidFill>
          <a:latin typeface="+mn-lt"/>
          <a:ea typeface="+mn-ea"/>
          <a:cs typeface="+mn-cs"/>
        </a:defRPr>
      </a:lvl1pPr>
      <a:lvl2pPr marL="742950" indent="-285750" algn="l" rtl="0" fontAlgn="base">
        <a:spcBef>
          <a:spcPct val="20000"/>
        </a:spcBef>
        <a:spcAft>
          <a:spcPct val="0"/>
        </a:spcAft>
        <a:buClr>
          <a:srgbClr val="3366CC"/>
        </a:buClr>
        <a:buChar char="–"/>
        <a:defRPr sz="2000">
          <a:solidFill>
            <a:schemeClr val="tx1"/>
          </a:solidFill>
          <a:latin typeface="+mn-lt"/>
        </a:defRPr>
      </a:lvl2pPr>
      <a:lvl3pPr marL="1143000" indent="-228600" algn="l" rtl="0" fontAlgn="base">
        <a:spcBef>
          <a:spcPct val="20000"/>
        </a:spcBef>
        <a:spcAft>
          <a:spcPct val="0"/>
        </a:spcAft>
        <a:buClr>
          <a:srgbClr val="3366CC"/>
        </a:buClr>
        <a:buChar char="•"/>
        <a:defRPr sz="1800">
          <a:solidFill>
            <a:schemeClr val="tx1"/>
          </a:solidFill>
          <a:latin typeface="+mn-lt"/>
        </a:defRPr>
      </a:lvl3pPr>
      <a:lvl4pPr marL="1371600" indent="0" algn="l" rtl="0" fontAlgn="base">
        <a:spcBef>
          <a:spcPct val="20000"/>
        </a:spcBef>
        <a:spcAft>
          <a:spcPct val="0"/>
        </a:spcAft>
        <a:buClr>
          <a:srgbClr val="3366CC"/>
        </a:buClr>
        <a:buNone/>
        <a:defRPr sz="2000">
          <a:solidFill>
            <a:schemeClr val="tx1"/>
          </a:solidFill>
          <a:latin typeface="+mn-lt"/>
        </a:defRPr>
      </a:lvl4pPr>
      <a:lvl5pPr marL="2057400" indent="-228600" algn="l" rtl="0" fontAlgn="base">
        <a:spcBef>
          <a:spcPct val="20000"/>
        </a:spcBef>
        <a:spcAft>
          <a:spcPct val="0"/>
        </a:spcAft>
        <a:buClr>
          <a:srgbClr val="3366CC"/>
        </a:buClr>
        <a:buChar char="»"/>
        <a:defRPr sz="2000">
          <a:solidFill>
            <a:schemeClr val="tx1"/>
          </a:solidFill>
          <a:latin typeface="+mn-lt"/>
        </a:defRPr>
      </a:lvl5pPr>
      <a:lvl6pPr marL="2514600" indent="-228600" algn="l" rtl="0" fontAlgn="base">
        <a:spcBef>
          <a:spcPct val="20000"/>
        </a:spcBef>
        <a:spcAft>
          <a:spcPct val="0"/>
        </a:spcAft>
        <a:buClr>
          <a:srgbClr val="3366CC"/>
        </a:buClr>
        <a:buChar char="»"/>
        <a:defRPr sz="2000">
          <a:solidFill>
            <a:schemeClr val="tx1"/>
          </a:solidFill>
          <a:latin typeface="+mn-lt"/>
        </a:defRPr>
      </a:lvl6pPr>
      <a:lvl7pPr marL="2971800" indent="-228600" algn="l" rtl="0" fontAlgn="base">
        <a:spcBef>
          <a:spcPct val="20000"/>
        </a:spcBef>
        <a:spcAft>
          <a:spcPct val="0"/>
        </a:spcAft>
        <a:buClr>
          <a:srgbClr val="3366CC"/>
        </a:buClr>
        <a:buChar char="»"/>
        <a:defRPr sz="2000">
          <a:solidFill>
            <a:schemeClr val="tx1"/>
          </a:solidFill>
          <a:latin typeface="+mn-lt"/>
        </a:defRPr>
      </a:lvl7pPr>
      <a:lvl8pPr marL="3429000" indent="-228600" algn="l" rtl="0" fontAlgn="base">
        <a:spcBef>
          <a:spcPct val="20000"/>
        </a:spcBef>
        <a:spcAft>
          <a:spcPct val="0"/>
        </a:spcAft>
        <a:buClr>
          <a:srgbClr val="3366CC"/>
        </a:buClr>
        <a:buChar char="»"/>
        <a:defRPr sz="2000">
          <a:solidFill>
            <a:schemeClr val="tx1"/>
          </a:solidFill>
          <a:latin typeface="+mn-lt"/>
        </a:defRPr>
      </a:lvl8pPr>
      <a:lvl9pPr marL="3886200" indent="-228600" algn="l" rtl="0" fontAlgn="base">
        <a:spcBef>
          <a:spcPct val="20000"/>
        </a:spcBef>
        <a:spcAft>
          <a:spcPct val="0"/>
        </a:spcAft>
        <a:buClr>
          <a:srgbClr val="3366CC"/>
        </a:buClr>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9"/>
          <p:cNvSpPr>
            <a:spLocks noChangeArrowheads="1"/>
          </p:cNvSpPr>
          <p:nvPr/>
        </p:nvSpPr>
        <p:spPr bwMode="auto">
          <a:xfrm>
            <a:off x="215900" y="420688"/>
            <a:ext cx="8915400" cy="152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0484" name="Text Box 4"/>
          <p:cNvSpPr txBox="1">
            <a:spLocks noChangeArrowheads="1"/>
          </p:cNvSpPr>
          <p:nvPr/>
        </p:nvSpPr>
        <p:spPr bwMode="auto">
          <a:xfrm>
            <a:off x="195263" y="381000"/>
            <a:ext cx="8763000" cy="208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spcBef>
                <a:spcPts val="900"/>
              </a:spcBef>
            </a:pPr>
            <a:r>
              <a:rPr lang="en-US" sz="2800" b="1" u="none" dirty="0" smtClean="0">
                <a:solidFill>
                  <a:srgbClr val="000066"/>
                </a:solidFill>
                <a:latin typeface="+mj-lt"/>
              </a:rPr>
              <a:t>Data Preparation for Code Recommendation in IDE</a:t>
            </a:r>
            <a:endParaRPr lang="en-US" sz="4000" b="1" u="none" dirty="0" smtClean="0">
              <a:solidFill>
                <a:srgbClr val="000066"/>
              </a:solidFill>
              <a:latin typeface="+mj-lt"/>
            </a:endParaRPr>
          </a:p>
          <a:p>
            <a:pPr algn="ctr">
              <a:lnSpc>
                <a:spcPct val="110000"/>
              </a:lnSpc>
              <a:spcBef>
                <a:spcPts val="900"/>
              </a:spcBef>
            </a:pPr>
            <a:r>
              <a:rPr lang="en-US" b="1" u="none" dirty="0" smtClean="0">
                <a:solidFill>
                  <a:srgbClr val="000066"/>
                </a:solidFill>
                <a:latin typeface="+mj-lt"/>
              </a:rPr>
              <a:t>Breaking down the problem</a:t>
            </a:r>
          </a:p>
          <a:p>
            <a:pPr algn="ctr">
              <a:lnSpc>
                <a:spcPct val="110000"/>
              </a:lnSpc>
              <a:spcBef>
                <a:spcPts val="900"/>
              </a:spcBef>
            </a:pPr>
            <a:r>
              <a:rPr lang="en-US" b="1" u="none" dirty="0" smtClean="0">
                <a:solidFill>
                  <a:srgbClr val="000066"/>
                </a:solidFill>
                <a:latin typeface="+mj-lt"/>
              </a:rPr>
              <a:t>V.02 (16 Feb 2018)</a:t>
            </a:r>
            <a:endParaRPr lang="en-US" b="1" u="none" dirty="0">
              <a:solidFill>
                <a:srgbClr val="000066"/>
              </a:solidFill>
              <a:latin typeface="+mj-lt"/>
            </a:endParaRPr>
          </a:p>
        </p:txBody>
      </p:sp>
      <p:sp>
        <p:nvSpPr>
          <p:cNvPr id="20524" name="Text Box 44"/>
          <p:cNvSpPr txBox="1">
            <a:spLocks noChangeArrowheads="1"/>
          </p:cNvSpPr>
          <p:nvPr/>
        </p:nvSpPr>
        <p:spPr bwMode="auto">
          <a:xfrm>
            <a:off x="228600" y="3357562"/>
            <a:ext cx="8915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u="none" dirty="0" err="1" smtClean="0">
                <a:latin typeface="+mj-lt"/>
              </a:rPr>
              <a:t>Neelesh</a:t>
            </a:r>
            <a:r>
              <a:rPr lang="en-US" sz="2000" b="1" u="none" dirty="0" smtClean="0">
                <a:latin typeface="+mj-lt"/>
              </a:rPr>
              <a:t> K </a:t>
            </a:r>
            <a:r>
              <a:rPr lang="en-US" sz="2000" b="1" u="none" dirty="0" err="1" smtClean="0">
                <a:latin typeface="+mj-lt"/>
              </a:rPr>
              <a:t>Shukla</a:t>
            </a:r>
            <a:endParaRPr lang="en-US" sz="2000" b="1" u="none" dirty="0" smtClean="0">
              <a:latin typeface="+mj-lt"/>
            </a:endParaRPr>
          </a:p>
          <a:p>
            <a:pPr algn="ctr"/>
            <a:r>
              <a:rPr lang="en-US" sz="1200" u="none" dirty="0" smtClean="0">
                <a:latin typeface="+mj-lt"/>
              </a:rPr>
              <a:t>Department of Computer Science and Engineering, Indian Institute of Technology </a:t>
            </a:r>
            <a:r>
              <a:rPr lang="en-US" sz="1200" u="none" dirty="0" err="1" smtClean="0">
                <a:latin typeface="+mj-lt"/>
              </a:rPr>
              <a:t>Guwahati</a:t>
            </a:r>
            <a:r>
              <a:rPr lang="en-US" sz="1200" u="none" dirty="0" smtClean="0">
                <a:latin typeface="+mj-lt"/>
              </a:rPr>
              <a:t>, India</a:t>
            </a:r>
          </a:p>
          <a:p>
            <a:pPr algn="ctr"/>
            <a:r>
              <a:rPr lang="en-US" sz="1200" u="none" dirty="0" smtClean="0">
                <a:latin typeface="+mj-lt"/>
              </a:rPr>
              <a:t>PVS Group, </a:t>
            </a:r>
            <a:r>
              <a:rPr lang="en-US" sz="1200" u="none" dirty="0" err="1" smtClean="0">
                <a:latin typeface="+mj-lt"/>
              </a:rPr>
              <a:t>Institut</a:t>
            </a:r>
            <a:r>
              <a:rPr lang="en-US" sz="1200" u="none" dirty="0" smtClean="0">
                <a:latin typeface="+mj-lt"/>
              </a:rPr>
              <a:t> fur </a:t>
            </a:r>
            <a:r>
              <a:rPr lang="en-US" sz="1200" u="none" dirty="0" err="1" smtClean="0">
                <a:latin typeface="+mj-lt"/>
              </a:rPr>
              <a:t>Informatik</a:t>
            </a:r>
            <a:r>
              <a:rPr lang="en-US" sz="1200" u="none" dirty="0" smtClean="0">
                <a:latin typeface="+mj-lt"/>
              </a:rPr>
              <a:t>, </a:t>
            </a:r>
            <a:r>
              <a:rPr lang="en-US" sz="1200" u="none" dirty="0" err="1" smtClean="0">
                <a:latin typeface="+mj-lt"/>
              </a:rPr>
              <a:t>Universitat</a:t>
            </a:r>
            <a:r>
              <a:rPr lang="en-US" sz="1200" u="none" dirty="0" smtClean="0">
                <a:latin typeface="+mj-lt"/>
              </a:rPr>
              <a:t> Heidelberg, Germany</a:t>
            </a:r>
          </a:p>
        </p:txBody>
      </p:sp>
      <p:pic>
        <p:nvPicPr>
          <p:cNvPr id="1027" name="Picture 3" descr="C:\Users\Diego\Dropbox\UFU\PhD\Presentation\hd-logo-sw-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2198" y="4714884"/>
            <a:ext cx="2616125" cy="1371861"/>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https://upload.wikimedia.org/wikipedia/en/thumb/1/12/IIT_Guwahati_Logo.svg/1200px-IIT_Guwahati_Logo.svg.png"/>
          <p:cNvPicPr>
            <a:picLocks noChangeAspect="1" noChangeArrowheads="1"/>
          </p:cNvPicPr>
          <p:nvPr/>
        </p:nvPicPr>
        <p:blipFill>
          <a:blip r:embed="rId4" cstate="print"/>
          <a:srcRect/>
          <a:stretch>
            <a:fillRect/>
          </a:stretch>
        </p:blipFill>
        <p:spPr bwMode="auto">
          <a:xfrm>
            <a:off x="357158" y="4643446"/>
            <a:ext cx="1714512" cy="1731657"/>
          </a:xfrm>
          <a:prstGeom prst="rect">
            <a:avLst/>
          </a:prstGeom>
          <a:noFill/>
        </p:spPr>
      </p:pic>
      <p:pic>
        <p:nvPicPr>
          <p:cNvPr id="24580" name="Picture 4" descr="Parallele und Verteilte Systeme - PVS"/>
          <p:cNvPicPr>
            <a:picLocks noChangeAspect="1" noChangeArrowheads="1"/>
          </p:cNvPicPr>
          <p:nvPr/>
        </p:nvPicPr>
        <p:blipFill>
          <a:blip r:embed="rId5"/>
          <a:srcRect/>
          <a:stretch>
            <a:fillRect/>
          </a:stretch>
        </p:blipFill>
        <p:spPr bwMode="auto">
          <a:xfrm>
            <a:off x="3357554" y="5072074"/>
            <a:ext cx="1847850" cy="762000"/>
          </a:xfrm>
          <a:prstGeom prst="rect">
            <a:avLst/>
          </a:prstGeom>
          <a:noFill/>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2400" b="1" dirty="0" smtClean="0">
                <a:solidFill>
                  <a:srgbClr val="000066"/>
                </a:solidFill>
              </a:rPr>
              <a:t>Example 2: Reading CSV file in </a:t>
            </a:r>
            <a:r>
              <a:rPr lang="en-US" sz="2400" b="1" dirty="0" err="1" smtClean="0">
                <a:solidFill>
                  <a:srgbClr val="000066"/>
                </a:solidFill>
              </a:rPr>
              <a:t>datafame</a:t>
            </a:r>
            <a:endParaRPr lang="en-US" sz="24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Stack Overflow Website</a:t>
            </a:r>
            <a:endParaRPr lang="en-US" sz="1400" b="1" dirty="0">
              <a:solidFill>
                <a:srgbClr val="660033"/>
              </a:solidFill>
            </a:endParaRPr>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pic>
        <p:nvPicPr>
          <p:cNvPr id="9" name="Picture 8"/>
          <p:cNvPicPr/>
          <p:nvPr/>
        </p:nvPicPr>
        <p:blipFill>
          <a:blip r:embed="rId3"/>
          <a:srcRect/>
          <a:stretch>
            <a:fillRect/>
          </a:stretch>
        </p:blipFill>
        <p:spPr bwMode="auto">
          <a:xfrm>
            <a:off x="642911" y="1857364"/>
            <a:ext cx="3714776" cy="2456953"/>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4429124" y="1857364"/>
            <a:ext cx="4509233" cy="4603805"/>
          </a:xfrm>
          <a:prstGeom prst="rect">
            <a:avLst/>
          </a:prstGeom>
          <a:noFill/>
          <a:ln w="9525">
            <a:noFill/>
            <a:miter lim="800000"/>
            <a:headEnd/>
            <a:tailEnd/>
          </a:ln>
        </p:spPr>
      </p:pic>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b="1" dirty="0" smtClean="0">
                <a:solidFill>
                  <a:srgbClr val="000066"/>
                </a:solidFill>
              </a:rPr>
              <a:t>Example 2: Reading CSV file in </a:t>
            </a:r>
            <a:r>
              <a:rPr lang="en-US" sz="1800" b="1" dirty="0" err="1" smtClean="0">
                <a:solidFill>
                  <a:srgbClr val="000066"/>
                </a:solidFill>
              </a:rPr>
              <a:t>datafame</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Pandas API Documentation</a:t>
            </a:r>
            <a:endParaRPr lang="en-US" sz="1400" b="1" dirty="0"/>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pic>
        <p:nvPicPr>
          <p:cNvPr id="8" name="Picture 7"/>
          <p:cNvPicPr/>
          <p:nvPr/>
        </p:nvPicPr>
        <p:blipFill>
          <a:blip r:embed="rId3"/>
          <a:srcRect/>
          <a:stretch>
            <a:fillRect/>
          </a:stretch>
        </p:blipFill>
        <p:spPr bwMode="auto">
          <a:xfrm>
            <a:off x="642910" y="1928802"/>
            <a:ext cx="6715172" cy="2536190"/>
          </a:xfrm>
          <a:prstGeom prst="rect">
            <a:avLst/>
          </a:prstGeom>
          <a:noFill/>
          <a:ln w="9525">
            <a:noFill/>
            <a:miter lim="800000"/>
            <a:headEnd/>
            <a:tailEnd/>
          </a:ln>
        </p:spPr>
      </p:pic>
      <p:sp>
        <p:nvSpPr>
          <p:cNvPr id="12" name="Rectangle 11"/>
          <p:cNvSpPr/>
          <p:nvPr/>
        </p:nvSpPr>
        <p:spPr>
          <a:xfrm>
            <a:off x="428596" y="5286388"/>
            <a:ext cx="8072494" cy="1169551"/>
          </a:xfrm>
          <a:prstGeom prst="rect">
            <a:avLst/>
          </a:prstGeom>
        </p:spPr>
        <p:txBody>
          <a:bodyPr wrap="square">
            <a:spAutoFit/>
          </a:bodyPr>
          <a:lstStyle/>
          <a:p>
            <a:pPr marL="800100" lvl="1" indent="-342900" algn="l">
              <a:spcBef>
                <a:spcPts val="1200"/>
              </a:spcBef>
              <a:buClr>
                <a:srgbClr val="3366CC"/>
              </a:buClr>
              <a:buFont typeface="Wingdings" pitchFamily="2" charset="2"/>
              <a:buChar char="v"/>
            </a:pPr>
            <a:r>
              <a:rPr lang="en-US" sz="1200" u="none" kern="0" dirty="0" smtClean="0"/>
              <a:t>As for this example, sometimes stack overflow may not able to give complete solution, there may be additional arguments as shown in API documentation above.  Our methods can use both stack overflow and API to generate better recommendation.</a:t>
            </a:r>
          </a:p>
          <a:p>
            <a:pPr marL="800100" lvl="1" indent="-342900" algn="l">
              <a:spcBef>
                <a:spcPts val="1200"/>
              </a:spcBef>
              <a:buClr>
                <a:srgbClr val="3366CC"/>
              </a:buClr>
              <a:buFont typeface="Wingdings" pitchFamily="2" charset="2"/>
              <a:buChar char="v"/>
            </a:pPr>
            <a:r>
              <a:rPr lang="en-US" sz="1200" u="none" kern="0" dirty="0" smtClean="0"/>
              <a:t>There may be multiple ways  to solve a problem. Every programmer can solve problem in their own way. API may not cover all these different ways. Hopefully Stack Overflow will help to deal this problem. </a:t>
            </a:r>
            <a:endParaRPr lang="en-US" sz="1200" u="none" kern="0" dirty="0"/>
          </a:p>
        </p:txBody>
      </p:sp>
      <p:sp>
        <p:nvSpPr>
          <p:cNvPr id="13" name="Rectangle 12"/>
          <p:cNvSpPr/>
          <p:nvPr/>
        </p:nvSpPr>
        <p:spPr>
          <a:xfrm>
            <a:off x="285720" y="4786322"/>
            <a:ext cx="1214446" cy="307777"/>
          </a:xfrm>
          <a:prstGeom prst="rect">
            <a:avLst/>
          </a:prstGeom>
        </p:spPr>
        <p:txBody>
          <a:bodyPr wrap="square">
            <a:spAutoFit/>
          </a:bodyPr>
          <a:lstStyle/>
          <a:p>
            <a:pPr algn="l"/>
            <a:r>
              <a:rPr lang="en-US" sz="1400" b="1" u="none" kern="0" dirty="0" smtClean="0">
                <a:latin typeface="+mj-lt"/>
              </a:rPr>
              <a:t>Comments</a:t>
            </a:r>
            <a:endParaRPr lang="en-IN" sz="1400" dirty="0">
              <a:latin typeface="+mj-lt"/>
            </a:endParaRPr>
          </a:p>
        </p:txBody>
      </p:sp>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b="1" dirty="0" smtClean="0">
                <a:solidFill>
                  <a:srgbClr val="000066"/>
                </a:solidFill>
              </a:rPr>
              <a:t>Example 3: Renaming columns in pandas</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Stack Overflow Website</a:t>
            </a:r>
            <a:endParaRPr lang="en-US" sz="1400" b="1" dirty="0">
              <a:solidFill>
                <a:srgbClr val="660033"/>
              </a:solidFill>
            </a:endParaRPr>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pic>
        <p:nvPicPr>
          <p:cNvPr id="8" name="Picture 7"/>
          <p:cNvPicPr/>
          <p:nvPr/>
        </p:nvPicPr>
        <p:blipFill>
          <a:blip r:embed="rId3"/>
          <a:srcRect/>
          <a:stretch>
            <a:fillRect/>
          </a:stretch>
        </p:blipFill>
        <p:spPr bwMode="auto">
          <a:xfrm>
            <a:off x="285720" y="2000240"/>
            <a:ext cx="3929090" cy="3143272"/>
          </a:xfrm>
          <a:prstGeom prst="rect">
            <a:avLst/>
          </a:prstGeom>
          <a:noFill/>
          <a:ln w="9525">
            <a:noFill/>
            <a:miter lim="800000"/>
            <a:headEnd/>
            <a:tailEnd/>
          </a:ln>
        </p:spPr>
      </p:pic>
      <p:pic>
        <p:nvPicPr>
          <p:cNvPr id="12" name="Picture 11"/>
          <p:cNvPicPr/>
          <p:nvPr/>
        </p:nvPicPr>
        <p:blipFill>
          <a:blip r:embed="rId4"/>
          <a:srcRect/>
          <a:stretch>
            <a:fillRect/>
          </a:stretch>
        </p:blipFill>
        <p:spPr bwMode="auto">
          <a:xfrm>
            <a:off x="4500562" y="2071678"/>
            <a:ext cx="4500594" cy="1857388"/>
          </a:xfrm>
          <a:prstGeom prst="rect">
            <a:avLst/>
          </a:prstGeom>
          <a:noFill/>
          <a:ln w="9525">
            <a:noFill/>
            <a:miter lim="800000"/>
            <a:headEnd/>
            <a:tailEnd/>
          </a:ln>
        </p:spPr>
      </p:pic>
      <p:pic>
        <p:nvPicPr>
          <p:cNvPr id="13" name="Picture 12"/>
          <p:cNvPicPr/>
          <p:nvPr/>
        </p:nvPicPr>
        <p:blipFill>
          <a:blip r:embed="rId5"/>
          <a:srcRect/>
          <a:stretch>
            <a:fillRect/>
          </a:stretch>
        </p:blipFill>
        <p:spPr bwMode="auto">
          <a:xfrm>
            <a:off x="4286248" y="4071942"/>
            <a:ext cx="4572032" cy="1643074"/>
          </a:xfrm>
          <a:prstGeom prst="rect">
            <a:avLst/>
          </a:prstGeom>
          <a:noFill/>
          <a:ln w="9525">
            <a:noFill/>
            <a:miter lim="800000"/>
            <a:headEnd/>
            <a:tailEnd/>
          </a:ln>
        </p:spPr>
      </p:pic>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dirty="0" smtClean="0">
                <a:solidFill>
                  <a:srgbClr val="000066"/>
                </a:solidFill>
              </a:rPr>
              <a:t>Example 3: Renaming columns in pandas</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Pandas API Documentation</a:t>
            </a:r>
            <a:endParaRPr lang="en-US" sz="1400" b="1" dirty="0"/>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pic>
        <p:nvPicPr>
          <p:cNvPr id="7" name="Picture 6"/>
          <p:cNvPicPr/>
          <p:nvPr/>
        </p:nvPicPr>
        <p:blipFill>
          <a:blip r:embed="rId3"/>
          <a:srcRect/>
          <a:stretch>
            <a:fillRect/>
          </a:stretch>
        </p:blipFill>
        <p:spPr bwMode="auto">
          <a:xfrm>
            <a:off x="1071538" y="1928802"/>
            <a:ext cx="6429420" cy="1500198"/>
          </a:xfrm>
          <a:prstGeom prst="rect">
            <a:avLst/>
          </a:prstGeom>
          <a:noFill/>
          <a:ln w="9525">
            <a:noFill/>
            <a:miter lim="800000"/>
            <a:headEnd/>
            <a:tailEnd/>
          </a:ln>
        </p:spPr>
      </p:pic>
      <p:sp>
        <p:nvSpPr>
          <p:cNvPr id="9" name="Rectangle 2"/>
          <p:cNvSpPr txBox="1">
            <a:spLocks noChangeArrowheads="1"/>
          </p:cNvSpPr>
          <p:nvPr/>
        </p:nvSpPr>
        <p:spPr bwMode="auto">
          <a:xfrm>
            <a:off x="357158" y="4714884"/>
            <a:ext cx="8610600"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rgbClr val="3366CC"/>
              </a:buClr>
              <a:buSzTx/>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Comments</a:t>
            </a:r>
          </a:p>
          <a:p>
            <a:pPr marL="800100" lvl="1" indent="-342900" algn="l">
              <a:spcBef>
                <a:spcPts val="1200"/>
              </a:spcBef>
              <a:buClr>
                <a:srgbClr val="3366CC"/>
              </a:buClr>
              <a:buFont typeface="Wingdings" pitchFamily="2" charset="2"/>
              <a:buChar char="v"/>
            </a:pPr>
            <a:r>
              <a:rPr kumimoji="0" lang="en-US" sz="1200" i="0" u="none" strike="noStrike" kern="0" cap="none" spc="0" normalizeH="0" baseline="0" noProof="0" dirty="0" smtClean="0">
                <a:ln>
                  <a:noFill/>
                </a:ln>
                <a:solidFill>
                  <a:schemeClr val="tx1"/>
                </a:solidFill>
                <a:effectLst/>
                <a:uLnTx/>
                <a:uFillTx/>
                <a:cs typeface="Times New Roman" pitchFamily="18" charset="0"/>
              </a:rPr>
              <a:t>API</a:t>
            </a:r>
            <a:r>
              <a:rPr lang="en-US" sz="1200" u="none" kern="0" baseline="0" dirty="0" smtClean="0">
                <a:cs typeface="Times New Roman" pitchFamily="18" charset="0"/>
              </a:rPr>
              <a:t>s</a:t>
            </a:r>
            <a:r>
              <a:rPr lang="en-US" sz="1200" u="none" kern="0" dirty="0" smtClean="0">
                <a:cs typeface="Times New Roman" pitchFamily="18" charset="0"/>
              </a:rPr>
              <a:t> have generic description of methods which can be applied to any of the instances. For example here user has specified ‘Renaming columns’ which should be mapped to ‘Alter axes labels’ in API </a:t>
            </a:r>
            <a:r>
              <a:rPr lang="en-US" sz="1200" u="none" kern="0" dirty="0" err="1" smtClean="0">
                <a:cs typeface="Times New Roman" pitchFamily="18" charset="0"/>
              </a:rPr>
              <a:t>documnentation</a:t>
            </a:r>
            <a:r>
              <a:rPr lang="en-US" sz="1200" u="none" kern="0" dirty="0" smtClean="0">
                <a:cs typeface="Times New Roman" pitchFamily="18" charset="0"/>
              </a:rPr>
              <a:t>. Mapping query to the API documentation text will be another problem. Stack overflow has an advantage here as the text will be near to the user query.</a:t>
            </a:r>
          </a:p>
          <a:p>
            <a:pPr marL="800100" lvl="1" indent="-342900" algn="l">
              <a:spcBef>
                <a:spcPts val="1200"/>
              </a:spcBef>
              <a:buClr>
                <a:srgbClr val="3366CC"/>
              </a:buClr>
            </a:pPr>
            <a:endParaRPr kumimoji="0" lang="en-US" sz="1000" i="0" u="none" strike="noStrike" kern="0" cap="none" spc="0" normalizeH="0" baseline="0" noProof="0" dirty="0">
              <a:ln>
                <a:noFill/>
              </a:ln>
              <a:solidFill>
                <a:schemeClr val="tx1"/>
              </a:solidFill>
              <a:effectLst/>
              <a:uLnTx/>
              <a:uFillTx/>
              <a:cs typeface="Times New Roman" pitchFamily="18" charset="0"/>
            </a:endParaRPr>
          </a:p>
        </p:txBody>
      </p:sp>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b="1" dirty="0" smtClean="0">
                <a:solidFill>
                  <a:srgbClr val="000066"/>
                </a:solidFill>
              </a:rPr>
              <a:t>Example </a:t>
            </a:r>
            <a:r>
              <a:rPr lang="en-US" sz="1800" dirty="0" smtClean="0">
                <a:solidFill>
                  <a:srgbClr val="000066"/>
                </a:solidFill>
              </a:rPr>
              <a:t>4</a:t>
            </a:r>
            <a:r>
              <a:rPr lang="en-US" sz="1800" b="1" dirty="0" smtClean="0">
                <a:solidFill>
                  <a:srgbClr val="000066"/>
                </a:solidFill>
              </a:rPr>
              <a:t>: Converting List of Dictionaries to </a:t>
            </a:r>
            <a:r>
              <a:rPr lang="en-US" sz="1800" b="1" dirty="0" err="1" smtClean="0">
                <a:solidFill>
                  <a:srgbClr val="000066"/>
                </a:solidFill>
              </a:rPr>
              <a:t>Dataframe</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Stack Overflow Website</a:t>
            </a:r>
            <a:endParaRPr lang="en-US" sz="1400" b="1" dirty="0">
              <a:solidFill>
                <a:srgbClr val="660033"/>
              </a:solidFill>
            </a:endParaRPr>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pic>
        <p:nvPicPr>
          <p:cNvPr id="9" name="Picture 8"/>
          <p:cNvPicPr/>
          <p:nvPr/>
        </p:nvPicPr>
        <p:blipFill>
          <a:blip r:embed="rId3"/>
          <a:srcRect/>
          <a:stretch>
            <a:fillRect/>
          </a:stretch>
        </p:blipFill>
        <p:spPr bwMode="auto">
          <a:xfrm>
            <a:off x="285720" y="1785926"/>
            <a:ext cx="3929090" cy="2786082"/>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4286248" y="2143116"/>
            <a:ext cx="4572032" cy="1428760"/>
          </a:xfrm>
          <a:prstGeom prst="rect">
            <a:avLst/>
          </a:prstGeom>
          <a:noFill/>
          <a:ln w="9525">
            <a:noFill/>
            <a:miter lim="800000"/>
            <a:headEnd/>
            <a:tailEnd/>
          </a:ln>
        </p:spPr>
      </p:pic>
      <p:pic>
        <p:nvPicPr>
          <p:cNvPr id="14" name="Picture 13"/>
          <p:cNvPicPr/>
          <p:nvPr/>
        </p:nvPicPr>
        <p:blipFill>
          <a:blip r:embed="rId5"/>
          <a:srcRect/>
          <a:stretch>
            <a:fillRect/>
          </a:stretch>
        </p:blipFill>
        <p:spPr bwMode="auto">
          <a:xfrm>
            <a:off x="4500562" y="3786191"/>
            <a:ext cx="4643438" cy="1928826"/>
          </a:xfrm>
          <a:prstGeom prst="rect">
            <a:avLst/>
          </a:prstGeom>
          <a:noFill/>
          <a:ln w="9525">
            <a:noFill/>
            <a:miter lim="800000"/>
            <a:headEnd/>
            <a:tailEnd/>
          </a:ln>
        </p:spPr>
      </p:pic>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dirty="0" smtClean="0">
                <a:solidFill>
                  <a:srgbClr val="000066"/>
                </a:solidFill>
              </a:rPr>
              <a:t>Example 4: Converting List of Dictionaries to </a:t>
            </a:r>
            <a:r>
              <a:rPr lang="en-US" sz="1800" dirty="0" err="1" smtClean="0">
                <a:solidFill>
                  <a:srgbClr val="000066"/>
                </a:solidFill>
              </a:rPr>
              <a:t>Dataframe</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Pandas API Documentation</a:t>
            </a:r>
            <a:endParaRPr lang="en-US" sz="1400" b="1" dirty="0"/>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sp>
        <p:nvSpPr>
          <p:cNvPr id="9" name="Rectangle 2"/>
          <p:cNvSpPr txBox="1">
            <a:spLocks noChangeArrowheads="1"/>
          </p:cNvSpPr>
          <p:nvPr/>
        </p:nvSpPr>
        <p:spPr bwMode="auto">
          <a:xfrm>
            <a:off x="357158" y="4714884"/>
            <a:ext cx="8610600"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rgbClr val="3366CC"/>
              </a:buClr>
              <a:buSzTx/>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rgbClr val="3366CC"/>
              </a:buClr>
              <a:buSzTx/>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spcBef>
                <a:spcPts val="1200"/>
              </a:spcBef>
              <a:buClr>
                <a:srgbClr val="3366CC"/>
              </a:buClr>
            </a:pPr>
            <a:endParaRPr kumimoji="0" lang="en-US" sz="1000" i="0" u="none" strike="noStrike" kern="0" cap="none" spc="0" normalizeH="0" baseline="0" noProof="0" dirty="0">
              <a:ln>
                <a:noFill/>
              </a:ln>
              <a:solidFill>
                <a:schemeClr val="tx1"/>
              </a:solidFill>
              <a:effectLst/>
              <a:uLnTx/>
              <a:uFillTx/>
              <a:cs typeface="Times New Roman" pitchFamily="18" charset="0"/>
            </a:endParaRPr>
          </a:p>
        </p:txBody>
      </p:sp>
      <p:pic>
        <p:nvPicPr>
          <p:cNvPr id="8" name="Picture 7"/>
          <p:cNvPicPr/>
          <p:nvPr/>
        </p:nvPicPr>
        <p:blipFill>
          <a:blip r:embed="rId3"/>
          <a:srcRect/>
          <a:stretch>
            <a:fillRect/>
          </a:stretch>
        </p:blipFill>
        <p:spPr bwMode="auto">
          <a:xfrm>
            <a:off x="1142976" y="2000240"/>
            <a:ext cx="6572296" cy="2655570"/>
          </a:xfrm>
          <a:prstGeom prst="rect">
            <a:avLst/>
          </a:prstGeom>
          <a:noFill/>
          <a:ln w="9525">
            <a:noFill/>
            <a:miter lim="800000"/>
            <a:headEnd/>
            <a:tailEnd/>
          </a:ln>
        </p:spPr>
      </p:pic>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1027"/>
          <p:cNvSpPr>
            <a:spLocks noChangeArrowheads="1"/>
          </p:cNvSpPr>
          <p:nvPr/>
        </p:nvSpPr>
        <p:spPr bwMode="auto">
          <a:xfrm>
            <a:off x="215900" y="420688"/>
            <a:ext cx="8915400" cy="152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61796" name="Text Box 1028"/>
          <p:cNvSpPr txBox="1">
            <a:spLocks noChangeArrowheads="1"/>
          </p:cNvSpPr>
          <p:nvPr/>
        </p:nvSpPr>
        <p:spPr bwMode="auto">
          <a:xfrm>
            <a:off x="180731" y="1914950"/>
            <a:ext cx="8763000" cy="299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ts val="900"/>
              </a:spcBef>
            </a:pPr>
            <a:r>
              <a:rPr lang="en-US" sz="4000" b="1" u="none" cap="all" dirty="0">
                <a:solidFill>
                  <a:schemeClr val="accent2">
                    <a:lumMod val="50000"/>
                  </a:schemeClr>
                </a:solidFill>
                <a:latin typeface="+mj-lt"/>
                <a:ea typeface="+mj-ea"/>
                <a:cs typeface="+mj-cs"/>
              </a:rPr>
              <a:t>Thank</a:t>
            </a:r>
            <a:r>
              <a:rPr lang="en-US" sz="4600" b="1" u="none" dirty="0">
                <a:solidFill>
                  <a:srgbClr val="003366"/>
                </a:solidFill>
                <a:latin typeface="Arial" charset="0"/>
              </a:rPr>
              <a:t> </a:t>
            </a:r>
            <a:r>
              <a:rPr lang="en-US" sz="4000" b="1" u="none" cap="all" dirty="0" smtClean="0">
                <a:solidFill>
                  <a:schemeClr val="accent2">
                    <a:lumMod val="50000"/>
                  </a:schemeClr>
                </a:solidFill>
                <a:latin typeface="+mj-lt"/>
                <a:ea typeface="+mj-ea"/>
                <a:cs typeface="+mj-cs"/>
              </a:rPr>
              <a:t>You</a:t>
            </a:r>
            <a:r>
              <a:rPr lang="en-US" sz="4600" b="1" u="none" dirty="0">
                <a:solidFill>
                  <a:srgbClr val="003366"/>
                </a:solidFill>
                <a:latin typeface="Arial" charset="0"/>
              </a:rPr>
              <a:t>!</a:t>
            </a:r>
          </a:p>
          <a:p>
            <a:pPr algn="ctr">
              <a:lnSpc>
                <a:spcPct val="90000"/>
              </a:lnSpc>
              <a:spcBef>
                <a:spcPts val="900"/>
              </a:spcBef>
            </a:pPr>
            <a:endParaRPr lang="en-US" sz="4600" b="1" u="none" dirty="0">
              <a:solidFill>
                <a:srgbClr val="003366"/>
              </a:solidFill>
              <a:latin typeface="Arial" charset="0"/>
            </a:endParaRPr>
          </a:p>
          <a:p>
            <a:pPr algn="ctr">
              <a:lnSpc>
                <a:spcPct val="90000"/>
              </a:lnSpc>
              <a:spcBef>
                <a:spcPts val="900"/>
              </a:spcBef>
            </a:pPr>
            <a:r>
              <a:rPr lang="en-US" sz="3200" b="1" u="none" dirty="0" err="1" smtClean="0">
                <a:solidFill>
                  <a:srgbClr val="4C0026"/>
                </a:solidFill>
                <a:latin typeface="Arial" charset="0"/>
              </a:rPr>
              <a:t>Neelesh</a:t>
            </a:r>
            <a:r>
              <a:rPr lang="en-US" sz="3200" b="1" u="none" dirty="0" smtClean="0">
                <a:solidFill>
                  <a:srgbClr val="4C0026"/>
                </a:solidFill>
                <a:latin typeface="Arial" charset="0"/>
              </a:rPr>
              <a:t> K </a:t>
            </a:r>
            <a:r>
              <a:rPr lang="en-US" sz="3200" b="1" u="none" dirty="0" err="1" smtClean="0">
                <a:solidFill>
                  <a:srgbClr val="4C0026"/>
                </a:solidFill>
                <a:latin typeface="Arial" charset="0"/>
              </a:rPr>
              <a:t>Shukla</a:t>
            </a:r>
            <a:endParaRPr lang="en-US" sz="3200" b="1" u="none" dirty="0" smtClean="0">
              <a:solidFill>
                <a:srgbClr val="4C0026"/>
              </a:solidFill>
              <a:latin typeface="Arial" charset="0"/>
            </a:endParaRPr>
          </a:p>
          <a:p>
            <a:pPr algn="ctr">
              <a:lnSpc>
                <a:spcPct val="90000"/>
              </a:lnSpc>
              <a:spcBef>
                <a:spcPts val="900"/>
              </a:spcBef>
            </a:pPr>
            <a:endParaRPr lang="en-US" sz="3200" b="1" u="none" dirty="0">
              <a:solidFill>
                <a:srgbClr val="4C0026"/>
              </a:solidFill>
              <a:latin typeface="Arial" charset="0"/>
            </a:endParaRPr>
          </a:p>
          <a:p>
            <a:pPr algn="ctr">
              <a:lnSpc>
                <a:spcPct val="90000"/>
              </a:lnSpc>
              <a:spcBef>
                <a:spcPts val="900"/>
              </a:spcBef>
            </a:pPr>
            <a:r>
              <a:rPr lang="en-US" sz="2000" u="none" dirty="0" smtClean="0">
                <a:latin typeface="Arial" charset="0"/>
              </a:rPr>
              <a:t>neelesh.shukla@iitg.ernet.in</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endParaRPr lang="en-US" sz="2400" dirty="0">
              <a:solidFill>
                <a:srgbClr val="000066"/>
              </a:solidFill>
            </a:endParaRPr>
          </a:p>
        </p:txBody>
      </p:sp>
      <p:sp>
        <p:nvSpPr>
          <p:cNvPr id="2" name="Espaço Reservado para Número de Slide 1"/>
          <p:cNvSpPr>
            <a:spLocks noGrp="1"/>
          </p:cNvSpPr>
          <p:nvPr>
            <p:ph type="sldNum" sz="quarter" idx="12"/>
          </p:nvPr>
        </p:nvSpPr>
        <p:spPr>
          <a:prstGeom prst="rect">
            <a:avLst/>
          </a:prstGeom>
        </p:spPr>
        <p:txBody>
          <a:bodyPr/>
          <a:lstStyle/>
          <a:p>
            <a:fld id="{3E475D8E-DE4D-4E38-8D87-64CE1CD68622}" type="slidenum">
              <a:rPr lang="pt-BR" smtClean="0"/>
              <a:pPr/>
              <a:t>2</a:t>
            </a:fld>
            <a:endParaRPr lang="pt-BR" dirty="0"/>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System Mock-up</a:t>
            </a:r>
          </a:p>
        </p:txBody>
      </p:sp>
      <p:pic>
        <p:nvPicPr>
          <p:cNvPr id="22529" name="Picture 1" descr="C:\Users\Neelesh\Desktop\HiedelBerg University\Work\Presentation\Mockup.bmp"/>
          <p:cNvPicPr>
            <a:picLocks noGrp="1" noChangeAspect="1" noChangeArrowheads="1"/>
          </p:cNvPicPr>
          <p:nvPr>
            <p:ph idx="1"/>
          </p:nvPr>
        </p:nvPicPr>
        <p:blipFill rotWithShape="1">
          <a:blip r:embed="rId3"/>
          <a:srcRect l="1" r="47409"/>
          <a:stretch/>
        </p:blipFill>
        <p:spPr bwMode="auto">
          <a:xfrm>
            <a:off x="199092" y="603492"/>
            <a:ext cx="4614957" cy="6120680"/>
          </a:xfrm>
          <a:prstGeom prst="rect">
            <a:avLst/>
          </a:prstGeom>
          <a:noFill/>
        </p:spPr>
      </p:pic>
      <p:sp>
        <p:nvSpPr>
          <p:cNvPr id="3" name="Rechteck 2"/>
          <p:cNvSpPr/>
          <p:nvPr/>
        </p:nvSpPr>
        <p:spPr bwMode="auto">
          <a:xfrm>
            <a:off x="4977826" y="667938"/>
            <a:ext cx="4063752" cy="601290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u="none" dirty="0" smtClean="0">
                <a:solidFill>
                  <a:schemeClr val="tx1"/>
                </a:solidFill>
                <a:latin typeface="+mj-lt"/>
              </a:rPr>
              <a:t>Template Editor</a:t>
            </a:r>
            <a:endParaRPr kumimoji="0" lang="de-DE" sz="1800" b="0" i="0" u="none" strike="noStrike" cap="none" normalizeH="0" baseline="0" dirty="0" smtClean="0">
              <a:ln>
                <a:noFill/>
              </a:ln>
              <a:solidFill>
                <a:schemeClr val="tx1"/>
              </a:solidFill>
              <a:effectLst/>
              <a:latin typeface="+mj-lt"/>
            </a:endParaRPr>
          </a:p>
        </p:txBody>
      </p:sp>
      <p:sp>
        <p:nvSpPr>
          <p:cNvPr id="4" name="Rechteck 3"/>
          <p:cNvSpPr/>
          <p:nvPr/>
        </p:nvSpPr>
        <p:spPr bwMode="auto">
          <a:xfrm>
            <a:off x="5858924" y="1539858"/>
            <a:ext cx="3056476" cy="466948"/>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err="1" smtClean="0">
                <a:ln>
                  <a:noFill/>
                </a:ln>
                <a:solidFill>
                  <a:schemeClr val="tx1"/>
                </a:solidFill>
                <a:effectLst/>
                <a:latin typeface="+mj-lt"/>
              </a:rPr>
              <a:t>Convert</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list</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of</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dictionaries</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to</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dataframe</a:t>
            </a:r>
            <a:endParaRPr kumimoji="0" lang="de-DE" sz="800" b="0" i="0" u="none" strike="noStrike" cap="none" normalizeH="0" baseline="0" dirty="0" smtClean="0">
              <a:ln>
                <a:noFill/>
              </a:ln>
              <a:solidFill>
                <a:schemeClr val="tx1"/>
              </a:solidFill>
              <a:effectLst/>
              <a:latin typeface="+mj-lt"/>
            </a:endParaRPr>
          </a:p>
        </p:txBody>
      </p:sp>
      <p:sp>
        <p:nvSpPr>
          <p:cNvPr id="5" name="Textfeld 4"/>
          <p:cNvSpPr txBox="1"/>
          <p:nvPr/>
        </p:nvSpPr>
        <p:spPr>
          <a:xfrm>
            <a:off x="5025665" y="1539858"/>
            <a:ext cx="824265" cy="246221"/>
          </a:xfrm>
          <a:prstGeom prst="rect">
            <a:avLst/>
          </a:prstGeom>
          <a:noFill/>
        </p:spPr>
        <p:txBody>
          <a:bodyPr wrap="none" rtlCol="0">
            <a:spAutoFit/>
          </a:bodyPr>
          <a:lstStyle/>
          <a:p>
            <a:r>
              <a:rPr lang="de-DE" sz="1000" u="none" dirty="0" smtClean="0">
                <a:latin typeface="+mj-lt"/>
              </a:rPr>
              <a:t>Description</a:t>
            </a:r>
            <a:endParaRPr lang="de-DE" sz="1000" u="none" dirty="0">
              <a:latin typeface="+mj-lt"/>
            </a:endParaRPr>
          </a:p>
        </p:txBody>
      </p:sp>
      <p:sp>
        <p:nvSpPr>
          <p:cNvPr id="9" name="Rechteck 8"/>
          <p:cNvSpPr/>
          <p:nvPr/>
        </p:nvSpPr>
        <p:spPr bwMode="auto">
          <a:xfrm>
            <a:off x="5858924" y="2082114"/>
            <a:ext cx="3056476" cy="477598"/>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Create a </a:t>
            </a:r>
            <a:r>
              <a:rPr kumimoji="0" lang="de-DE" sz="800" b="0" i="0" u="none" strike="noStrike" cap="none" normalizeH="0" baseline="0" dirty="0" err="1" smtClean="0">
                <a:ln>
                  <a:noFill/>
                </a:ln>
                <a:solidFill>
                  <a:schemeClr val="tx1"/>
                </a:solidFill>
                <a:effectLst/>
                <a:latin typeface="+mj-lt"/>
              </a:rPr>
              <a:t>dataframe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from</a:t>
            </a:r>
            <a:r>
              <a:rPr kumimoji="0" lang="de-DE" sz="800" b="0" i="0" u="none" strike="noStrike" cap="none" normalizeH="0" baseline="0" dirty="0" smtClean="0">
                <a:ln>
                  <a:noFill/>
                </a:ln>
                <a:solidFill>
                  <a:schemeClr val="tx1"/>
                </a:solidFill>
                <a:effectLst/>
                <a:latin typeface="+mj-lt"/>
              </a:rPr>
              <a:t> a </a:t>
            </a:r>
            <a:r>
              <a:rPr kumimoji="0" lang="de-DE" sz="800" b="0" i="0" u="none" strike="noStrike" cap="none" normalizeH="0" baseline="0" dirty="0" err="1" smtClean="0">
                <a:ln>
                  <a:noFill/>
                </a:ln>
                <a:solidFill>
                  <a:schemeClr val="tx1"/>
                </a:solidFill>
                <a:effectLst/>
                <a:latin typeface="+mj-lt"/>
              </a:rPr>
              <a:t>list</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of</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dictionaries</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list_of_dictionairies</a:t>
            </a:r>
            <a:r>
              <a:rPr kumimoji="0" lang="de-DE" sz="800" b="0" i="0" u="none" strike="noStrike" cap="none" normalizeH="0" baseline="0" dirty="0" smtClean="0">
                <a:ln>
                  <a:noFill/>
                </a:ln>
                <a:solidFill>
                  <a:schemeClr val="tx1"/>
                </a:solidFill>
                <a:effectLst/>
                <a:latin typeface="+mj-lt"/>
              </a:rPr>
              <a:t>$ </a:t>
            </a:r>
          </a:p>
        </p:txBody>
      </p:sp>
      <p:sp>
        <p:nvSpPr>
          <p:cNvPr id="10" name="Textfeld 9"/>
          <p:cNvSpPr txBox="1"/>
          <p:nvPr/>
        </p:nvSpPr>
        <p:spPr>
          <a:xfrm>
            <a:off x="5025665" y="2082114"/>
            <a:ext cx="739305" cy="246221"/>
          </a:xfrm>
          <a:prstGeom prst="rect">
            <a:avLst/>
          </a:prstGeom>
          <a:noFill/>
        </p:spPr>
        <p:txBody>
          <a:bodyPr wrap="none" rtlCol="0">
            <a:spAutoFit/>
          </a:bodyPr>
          <a:lstStyle/>
          <a:p>
            <a:r>
              <a:rPr lang="de-DE" sz="1000" u="none" dirty="0" smtClean="0">
                <a:latin typeface="+mj-lt"/>
              </a:rPr>
              <a:t>Comment</a:t>
            </a:r>
            <a:endParaRPr lang="de-DE" sz="1000" u="none" dirty="0">
              <a:latin typeface="+mj-lt"/>
            </a:endParaRPr>
          </a:p>
        </p:txBody>
      </p:sp>
      <p:sp>
        <p:nvSpPr>
          <p:cNvPr id="12" name="Rechteck 11"/>
          <p:cNvSpPr/>
          <p:nvPr/>
        </p:nvSpPr>
        <p:spPr bwMode="auto">
          <a:xfrm>
            <a:off x="5854572" y="2699182"/>
            <a:ext cx="3068659" cy="22048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Stackoverflow.com/</a:t>
            </a:r>
            <a:r>
              <a:rPr kumimoji="0" lang="de-DE" sz="800" b="0" i="0" u="none" strike="noStrike" cap="none" normalizeH="0" baseline="0" dirty="0" err="1" smtClean="0">
                <a:ln>
                  <a:noFill/>
                </a:ln>
                <a:solidFill>
                  <a:schemeClr val="tx1"/>
                </a:solidFill>
                <a:effectLst/>
                <a:latin typeface="+mj-lt"/>
              </a:rPr>
              <a:t>questions</a:t>
            </a:r>
            <a:r>
              <a:rPr kumimoji="0" lang="de-DE" sz="800" b="0" i="0" u="none" strike="noStrike" cap="none" normalizeH="0" baseline="0" dirty="0" smtClean="0">
                <a:ln>
                  <a:noFill/>
                </a:ln>
                <a:solidFill>
                  <a:schemeClr val="tx1"/>
                </a:solidFill>
                <a:effectLst/>
                <a:latin typeface="+mj-lt"/>
              </a:rPr>
              <a:t>/20638006/…</a:t>
            </a:r>
          </a:p>
        </p:txBody>
      </p:sp>
      <p:sp>
        <p:nvSpPr>
          <p:cNvPr id="13" name="Textfeld 12"/>
          <p:cNvSpPr txBox="1"/>
          <p:nvPr/>
        </p:nvSpPr>
        <p:spPr>
          <a:xfrm>
            <a:off x="5107418" y="2657369"/>
            <a:ext cx="639919" cy="246221"/>
          </a:xfrm>
          <a:prstGeom prst="rect">
            <a:avLst/>
          </a:prstGeom>
          <a:noFill/>
        </p:spPr>
        <p:txBody>
          <a:bodyPr wrap="none" rtlCol="0">
            <a:spAutoFit/>
          </a:bodyPr>
          <a:lstStyle/>
          <a:p>
            <a:r>
              <a:rPr lang="de-DE" sz="1000" u="none" dirty="0" smtClean="0">
                <a:latin typeface="+mj-lt"/>
              </a:rPr>
              <a:t>Doc </a:t>
            </a:r>
            <a:r>
              <a:rPr lang="de-DE" sz="1000" u="none" dirty="0" smtClean="0">
                <a:latin typeface="+mj-lt"/>
              </a:rPr>
              <a:t>link</a:t>
            </a:r>
            <a:endParaRPr lang="de-DE" sz="1000" u="none" dirty="0">
              <a:latin typeface="+mj-lt"/>
            </a:endParaRPr>
          </a:p>
        </p:txBody>
      </p:sp>
      <p:sp>
        <p:nvSpPr>
          <p:cNvPr id="14" name="Rechteck 13"/>
          <p:cNvSpPr/>
          <p:nvPr/>
        </p:nvSpPr>
        <p:spPr bwMode="auto">
          <a:xfrm>
            <a:off x="5858924" y="3045652"/>
            <a:ext cx="3056476" cy="938636"/>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rgbClr val="0070C0"/>
                </a:solidFill>
                <a:effectLst/>
                <a:latin typeface="+mj-lt"/>
              </a:rPr>
              <a:t>pandas</a:t>
            </a:r>
            <a:r>
              <a:rPr lang="de-DE" sz="800" u="none" dirty="0" smtClean="0">
                <a:solidFill>
                  <a:schemeClr val="tx1"/>
                </a:solidFill>
                <a:latin typeface="+mj-lt"/>
              </a:rPr>
              <a:t>$.</a:t>
            </a:r>
            <a:r>
              <a:rPr lang="de-DE" sz="800" u="none" dirty="0" err="1" smtClean="0">
                <a:solidFill>
                  <a:schemeClr val="tx1"/>
                </a:solidFill>
                <a:latin typeface="+mj-lt"/>
              </a:rPr>
              <a:t>DataFrame.from_dict</a:t>
            </a:r>
            <a:r>
              <a:rPr lang="de-DE" sz="800" u="none" dirty="0" smtClean="0">
                <a:solidFill>
                  <a:schemeClr val="tx1"/>
                </a:solidFill>
                <a:latin typeface="+mj-lt"/>
              </a:rPr>
              <a:t>(</a:t>
            </a:r>
            <a:r>
              <a:rPr lang="de-DE" sz="800" u="none" dirty="0">
                <a:solidFill>
                  <a:schemeClr val="tx1"/>
                </a:solidFill>
                <a:latin typeface="+mj-lt"/>
              </a:rPr>
              <a:t>$</a:t>
            </a:r>
            <a:r>
              <a:rPr lang="de-DE" sz="800" u="none" dirty="0" err="1">
                <a:solidFill>
                  <a:srgbClr val="0070C0"/>
                </a:solidFill>
                <a:latin typeface="+mj-lt"/>
              </a:rPr>
              <a:t>list_of_dictionairies</a:t>
            </a:r>
            <a:r>
              <a:rPr lang="de-DE" sz="800" u="none" dirty="0">
                <a:solidFill>
                  <a:schemeClr val="tx1"/>
                </a:solidFill>
                <a:latin typeface="+mj-lt"/>
              </a:rPr>
              <a:t>$ </a:t>
            </a:r>
            <a:r>
              <a:rPr lang="de-DE" sz="800" u="none" dirty="0" smtClean="0">
                <a:solidFill>
                  <a:schemeClr val="tx1"/>
                </a:solidFill>
                <a:latin typeface="+mj-lt"/>
              </a:rPr>
              <a:t>)</a:t>
            </a:r>
            <a:endParaRPr kumimoji="0" lang="de-DE" sz="800" b="0" i="0" u="none" strike="noStrike" cap="none" normalizeH="0" baseline="0" dirty="0" smtClean="0">
              <a:ln>
                <a:noFill/>
              </a:ln>
              <a:solidFill>
                <a:schemeClr val="tx1"/>
              </a:solidFill>
              <a:effectLst/>
              <a:latin typeface="+mj-lt"/>
            </a:endParaRPr>
          </a:p>
        </p:txBody>
      </p:sp>
      <p:sp>
        <p:nvSpPr>
          <p:cNvPr id="15" name="Textfeld 14"/>
          <p:cNvSpPr txBox="1"/>
          <p:nvPr/>
        </p:nvSpPr>
        <p:spPr>
          <a:xfrm>
            <a:off x="5025665" y="3047551"/>
            <a:ext cx="489236" cy="246221"/>
          </a:xfrm>
          <a:prstGeom prst="rect">
            <a:avLst/>
          </a:prstGeom>
          <a:noFill/>
        </p:spPr>
        <p:txBody>
          <a:bodyPr wrap="none" rtlCol="0">
            <a:spAutoFit/>
          </a:bodyPr>
          <a:lstStyle/>
          <a:p>
            <a:r>
              <a:rPr lang="de-DE" sz="1000" u="none" dirty="0" smtClean="0">
                <a:latin typeface="+mj-lt"/>
              </a:rPr>
              <a:t>Code</a:t>
            </a:r>
            <a:endParaRPr lang="de-DE" sz="1000" u="none" dirty="0">
              <a:latin typeface="+mj-lt"/>
            </a:endParaRPr>
          </a:p>
        </p:txBody>
      </p:sp>
      <p:sp>
        <p:nvSpPr>
          <p:cNvPr id="16" name="Rechteck 15"/>
          <p:cNvSpPr/>
          <p:nvPr/>
        </p:nvSpPr>
        <p:spPr bwMode="auto">
          <a:xfrm>
            <a:off x="7617928" y="6138768"/>
            <a:ext cx="1058527" cy="45858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smtClean="0">
                <a:ln>
                  <a:noFill/>
                </a:ln>
                <a:solidFill>
                  <a:schemeClr val="tx1"/>
                </a:solidFill>
                <a:effectLst/>
                <a:latin typeface="+mj-lt"/>
              </a:rPr>
              <a:t>Python</a:t>
            </a:r>
          </a:p>
          <a:p>
            <a:pPr algn="l"/>
            <a:r>
              <a:rPr kumimoji="0" lang="de-DE" sz="800" b="0" i="0" u="none" strike="noStrike" cap="none" normalizeH="0" baseline="0" dirty="0" smtClean="0">
                <a:ln>
                  <a:noFill/>
                </a:ln>
                <a:solidFill>
                  <a:schemeClr val="tx1"/>
                </a:solidFill>
                <a:effectLst/>
                <a:latin typeface="+mj-lt"/>
              </a:rPr>
              <a:t>     Pandas</a:t>
            </a:r>
          </a:p>
          <a:p>
            <a:pPr algn="l"/>
            <a:r>
              <a:rPr lang="de-DE" sz="800" u="none" dirty="0" smtClean="0">
                <a:solidFill>
                  <a:schemeClr val="bg1">
                    <a:lumMod val="65000"/>
                  </a:schemeClr>
                </a:solidFill>
                <a:latin typeface="+mj-lt"/>
              </a:rPr>
              <a:t>     + [</a:t>
            </a:r>
            <a:r>
              <a:rPr lang="de-DE" sz="800" u="none" dirty="0" err="1" smtClean="0">
                <a:solidFill>
                  <a:schemeClr val="bg1">
                    <a:lumMod val="65000"/>
                  </a:schemeClr>
                </a:solidFill>
                <a:latin typeface="+mj-lt"/>
              </a:rPr>
              <a:t>add</a:t>
            </a:r>
            <a:r>
              <a:rPr lang="de-DE" sz="800" u="none" dirty="0" smtClean="0">
                <a:solidFill>
                  <a:schemeClr val="bg1">
                    <a:lumMod val="65000"/>
                  </a:schemeClr>
                </a:solidFill>
                <a:latin typeface="+mj-lt"/>
              </a:rPr>
              <a:t> </a:t>
            </a:r>
            <a:r>
              <a:rPr lang="de-DE" sz="800" u="none" dirty="0" err="1" smtClean="0">
                <a:solidFill>
                  <a:schemeClr val="bg1">
                    <a:lumMod val="65000"/>
                  </a:schemeClr>
                </a:solidFill>
                <a:latin typeface="+mj-lt"/>
              </a:rPr>
              <a:t>more</a:t>
            </a:r>
            <a:r>
              <a:rPr lang="de-DE" sz="800" u="none" dirty="0" smtClean="0">
                <a:solidFill>
                  <a:schemeClr val="bg1">
                    <a:lumMod val="65000"/>
                  </a:schemeClr>
                </a:solidFill>
                <a:latin typeface="+mj-lt"/>
              </a:rPr>
              <a:t>] </a:t>
            </a:r>
            <a:endParaRPr kumimoji="0" lang="de-DE" sz="800" b="0" i="0" u="none" strike="noStrike" cap="none" normalizeH="0" baseline="0" dirty="0" smtClean="0">
              <a:ln>
                <a:noFill/>
              </a:ln>
              <a:solidFill>
                <a:schemeClr val="bg1">
                  <a:lumMod val="65000"/>
                </a:schemeClr>
              </a:solidFill>
              <a:effectLst/>
              <a:latin typeface="+mj-lt"/>
            </a:endParaRPr>
          </a:p>
        </p:txBody>
      </p:sp>
      <p:sp>
        <p:nvSpPr>
          <p:cNvPr id="18" name="Textfeld 17"/>
          <p:cNvSpPr txBox="1"/>
          <p:nvPr/>
        </p:nvSpPr>
        <p:spPr>
          <a:xfrm>
            <a:off x="7544141" y="5875469"/>
            <a:ext cx="603050" cy="246221"/>
          </a:xfrm>
          <a:prstGeom prst="rect">
            <a:avLst/>
          </a:prstGeom>
          <a:noFill/>
        </p:spPr>
        <p:txBody>
          <a:bodyPr wrap="none" rtlCol="0">
            <a:spAutoFit/>
          </a:bodyPr>
          <a:lstStyle/>
          <a:p>
            <a:r>
              <a:rPr lang="de-DE" sz="1000" u="none" dirty="0" smtClean="0">
                <a:latin typeface="+mj-lt"/>
              </a:rPr>
              <a:t>Groups</a:t>
            </a:r>
            <a:endParaRPr lang="de-DE" sz="1000" u="none" dirty="0">
              <a:latin typeface="+mj-lt"/>
            </a:endParaRPr>
          </a:p>
        </p:txBody>
      </p:sp>
      <p:sp>
        <p:nvSpPr>
          <p:cNvPr id="20" name="Rechteck 19"/>
          <p:cNvSpPr/>
          <p:nvPr/>
        </p:nvSpPr>
        <p:spPr bwMode="auto">
          <a:xfrm>
            <a:off x="6452636" y="6141430"/>
            <a:ext cx="970794" cy="455921"/>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err="1" smtClean="0">
                <a:ln>
                  <a:noFill/>
                </a:ln>
                <a:solidFill>
                  <a:schemeClr val="tx1"/>
                </a:solidFill>
                <a:effectLst/>
                <a:latin typeface="+mj-lt"/>
              </a:rPr>
              <a:t>pandas</a:t>
            </a:r>
            <a:endParaRPr kumimoji="0" lang="de-DE" sz="800" b="0" i="0" u="none" strike="noStrike" cap="none" normalizeH="0" baseline="0" dirty="0" smtClean="0">
              <a:ln>
                <a:noFill/>
              </a:ln>
              <a:solidFill>
                <a:schemeClr val="tx1"/>
              </a:solidFill>
              <a:effectLst/>
              <a:latin typeface="+mj-lt"/>
            </a:endParaRPr>
          </a:p>
          <a:p>
            <a:pPr algn="l"/>
            <a:r>
              <a:rPr lang="de-DE" sz="800" u="none" dirty="0" smtClean="0">
                <a:solidFill>
                  <a:schemeClr val="bg1">
                    <a:lumMod val="65000"/>
                  </a:schemeClr>
                </a:solidFill>
                <a:latin typeface="+mj-lt"/>
              </a:rPr>
              <a:t>+ [</a:t>
            </a:r>
            <a:r>
              <a:rPr lang="de-DE" sz="800" u="none" dirty="0" err="1" smtClean="0">
                <a:solidFill>
                  <a:schemeClr val="bg1">
                    <a:lumMod val="65000"/>
                  </a:schemeClr>
                </a:solidFill>
                <a:latin typeface="+mj-lt"/>
              </a:rPr>
              <a:t>add</a:t>
            </a:r>
            <a:r>
              <a:rPr lang="de-DE" sz="800" u="none" dirty="0" smtClean="0">
                <a:solidFill>
                  <a:schemeClr val="bg1">
                    <a:lumMod val="65000"/>
                  </a:schemeClr>
                </a:solidFill>
                <a:latin typeface="+mj-lt"/>
              </a:rPr>
              <a:t> </a:t>
            </a:r>
            <a:r>
              <a:rPr lang="de-DE" sz="800" u="none" dirty="0" err="1" smtClean="0">
                <a:solidFill>
                  <a:schemeClr val="bg1">
                    <a:lumMod val="65000"/>
                  </a:schemeClr>
                </a:solidFill>
                <a:latin typeface="+mj-lt"/>
              </a:rPr>
              <a:t>more</a:t>
            </a:r>
            <a:r>
              <a:rPr lang="de-DE" sz="800" u="none" dirty="0" smtClean="0">
                <a:solidFill>
                  <a:schemeClr val="bg1">
                    <a:lumMod val="65000"/>
                  </a:schemeClr>
                </a:solidFill>
                <a:latin typeface="+mj-lt"/>
              </a:rPr>
              <a:t>] </a:t>
            </a:r>
            <a:endParaRPr kumimoji="0" lang="de-DE" sz="800" b="0" i="0" u="none" strike="noStrike" cap="none" normalizeH="0" baseline="0" dirty="0" smtClean="0">
              <a:ln>
                <a:noFill/>
              </a:ln>
              <a:solidFill>
                <a:schemeClr val="bg1">
                  <a:lumMod val="65000"/>
                </a:schemeClr>
              </a:solidFill>
              <a:effectLst/>
              <a:latin typeface="+mj-lt"/>
            </a:endParaRPr>
          </a:p>
        </p:txBody>
      </p:sp>
      <p:sp>
        <p:nvSpPr>
          <p:cNvPr id="21" name="Textfeld 20"/>
          <p:cNvSpPr txBox="1"/>
          <p:nvPr/>
        </p:nvSpPr>
        <p:spPr>
          <a:xfrm>
            <a:off x="6329685" y="5875469"/>
            <a:ext cx="1192955" cy="246221"/>
          </a:xfrm>
          <a:prstGeom prst="rect">
            <a:avLst/>
          </a:prstGeom>
          <a:noFill/>
        </p:spPr>
        <p:txBody>
          <a:bodyPr wrap="none" rtlCol="0">
            <a:spAutoFit/>
          </a:bodyPr>
          <a:lstStyle/>
          <a:p>
            <a:r>
              <a:rPr lang="de-DE" sz="1000" u="none" dirty="0" err="1" smtClean="0">
                <a:latin typeface="+mj-lt"/>
              </a:rPr>
              <a:t>Required</a:t>
            </a:r>
            <a:r>
              <a:rPr lang="de-DE" sz="1000" u="none" dirty="0" smtClean="0">
                <a:latin typeface="+mj-lt"/>
              </a:rPr>
              <a:t> </a:t>
            </a:r>
            <a:r>
              <a:rPr lang="de-DE" sz="1000" u="none" dirty="0" err="1" smtClean="0">
                <a:latin typeface="+mj-lt"/>
              </a:rPr>
              <a:t>imports</a:t>
            </a:r>
            <a:endParaRPr lang="de-DE" sz="1000" u="none" dirty="0">
              <a:latin typeface="+mj-lt"/>
            </a:endParaRPr>
          </a:p>
        </p:txBody>
      </p:sp>
      <p:sp>
        <p:nvSpPr>
          <p:cNvPr id="22" name="Rechteck 21"/>
          <p:cNvSpPr/>
          <p:nvPr/>
        </p:nvSpPr>
        <p:spPr bwMode="auto">
          <a:xfrm>
            <a:off x="5253304" y="6138767"/>
            <a:ext cx="970794" cy="458583"/>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smtClean="0">
                <a:ln>
                  <a:noFill/>
                </a:ln>
                <a:solidFill>
                  <a:schemeClr val="tx1"/>
                </a:solidFill>
                <a:effectLst/>
                <a:latin typeface="+mj-lt"/>
              </a:rPr>
              <a:t>[link/ID</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of</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the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target</a:t>
            </a:r>
            <a:r>
              <a:rPr kumimoji="0" lang="de-DE" sz="800" b="0" i="0" u="none" strike="noStrike" cap="none" normalizeH="0" dirty="0" smtClean="0">
                <a:ln>
                  <a:noFill/>
                </a:ln>
                <a:solidFill>
                  <a:schemeClr val="tx1"/>
                </a:solidFill>
                <a:effectLst/>
                <a:latin typeface="+mj-lt"/>
              </a:rPr>
              <a:t> DB]</a:t>
            </a:r>
            <a:endParaRPr kumimoji="0" lang="de-DE" sz="800" b="0" i="0" u="none" strike="noStrike" cap="none" normalizeH="0" baseline="0" dirty="0" smtClean="0">
              <a:ln>
                <a:noFill/>
              </a:ln>
              <a:solidFill>
                <a:schemeClr val="bg1">
                  <a:lumMod val="65000"/>
                </a:schemeClr>
              </a:solidFill>
              <a:effectLst/>
              <a:latin typeface="+mj-lt"/>
            </a:endParaRPr>
          </a:p>
        </p:txBody>
      </p:sp>
      <p:sp>
        <p:nvSpPr>
          <p:cNvPr id="23" name="Textfeld 22"/>
          <p:cNvSpPr txBox="1"/>
          <p:nvPr/>
        </p:nvSpPr>
        <p:spPr>
          <a:xfrm>
            <a:off x="5148322" y="5875469"/>
            <a:ext cx="930063" cy="246221"/>
          </a:xfrm>
          <a:prstGeom prst="rect">
            <a:avLst/>
          </a:prstGeom>
          <a:noFill/>
        </p:spPr>
        <p:txBody>
          <a:bodyPr wrap="none" rtlCol="0">
            <a:spAutoFit/>
          </a:bodyPr>
          <a:lstStyle/>
          <a:p>
            <a:r>
              <a:rPr lang="de-DE" sz="1000" u="none" dirty="0" smtClean="0">
                <a:latin typeface="+mj-lt"/>
              </a:rPr>
              <a:t>Template DB</a:t>
            </a:r>
            <a:endParaRPr lang="de-DE" sz="1000" u="none" dirty="0">
              <a:latin typeface="+mj-lt"/>
            </a:endParaRPr>
          </a:p>
        </p:txBody>
      </p:sp>
      <p:sp>
        <p:nvSpPr>
          <p:cNvPr id="17" name="Abgerundetes Rechteck 16"/>
          <p:cNvSpPr/>
          <p:nvPr/>
        </p:nvSpPr>
        <p:spPr bwMode="auto">
          <a:xfrm>
            <a:off x="5112123" y="4484111"/>
            <a:ext cx="597671" cy="360973"/>
          </a:xfrm>
          <a:prstGeom prst="roundRect">
            <a:avLst/>
          </a:prstGeom>
          <a:solidFill>
            <a:srgbClr val="92D050"/>
          </a:solidFill>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err="1" smtClean="0">
                <a:ln>
                  <a:noFill/>
                </a:ln>
                <a:solidFill>
                  <a:schemeClr val="tx1"/>
                </a:solidFill>
                <a:effectLst/>
                <a:latin typeface="+mj-lt"/>
              </a:rPr>
              <a:t>Accept</a:t>
            </a:r>
            <a:r>
              <a:rPr kumimoji="0" lang="de-DE" sz="800" b="0" i="0" u="none" strike="noStrike" cap="none" normalizeH="0" baseline="0" dirty="0" smtClean="0">
                <a:ln>
                  <a:noFill/>
                </a:ln>
                <a:solidFill>
                  <a:schemeClr val="tx1"/>
                </a:solidFill>
                <a:effectLst/>
                <a:latin typeface="+mj-lt"/>
              </a:rPr>
              <a:t> &amp; Next</a:t>
            </a:r>
          </a:p>
        </p:txBody>
      </p:sp>
      <p:grpSp>
        <p:nvGrpSpPr>
          <p:cNvPr id="24" name="Gruppieren 23"/>
          <p:cNvGrpSpPr/>
          <p:nvPr/>
        </p:nvGrpSpPr>
        <p:grpSpPr>
          <a:xfrm>
            <a:off x="5184536" y="4073311"/>
            <a:ext cx="829848" cy="215444"/>
            <a:chOff x="5148322" y="3655012"/>
            <a:chExt cx="668906" cy="215444"/>
          </a:xfrm>
        </p:grpSpPr>
        <p:sp>
          <p:nvSpPr>
            <p:cNvPr id="19" name="Eine Ecke des Rechtecks abrunden 18"/>
            <p:cNvSpPr/>
            <p:nvPr/>
          </p:nvSpPr>
          <p:spPr bwMode="auto">
            <a:xfrm>
              <a:off x="5148322" y="3699148"/>
              <a:ext cx="121961" cy="139409"/>
            </a:xfrm>
            <a:prstGeom prst="round1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800" b="0" i="0" u="sng" strike="noStrike" cap="none" normalizeH="0" baseline="0" smtClean="0">
                <a:ln>
                  <a:noFill/>
                </a:ln>
                <a:solidFill>
                  <a:schemeClr val="tx1"/>
                </a:solidFill>
                <a:effectLst/>
                <a:latin typeface="Times New Roman" pitchFamily="18" charset="0"/>
              </a:endParaRPr>
            </a:p>
          </p:txBody>
        </p:sp>
        <p:sp>
          <p:nvSpPr>
            <p:cNvPr id="26" name="Textfeld 25"/>
            <p:cNvSpPr txBox="1"/>
            <p:nvPr/>
          </p:nvSpPr>
          <p:spPr>
            <a:xfrm>
              <a:off x="5336304" y="3655012"/>
              <a:ext cx="480924" cy="215444"/>
            </a:xfrm>
            <a:prstGeom prst="rect">
              <a:avLst/>
            </a:prstGeom>
            <a:noFill/>
          </p:spPr>
          <p:txBody>
            <a:bodyPr wrap="none" rtlCol="0">
              <a:spAutoFit/>
            </a:bodyPr>
            <a:lstStyle/>
            <a:p>
              <a:r>
                <a:rPr lang="de-DE" sz="800" u="none" dirty="0" err="1" smtClean="0">
                  <a:latin typeface="+mj-lt"/>
                </a:rPr>
                <a:t>To</a:t>
              </a:r>
              <a:r>
                <a:rPr lang="de-DE" sz="800" u="none" dirty="0" smtClean="0">
                  <a:latin typeface="+mj-lt"/>
                </a:rPr>
                <a:t> </a:t>
              </a:r>
              <a:r>
                <a:rPr lang="de-DE" sz="800" u="none" dirty="0" err="1" smtClean="0">
                  <a:latin typeface="+mj-lt"/>
                </a:rPr>
                <a:t>Verify</a:t>
              </a:r>
              <a:endParaRPr lang="de-DE" sz="800" u="none" dirty="0">
                <a:latin typeface="+mj-lt"/>
              </a:endParaRPr>
            </a:p>
          </p:txBody>
        </p:sp>
      </p:grpSp>
      <p:grpSp>
        <p:nvGrpSpPr>
          <p:cNvPr id="28" name="Gruppieren 27"/>
          <p:cNvGrpSpPr/>
          <p:nvPr/>
        </p:nvGrpSpPr>
        <p:grpSpPr>
          <a:xfrm>
            <a:off x="8038829" y="4073310"/>
            <a:ext cx="907701" cy="215444"/>
            <a:chOff x="5148322" y="3642743"/>
            <a:chExt cx="772683" cy="215444"/>
          </a:xfrm>
        </p:grpSpPr>
        <p:sp>
          <p:nvSpPr>
            <p:cNvPr id="29" name="Eine Ecke des Rechtecks abrunden 28"/>
            <p:cNvSpPr/>
            <p:nvPr/>
          </p:nvSpPr>
          <p:spPr bwMode="auto">
            <a:xfrm>
              <a:off x="5148322" y="3699148"/>
              <a:ext cx="121961" cy="139409"/>
            </a:xfrm>
            <a:prstGeom prst="round1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800" b="0" i="0" u="sng" strike="noStrike" cap="none" normalizeH="0" baseline="0" smtClean="0">
                <a:ln>
                  <a:noFill/>
                </a:ln>
                <a:solidFill>
                  <a:schemeClr val="tx1"/>
                </a:solidFill>
                <a:effectLst/>
                <a:latin typeface="Times New Roman" pitchFamily="18" charset="0"/>
              </a:endParaRPr>
            </a:p>
          </p:txBody>
        </p:sp>
        <p:sp>
          <p:nvSpPr>
            <p:cNvPr id="30" name="Textfeld 29"/>
            <p:cNvSpPr txBox="1"/>
            <p:nvPr/>
          </p:nvSpPr>
          <p:spPr>
            <a:xfrm>
              <a:off x="5347616" y="3642743"/>
              <a:ext cx="573389" cy="215444"/>
            </a:xfrm>
            <a:prstGeom prst="rect">
              <a:avLst/>
            </a:prstGeom>
            <a:noFill/>
          </p:spPr>
          <p:txBody>
            <a:bodyPr wrap="none" rtlCol="0">
              <a:spAutoFit/>
            </a:bodyPr>
            <a:lstStyle/>
            <a:p>
              <a:r>
                <a:rPr lang="de-DE" sz="800" u="none" dirty="0">
                  <a:latin typeface="+mj-lt"/>
                </a:rPr>
                <a:t>[</a:t>
              </a:r>
              <a:r>
                <a:rPr lang="de-DE" sz="800" u="none" dirty="0" err="1" smtClean="0">
                  <a:latin typeface="+mj-lt"/>
                </a:rPr>
                <a:t>other</a:t>
              </a:r>
              <a:r>
                <a:rPr lang="de-DE" sz="800" u="none" dirty="0" smtClean="0">
                  <a:latin typeface="+mj-lt"/>
                </a:rPr>
                <a:t> </a:t>
              </a:r>
              <a:r>
                <a:rPr lang="de-DE" sz="800" u="none" dirty="0" err="1" smtClean="0">
                  <a:latin typeface="+mj-lt"/>
                </a:rPr>
                <a:t>flag</a:t>
              </a:r>
              <a:r>
                <a:rPr lang="de-DE" sz="800" u="none" dirty="0">
                  <a:latin typeface="+mj-lt"/>
                </a:rPr>
                <a:t>]</a:t>
              </a:r>
            </a:p>
          </p:txBody>
        </p:sp>
      </p:grpSp>
      <p:sp>
        <p:nvSpPr>
          <p:cNvPr id="25" name="Rechteck 24"/>
          <p:cNvSpPr/>
          <p:nvPr/>
        </p:nvSpPr>
        <p:spPr>
          <a:xfrm>
            <a:off x="5106087" y="4064040"/>
            <a:ext cx="285368" cy="246221"/>
          </a:xfrm>
          <a:prstGeom prst="rect">
            <a:avLst/>
          </a:prstGeom>
        </p:spPr>
        <p:txBody>
          <a:bodyPr wrap="square">
            <a:spAutoFit/>
          </a:bodyPr>
          <a:lstStyle/>
          <a:p>
            <a:r>
              <a:rPr lang="de-DE" sz="1000" u="none" dirty="0">
                <a:latin typeface="+mj-lt"/>
                <a:sym typeface="Wingdings" panose="05000000000000000000" pitchFamily="2" charset="2"/>
              </a:rPr>
              <a:t></a:t>
            </a:r>
            <a:endParaRPr lang="de-DE" sz="1000" dirty="0">
              <a:latin typeface="+mj-lt"/>
            </a:endParaRPr>
          </a:p>
        </p:txBody>
      </p:sp>
      <p:sp>
        <p:nvSpPr>
          <p:cNvPr id="32" name="Abgerundetes Rechteck 31"/>
          <p:cNvSpPr/>
          <p:nvPr/>
        </p:nvSpPr>
        <p:spPr bwMode="auto">
          <a:xfrm>
            <a:off x="5835972" y="4490780"/>
            <a:ext cx="896267" cy="354304"/>
          </a:xfrm>
          <a:prstGeom prst="roundRect">
            <a:avLst/>
          </a:prstGeom>
          <a:solidFill>
            <a:srgbClr val="92D050"/>
          </a:solidFill>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err="1" smtClean="0">
                <a:ln>
                  <a:noFill/>
                </a:ln>
                <a:solidFill>
                  <a:schemeClr val="tx1"/>
                </a:solidFill>
                <a:effectLst/>
                <a:latin typeface="+mj-lt"/>
              </a:rPr>
              <a:t>Accept</a:t>
            </a:r>
            <a:r>
              <a:rPr kumimoji="0" lang="de-DE" sz="800" b="0" i="0" u="none" strike="noStrike" cap="none" normalizeH="0" baseline="0" dirty="0" smtClean="0">
                <a:ln>
                  <a:noFill/>
                </a:ln>
                <a:solidFill>
                  <a:schemeClr val="tx1"/>
                </a:solidFill>
                <a:effectLst/>
                <a:latin typeface="+mj-lt"/>
              </a:rPr>
              <a:t> &amp; </a:t>
            </a:r>
            <a:r>
              <a:rPr lang="de-DE" sz="800" u="none" dirty="0">
                <a:solidFill>
                  <a:schemeClr val="tx1"/>
                </a:solidFill>
                <a:latin typeface="+mj-lt"/>
              </a:rPr>
              <a:t>A</a:t>
            </a:r>
            <a:r>
              <a:rPr kumimoji="0" lang="de-DE" sz="800" b="0" i="0" u="none" strike="noStrike" cap="none" normalizeH="0" baseline="0" dirty="0" smtClean="0">
                <a:ln>
                  <a:noFill/>
                </a:ln>
                <a:solidFill>
                  <a:schemeClr val="tx1"/>
                </a:solidFill>
                <a:effectLst/>
                <a:latin typeface="+mj-lt"/>
              </a:rPr>
              <a:t>dd Alternative</a:t>
            </a:r>
          </a:p>
        </p:txBody>
      </p:sp>
      <p:sp>
        <p:nvSpPr>
          <p:cNvPr id="33" name="Rechteck 32"/>
          <p:cNvSpPr/>
          <p:nvPr/>
        </p:nvSpPr>
        <p:spPr bwMode="auto">
          <a:xfrm>
            <a:off x="5854572" y="1021964"/>
            <a:ext cx="3060828" cy="438887"/>
          </a:xfrm>
          <a:prstGeom prst="rect">
            <a:avLst/>
          </a:prstGeom>
          <a:ln>
            <a:solidFill>
              <a:srgbClr val="0070C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1" i="0" u="none" strike="noStrike" cap="none" normalizeH="0" baseline="0" dirty="0" smtClean="0">
                <a:ln>
                  <a:noFill/>
                </a:ln>
                <a:solidFill>
                  <a:srgbClr val="0070C0"/>
                </a:solidFill>
                <a:effectLst/>
                <a:latin typeface="+mj-lt"/>
              </a:rPr>
              <a:t>Web: Stackoverflow.com/</a:t>
            </a:r>
            <a:r>
              <a:rPr kumimoji="0" lang="de-DE" sz="800" b="1" i="0" u="none" strike="noStrike" cap="none" normalizeH="0" baseline="0" dirty="0" err="1" smtClean="0">
                <a:ln>
                  <a:noFill/>
                </a:ln>
                <a:solidFill>
                  <a:srgbClr val="0070C0"/>
                </a:solidFill>
                <a:effectLst/>
                <a:latin typeface="+mj-lt"/>
              </a:rPr>
              <a:t>questions</a:t>
            </a:r>
            <a:r>
              <a:rPr kumimoji="0" lang="de-DE" sz="800" b="1" i="0" u="none" strike="noStrike" cap="none" normalizeH="0" baseline="0" dirty="0" smtClean="0">
                <a:ln>
                  <a:noFill/>
                </a:ln>
                <a:solidFill>
                  <a:srgbClr val="0070C0"/>
                </a:solidFill>
                <a:effectLst/>
                <a:latin typeface="+mj-lt"/>
              </a:rPr>
              <a:t>/20638006/…</a:t>
            </a:r>
          </a:p>
          <a:p>
            <a:pPr marL="0" marR="0" indent="0" algn="l" defTabSz="914400" rtl="0" eaLnBrk="1" fontAlgn="base" latinLnBrk="0" hangingPunct="1">
              <a:lnSpc>
                <a:spcPct val="100000"/>
              </a:lnSpc>
              <a:spcBef>
                <a:spcPct val="0"/>
              </a:spcBef>
              <a:spcAft>
                <a:spcPct val="0"/>
              </a:spcAft>
              <a:buClrTx/>
              <a:buSzTx/>
              <a:buFontTx/>
              <a:buNone/>
              <a:tabLst/>
            </a:pPr>
            <a:r>
              <a:rPr lang="de-DE" sz="800" u="none" dirty="0" smtClean="0">
                <a:solidFill>
                  <a:schemeClr val="tx1"/>
                </a:solidFill>
                <a:latin typeface="+mj-lt"/>
              </a:rPr>
              <a:t>API: (</a:t>
            </a:r>
            <a:r>
              <a:rPr lang="de-DE" sz="800" u="none" dirty="0" err="1" smtClean="0">
                <a:solidFill>
                  <a:schemeClr val="tx1"/>
                </a:solidFill>
                <a:latin typeface="+mj-lt"/>
              </a:rPr>
              <a:t>pandas</a:t>
            </a:r>
            <a:r>
              <a:rPr lang="de-DE" sz="800" u="none" dirty="0" smtClean="0">
                <a:solidFill>
                  <a:schemeClr val="tx1"/>
                </a:solidFill>
                <a:latin typeface="+mj-lt"/>
              </a:rPr>
              <a:t> </a:t>
            </a:r>
            <a:r>
              <a:rPr lang="de-DE" sz="800" u="none" dirty="0" err="1" smtClean="0">
                <a:solidFill>
                  <a:schemeClr val="tx1"/>
                </a:solidFill>
                <a:latin typeface="+mj-lt"/>
              </a:rPr>
              <a:t>doc</a:t>
            </a:r>
            <a:r>
              <a:rPr lang="de-DE" sz="800" u="none" dirty="0" smtClean="0">
                <a:solidFill>
                  <a:schemeClr val="tx1"/>
                </a:solidFill>
                <a:latin typeface="+mj-lt"/>
              </a:rPr>
              <a:t> </a:t>
            </a:r>
            <a:r>
              <a:rPr lang="de-DE" sz="800" u="none" dirty="0" err="1" smtClean="0">
                <a:solidFill>
                  <a:schemeClr val="tx1"/>
                </a:solidFill>
                <a:latin typeface="+mj-lt"/>
              </a:rPr>
              <a:t>section</a:t>
            </a:r>
            <a:r>
              <a:rPr lang="de-DE" sz="800" u="none" dirty="0" smtClean="0">
                <a:solidFill>
                  <a:schemeClr val="tx1"/>
                </a:solidFill>
                <a:latin typeface="+mj-lt"/>
              </a:rPr>
              <a:t>)</a:t>
            </a:r>
          </a:p>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Doc:</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stackoverflow</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documentation</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record</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id</a:t>
            </a:r>
            <a:r>
              <a:rPr kumimoji="0" lang="de-DE" sz="800" b="0" i="0" u="none" strike="noStrike" cap="none" normalizeH="0" dirty="0" smtClean="0">
                <a:ln>
                  <a:noFill/>
                </a:ln>
                <a:solidFill>
                  <a:schemeClr val="tx1"/>
                </a:solidFill>
                <a:effectLst/>
                <a:latin typeface="+mj-lt"/>
              </a:rPr>
              <a:t>) </a:t>
            </a:r>
            <a:endParaRPr kumimoji="0" lang="de-DE" sz="800" b="0" i="0" u="none" strike="noStrike" cap="none" normalizeH="0" baseline="0" dirty="0" smtClean="0">
              <a:ln>
                <a:noFill/>
              </a:ln>
              <a:solidFill>
                <a:schemeClr val="tx1"/>
              </a:solidFill>
              <a:effectLst/>
              <a:latin typeface="+mj-lt"/>
            </a:endParaRPr>
          </a:p>
        </p:txBody>
      </p:sp>
      <p:sp>
        <p:nvSpPr>
          <p:cNvPr id="34" name="Textfeld 33"/>
          <p:cNvSpPr txBox="1"/>
          <p:nvPr/>
        </p:nvSpPr>
        <p:spPr>
          <a:xfrm>
            <a:off x="5043297" y="1112620"/>
            <a:ext cx="698937" cy="246221"/>
          </a:xfrm>
          <a:prstGeom prst="rect">
            <a:avLst/>
          </a:prstGeom>
          <a:noFill/>
        </p:spPr>
        <p:txBody>
          <a:bodyPr wrap="square" rtlCol="0">
            <a:spAutoFit/>
          </a:bodyPr>
          <a:lstStyle/>
          <a:p>
            <a:pPr algn="l"/>
            <a:r>
              <a:rPr lang="de-DE" sz="1000" u="none" dirty="0" err="1" smtClean="0">
                <a:latin typeface="+mj-lt"/>
              </a:rPr>
              <a:t>Sources</a:t>
            </a:r>
            <a:endParaRPr lang="de-DE" sz="1000" u="none" dirty="0">
              <a:latin typeface="+mj-lt"/>
            </a:endParaRPr>
          </a:p>
        </p:txBody>
      </p:sp>
      <p:sp>
        <p:nvSpPr>
          <p:cNvPr id="36" name="Abgerundetes Rechteck 35"/>
          <p:cNvSpPr/>
          <p:nvPr/>
        </p:nvSpPr>
        <p:spPr bwMode="auto">
          <a:xfrm>
            <a:off x="5102647" y="3736875"/>
            <a:ext cx="689263" cy="204763"/>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err="1" smtClean="0">
                <a:ln>
                  <a:noFill/>
                </a:ln>
                <a:solidFill>
                  <a:schemeClr val="tx1"/>
                </a:solidFill>
                <a:effectLst/>
                <a:latin typeface="+mj-lt"/>
              </a:rPr>
              <a:t>Reparse</a:t>
            </a:r>
            <a:endParaRPr kumimoji="0" lang="de-DE" sz="800" b="0" i="0" u="none" strike="noStrike" cap="none" normalizeH="0" baseline="0" dirty="0" smtClean="0">
              <a:ln>
                <a:noFill/>
              </a:ln>
              <a:solidFill>
                <a:schemeClr val="tx1"/>
              </a:solidFill>
              <a:effectLst/>
              <a:latin typeface="+mj-lt"/>
            </a:endParaRPr>
          </a:p>
        </p:txBody>
      </p:sp>
      <p:sp>
        <p:nvSpPr>
          <p:cNvPr id="37" name="Abgerundetes Rechteck 36"/>
          <p:cNvSpPr/>
          <p:nvPr/>
        </p:nvSpPr>
        <p:spPr bwMode="auto">
          <a:xfrm>
            <a:off x="6817602" y="4484111"/>
            <a:ext cx="566058" cy="360973"/>
          </a:xfrm>
          <a:prstGeom prst="roundRect">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err="1" smtClean="0">
                <a:ln>
                  <a:noFill/>
                </a:ln>
                <a:solidFill>
                  <a:schemeClr val="tx1"/>
                </a:solidFill>
                <a:effectLst/>
                <a:latin typeface="+mj-lt"/>
              </a:rPr>
              <a:t>Stash</a:t>
            </a:r>
            <a:r>
              <a:rPr kumimoji="0" lang="de-DE" sz="800" b="0" i="0" u="none" strike="noStrike" cap="none" normalizeH="0" baseline="0" dirty="0" smtClean="0">
                <a:ln>
                  <a:noFill/>
                </a:ln>
                <a:solidFill>
                  <a:schemeClr val="tx1"/>
                </a:solidFill>
                <a:effectLst/>
                <a:latin typeface="+mj-lt"/>
              </a:rPr>
              <a:t> &amp; </a:t>
            </a:r>
            <a:r>
              <a:rPr kumimoji="0" lang="de-DE" sz="800" b="0" i="0" u="none" strike="noStrike" cap="none" normalizeH="0" baseline="0" dirty="0" err="1" smtClean="0">
                <a:ln>
                  <a:noFill/>
                </a:ln>
                <a:solidFill>
                  <a:schemeClr val="tx1"/>
                </a:solidFill>
                <a:effectLst/>
                <a:latin typeface="+mj-lt"/>
              </a:rPr>
              <a:t>Quit</a:t>
            </a:r>
            <a:endParaRPr kumimoji="0" lang="de-DE" sz="800" b="0" i="0" u="none" strike="noStrike" cap="none" normalizeH="0" baseline="0" dirty="0" smtClean="0">
              <a:ln>
                <a:noFill/>
              </a:ln>
              <a:solidFill>
                <a:schemeClr val="tx1"/>
              </a:solidFill>
              <a:effectLst/>
              <a:latin typeface="+mj-lt"/>
            </a:endParaRPr>
          </a:p>
        </p:txBody>
      </p:sp>
      <p:sp>
        <p:nvSpPr>
          <p:cNvPr id="38" name="Abgerundetes Rechteck 37"/>
          <p:cNvSpPr/>
          <p:nvPr/>
        </p:nvSpPr>
        <p:spPr bwMode="auto">
          <a:xfrm>
            <a:off x="5170892" y="4957259"/>
            <a:ext cx="764433" cy="219041"/>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Find in DB</a:t>
            </a:r>
          </a:p>
        </p:txBody>
      </p:sp>
      <p:sp>
        <p:nvSpPr>
          <p:cNvPr id="39" name="Rechteck 38"/>
          <p:cNvSpPr/>
          <p:nvPr/>
        </p:nvSpPr>
        <p:spPr bwMode="auto">
          <a:xfrm>
            <a:off x="6014387" y="5255083"/>
            <a:ext cx="2882607" cy="542663"/>
          </a:xfrm>
          <a:prstGeom prst="rect">
            <a:avLst/>
          </a:prstGeom>
          <a:ln>
            <a:solidFill>
              <a:srgbClr val="00B0F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smtClean="0">
                <a:ln>
                  <a:noFill/>
                </a:ln>
                <a:solidFill>
                  <a:schemeClr val="tx1"/>
                </a:solidFill>
                <a:effectLst/>
                <a:latin typeface="+mj-lt"/>
              </a:rPr>
              <a:t>[</a:t>
            </a:r>
            <a:r>
              <a:rPr kumimoji="0" lang="de-DE" sz="800" b="0" i="0" u="none" strike="noStrike" cap="none" normalizeH="0" baseline="0" dirty="0" err="1" smtClean="0">
                <a:ln>
                  <a:noFill/>
                </a:ln>
                <a:solidFill>
                  <a:schemeClr val="tx1"/>
                </a:solidFill>
                <a:effectLst/>
                <a:latin typeface="+mj-lt"/>
              </a:rPr>
              <a:t>Descriptions</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of</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similar</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records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found</a:t>
            </a:r>
            <a:r>
              <a:rPr kumimoji="0" lang="de-DE" sz="800" b="0" i="0" u="none" strike="noStrike" cap="none" normalizeH="0" dirty="0" smtClean="0">
                <a:ln>
                  <a:noFill/>
                </a:ln>
                <a:solidFill>
                  <a:schemeClr val="tx1"/>
                </a:solidFill>
                <a:effectLst/>
                <a:latin typeface="+mj-lt"/>
              </a:rPr>
              <a:t> in </a:t>
            </a:r>
            <a:r>
              <a:rPr kumimoji="0" lang="de-DE" sz="800" b="0" i="0" u="none" strike="noStrike" cap="none" normalizeH="0" dirty="0" err="1" smtClean="0">
                <a:ln>
                  <a:noFill/>
                </a:ln>
                <a:solidFill>
                  <a:schemeClr val="tx1"/>
                </a:solidFill>
                <a:effectLst/>
                <a:latin typeface="+mj-lt"/>
              </a:rPr>
              <a:t>our</a:t>
            </a:r>
            <a:r>
              <a:rPr kumimoji="0" lang="de-DE" sz="800" b="0" i="0" u="none" strike="noStrike" cap="none" normalizeH="0" dirty="0" smtClean="0">
                <a:ln>
                  <a:noFill/>
                </a:ln>
                <a:solidFill>
                  <a:schemeClr val="tx1"/>
                </a:solidFill>
                <a:effectLst/>
                <a:latin typeface="+mj-lt"/>
              </a:rPr>
              <a:t> DB </a:t>
            </a:r>
            <a:r>
              <a:rPr kumimoji="0" lang="de-DE" sz="800" b="0" i="0" u="none" strike="noStrike" cap="none" normalizeH="0" dirty="0" err="1" smtClean="0">
                <a:ln>
                  <a:noFill/>
                </a:ln>
                <a:solidFill>
                  <a:schemeClr val="tx1"/>
                </a:solidFill>
                <a:effectLst/>
                <a:latin typeface="+mj-lt"/>
              </a:rPr>
              <a:t>as</a:t>
            </a:r>
            <a:r>
              <a:rPr kumimoji="0" lang="de-DE" sz="800" b="0" i="0" u="none" strike="noStrike" cap="none" normalizeH="0" dirty="0" smtClean="0">
                <a:ln>
                  <a:noFill/>
                </a:ln>
                <a:solidFill>
                  <a:schemeClr val="tx1"/>
                </a:solidFill>
                <a:effectLst/>
                <a:latin typeface="+mj-lt"/>
              </a:rPr>
              <a:t> a </a:t>
            </a:r>
            <a:r>
              <a:rPr kumimoji="0" lang="de-DE" sz="800" b="0" i="0" u="none" strike="noStrike" cap="none" normalizeH="0" dirty="0" err="1" smtClean="0">
                <a:ln>
                  <a:noFill/>
                </a:ln>
                <a:solidFill>
                  <a:schemeClr val="tx1"/>
                </a:solidFill>
                <a:effectLst/>
                <a:latin typeface="+mj-lt"/>
              </a:rPr>
              <a:t>list</a:t>
            </a:r>
            <a:r>
              <a:rPr kumimoji="0" lang="de-DE" sz="800" b="0" i="0" u="none" strike="noStrike" cap="none" normalizeH="0" dirty="0" smtClean="0">
                <a:ln>
                  <a:noFill/>
                </a:ln>
                <a:solidFill>
                  <a:schemeClr val="tx1"/>
                </a:solidFill>
                <a:effectLst/>
                <a:latin typeface="+mj-lt"/>
              </a:rPr>
              <a:t>. </a:t>
            </a:r>
            <a:br>
              <a:rPr kumimoji="0" lang="de-DE" sz="800" b="0" i="0" u="none" strike="noStrike" cap="none" normalizeH="0" dirty="0" smtClean="0">
                <a:ln>
                  <a:noFill/>
                </a:ln>
                <a:solidFill>
                  <a:schemeClr val="tx1"/>
                </a:solidFill>
                <a:effectLst/>
                <a:latin typeface="+mj-lt"/>
              </a:rPr>
            </a:br>
            <a:r>
              <a:rPr kumimoji="0" lang="de-DE" sz="800" b="0" i="0" u="none" strike="noStrike" cap="none" normalizeH="0" dirty="0" smtClean="0">
                <a:ln>
                  <a:noFill/>
                </a:ln>
                <a:solidFill>
                  <a:schemeClr val="tx1"/>
                </a:solidFill>
                <a:effectLst/>
                <a:latin typeface="+mj-lt"/>
              </a:rPr>
              <a:t>A </a:t>
            </a:r>
            <a:r>
              <a:rPr kumimoji="0" lang="de-DE" sz="800" b="0" i="0" u="none" strike="noStrike" cap="none" normalizeH="0" dirty="0" err="1" smtClean="0">
                <a:ln>
                  <a:noFill/>
                </a:ln>
                <a:solidFill>
                  <a:schemeClr val="tx1"/>
                </a:solidFill>
                <a:effectLst/>
                <a:latin typeface="+mj-lt"/>
              </a:rPr>
              <a:t>click</a:t>
            </a:r>
            <a:r>
              <a:rPr kumimoji="0" lang="de-DE" sz="800" b="0" i="0" u="none" strike="noStrike" cap="none" normalizeH="0" dirty="0" smtClean="0">
                <a:ln>
                  <a:noFill/>
                </a:ln>
                <a:solidFill>
                  <a:schemeClr val="tx1"/>
                </a:solidFill>
                <a:effectLst/>
                <a:latin typeface="+mj-lt"/>
              </a:rPr>
              <a:t> on a </a:t>
            </a:r>
            <a:r>
              <a:rPr kumimoji="0" lang="de-DE" sz="800" b="0" i="0" u="none" strike="noStrike" cap="none" normalizeH="0" dirty="0" err="1" smtClean="0">
                <a:ln>
                  <a:noFill/>
                </a:ln>
                <a:solidFill>
                  <a:schemeClr val="tx1"/>
                </a:solidFill>
                <a:effectLst/>
                <a:latin typeface="+mj-lt"/>
              </a:rPr>
              <a:t>record</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loads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the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whole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page</a:t>
            </a:r>
            <a:r>
              <a:rPr kumimoji="0" lang="de-DE" sz="800" b="0" i="0" u="none" strike="noStrike" cap="none" normalizeH="0" dirty="0" smtClean="0">
                <a:ln>
                  <a:noFill/>
                </a:ln>
                <a:solidFill>
                  <a:schemeClr val="tx1"/>
                </a:solidFill>
                <a:effectLst/>
                <a:latin typeface="+mj-lt"/>
              </a:rPr>
              <a:t>]</a:t>
            </a:r>
            <a:endParaRPr kumimoji="0" lang="de-DE" sz="800" b="0" i="0" u="none" strike="noStrike" cap="none" normalizeH="0" baseline="0" dirty="0" smtClean="0">
              <a:ln>
                <a:noFill/>
              </a:ln>
              <a:solidFill>
                <a:schemeClr val="tx1"/>
              </a:solidFill>
              <a:effectLst/>
              <a:latin typeface="+mj-lt"/>
            </a:endParaRPr>
          </a:p>
        </p:txBody>
      </p:sp>
      <p:sp>
        <p:nvSpPr>
          <p:cNvPr id="40" name="Rechteck 39"/>
          <p:cNvSpPr/>
          <p:nvPr/>
        </p:nvSpPr>
        <p:spPr bwMode="auto">
          <a:xfrm>
            <a:off x="6004130" y="4957259"/>
            <a:ext cx="2892864" cy="22914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de-DE" sz="800" u="none" dirty="0" err="1">
                <a:solidFill>
                  <a:schemeClr val="tx1"/>
                </a:solidFill>
              </a:rPr>
              <a:t>Convert</a:t>
            </a:r>
            <a:r>
              <a:rPr lang="de-DE" sz="800" u="none" dirty="0">
                <a:solidFill>
                  <a:schemeClr val="tx1"/>
                </a:solidFill>
              </a:rPr>
              <a:t> </a:t>
            </a:r>
            <a:r>
              <a:rPr lang="de-DE" sz="800" u="none" dirty="0" err="1">
                <a:solidFill>
                  <a:schemeClr val="tx1"/>
                </a:solidFill>
              </a:rPr>
              <a:t>list</a:t>
            </a:r>
            <a:r>
              <a:rPr lang="de-DE" sz="800" u="none" dirty="0">
                <a:solidFill>
                  <a:schemeClr val="tx1"/>
                </a:solidFill>
              </a:rPr>
              <a:t> </a:t>
            </a:r>
            <a:r>
              <a:rPr lang="de-DE" sz="800" u="none" dirty="0" err="1">
                <a:solidFill>
                  <a:schemeClr val="tx1"/>
                </a:solidFill>
              </a:rPr>
              <a:t>of</a:t>
            </a:r>
            <a:r>
              <a:rPr lang="de-DE" sz="800" u="none" dirty="0">
                <a:solidFill>
                  <a:schemeClr val="tx1"/>
                </a:solidFill>
              </a:rPr>
              <a:t> </a:t>
            </a:r>
            <a:r>
              <a:rPr lang="de-DE" sz="800" u="none" dirty="0" err="1">
                <a:solidFill>
                  <a:schemeClr val="tx1"/>
                </a:solidFill>
              </a:rPr>
              <a:t>dictionaries</a:t>
            </a:r>
            <a:r>
              <a:rPr lang="de-DE" sz="800" u="none" dirty="0">
                <a:solidFill>
                  <a:schemeClr val="tx1"/>
                </a:solidFill>
              </a:rPr>
              <a:t> </a:t>
            </a:r>
            <a:r>
              <a:rPr lang="de-DE" sz="800" u="none" dirty="0" err="1">
                <a:solidFill>
                  <a:schemeClr val="tx1"/>
                </a:solidFill>
              </a:rPr>
              <a:t>to</a:t>
            </a:r>
            <a:r>
              <a:rPr lang="de-DE" sz="800" u="none" dirty="0">
                <a:solidFill>
                  <a:schemeClr val="tx1"/>
                </a:solidFill>
              </a:rPr>
              <a:t> </a:t>
            </a:r>
            <a:r>
              <a:rPr lang="de-DE" sz="800" u="none" dirty="0" err="1" smtClean="0">
                <a:solidFill>
                  <a:schemeClr val="tx1"/>
                </a:solidFill>
              </a:rPr>
              <a:t>dataframe</a:t>
            </a:r>
            <a:r>
              <a:rPr lang="de-DE" sz="800" u="none" dirty="0" smtClean="0">
                <a:solidFill>
                  <a:schemeClr val="tx1"/>
                </a:solidFill>
              </a:rPr>
              <a:t> [</a:t>
            </a:r>
            <a:r>
              <a:rPr lang="de-DE" sz="800" u="none" dirty="0" err="1" smtClean="0">
                <a:solidFill>
                  <a:schemeClr val="tx1"/>
                </a:solidFill>
              </a:rPr>
              <a:t>copied</a:t>
            </a:r>
            <a:r>
              <a:rPr lang="de-DE" sz="800" u="none" dirty="0" smtClean="0">
                <a:solidFill>
                  <a:schemeClr val="tx1"/>
                </a:solidFill>
              </a:rPr>
              <a:t> </a:t>
            </a:r>
            <a:r>
              <a:rPr lang="de-DE" sz="800" u="none" dirty="0" err="1" smtClean="0">
                <a:solidFill>
                  <a:schemeClr val="tx1"/>
                </a:solidFill>
              </a:rPr>
              <a:t>from</a:t>
            </a:r>
            <a:r>
              <a:rPr lang="de-DE" sz="800" u="none" dirty="0" smtClean="0">
                <a:solidFill>
                  <a:schemeClr val="tx1"/>
                </a:solidFill>
              </a:rPr>
              <a:t> </a:t>
            </a:r>
            <a:r>
              <a:rPr lang="de-DE" sz="800" u="none" dirty="0" err="1" smtClean="0">
                <a:solidFill>
                  <a:schemeClr val="tx1"/>
                </a:solidFill>
              </a:rPr>
              <a:t>Desc</a:t>
            </a:r>
            <a:r>
              <a:rPr lang="de-DE" sz="800" u="none" dirty="0" smtClean="0">
                <a:solidFill>
                  <a:schemeClr val="tx1"/>
                </a:solidFill>
              </a:rPr>
              <a:t>.]</a:t>
            </a:r>
            <a:endParaRPr lang="de-DE" sz="800" u="none" dirty="0">
              <a:solidFill>
                <a:schemeClr val="tx1"/>
              </a:solidFill>
            </a:endParaRPr>
          </a:p>
        </p:txBody>
      </p:sp>
      <p:sp>
        <p:nvSpPr>
          <p:cNvPr id="27" name="Abgerundete rechteckige Legende 26"/>
          <p:cNvSpPr/>
          <p:nvPr/>
        </p:nvSpPr>
        <p:spPr bwMode="auto">
          <a:xfrm>
            <a:off x="3131840" y="2577046"/>
            <a:ext cx="1313934" cy="500938"/>
          </a:xfrm>
          <a:prstGeom prst="wedgeRoundRectCallout">
            <a:avLst>
              <a:gd name="adj1" fmla="val 156788"/>
              <a:gd name="adj2" fmla="val 64572"/>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Black </a:t>
            </a:r>
            <a:r>
              <a:rPr kumimoji="0" lang="de-DE" sz="800" b="0" i="0" u="none" strike="noStrike" cap="none" normalizeH="0" baseline="0" dirty="0" err="1" smtClean="0">
                <a:ln>
                  <a:noFill/>
                </a:ln>
                <a:solidFill>
                  <a:schemeClr val="tx1"/>
                </a:solidFill>
                <a:effectLst/>
                <a:latin typeface="+mj-lt"/>
              </a:rPr>
              <a:t>frame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text</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boxes</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which</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are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editable</a:t>
            </a:r>
            <a:r>
              <a:rPr lang="de-DE" sz="800" u="none" dirty="0">
                <a:latin typeface="+mj-lt"/>
              </a:rPr>
              <a:t> </a:t>
            </a:r>
            <a:r>
              <a:rPr lang="de-DE" sz="800" u="none" dirty="0" smtClean="0">
                <a:latin typeface="+mj-lt"/>
              </a:rPr>
              <a:t>(</a:t>
            </a:r>
            <a:r>
              <a:rPr lang="de-DE" sz="800" u="none" dirty="0" err="1" smtClean="0">
                <a:latin typeface="+mj-lt"/>
              </a:rPr>
              <a:t>and</a:t>
            </a:r>
            <a:r>
              <a:rPr lang="de-DE" sz="800" u="none" dirty="0" smtClean="0">
                <a:latin typeface="+mj-lt"/>
              </a:rPr>
              <a:t> </a:t>
            </a:r>
            <a:r>
              <a:rPr lang="de-DE" sz="800" u="none" dirty="0" err="1" smtClean="0">
                <a:latin typeface="+mj-lt"/>
              </a:rPr>
              <a:t>scrollable</a:t>
            </a:r>
            <a:r>
              <a:rPr lang="de-DE" sz="800" u="none" dirty="0" smtClean="0">
                <a:latin typeface="+mj-lt"/>
              </a:rPr>
              <a:t>)</a:t>
            </a:r>
            <a:endParaRPr kumimoji="0" lang="de-DE" sz="800" b="0" i="0" u="none" strike="noStrike" cap="none" normalizeH="0" baseline="0" dirty="0" smtClean="0">
              <a:ln>
                <a:noFill/>
              </a:ln>
              <a:solidFill>
                <a:schemeClr val="tx1"/>
              </a:solidFill>
              <a:effectLst/>
              <a:latin typeface="+mj-lt"/>
            </a:endParaRPr>
          </a:p>
        </p:txBody>
      </p:sp>
      <p:sp>
        <p:nvSpPr>
          <p:cNvPr id="43" name="Abgerundete rechteckige Legende 42"/>
          <p:cNvSpPr/>
          <p:nvPr/>
        </p:nvSpPr>
        <p:spPr bwMode="auto">
          <a:xfrm>
            <a:off x="3754798" y="5559094"/>
            <a:ext cx="971728" cy="632749"/>
          </a:xfrm>
          <a:prstGeom prst="wedgeRoundRectCallout">
            <a:avLst>
              <a:gd name="adj1" fmla="val 60127"/>
              <a:gd name="adj2" fmla="val -70562"/>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err="1" smtClean="0">
                <a:ln>
                  <a:noFill/>
                </a:ln>
                <a:solidFill>
                  <a:schemeClr val="tx1"/>
                </a:solidFill>
                <a:effectLst/>
                <a:latin typeface="+mj-lt"/>
              </a:rPr>
              <a:t>Searchin</a:t>
            </a:r>
            <a:r>
              <a:rPr lang="de-DE" sz="800" u="none" dirty="0" err="1" smtClean="0">
                <a:solidFill>
                  <a:schemeClr val="tx1"/>
                </a:solidFill>
                <a:latin typeface="+mj-lt"/>
              </a:rPr>
              <a:t>g</a:t>
            </a:r>
            <a:r>
              <a:rPr lang="de-DE" sz="800" u="none" dirty="0" smtClean="0">
                <a:solidFill>
                  <a:schemeClr val="tx1"/>
                </a:solidFill>
                <a:latin typeface="+mj-lt"/>
              </a:rPr>
              <a:t> &amp; </a:t>
            </a:r>
            <a:r>
              <a:rPr lang="de-DE" sz="800" u="none" dirty="0" err="1" smtClean="0">
                <a:solidFill>
                  <a:schemeClr val="tx1"/>
                </a:solidFill>
                <a:latin typeface="+mj-lt"/>
              </a:rPr>
              <a:t>editing</a:t>
            </a:r>
            <a:r>
              <a:rPr lang="de-DE" sz="800" u="none" dirty="0" smtClean="0">
                <a:solidFill>
                  <a:schemeClr val="tx1"/>
                </a:solidFill>
                <a:latin typeface="+mj-lt"/>
              </a:rPr>
              <a:t> </a:t>
            </a:r>
            <a:r>
              <a:rPr lang="de-DE" sz="800" u="none" dirty="0" err="1" smtClean="0">
                <a:solidFill>
                  <a:schemeClr val="tx1"/>
                </a:solidFill>
                <a:latin typeface="+mj-lt"/>
              </a:rPr>
              <a:t>the</a:t>
            </a:r>
            <a:r>
              <a:rPr lang="de-DE" sz="800" u="none" dirty="0" smtClean="0">
                <a:solidFill>
                  <a:schemeClr val="tx1"/>
                </a:solidFill>
                <a:latin typeface="+mj-lt"/>
              </a:rPr>
              <a:t> DB </a:t>
            </a:r>
            <a:r>
              <a:rPr lang="de-DE" sz="800" u="none" dirty="0" err="1" smtClean="0">
                <a:solidFill>
                  <a:schemeClr val="tx1"/>
                </a:solidFill>
                <a:latin typeface="+mj-lt"/>
              </a:rPr>
              <a:t>can</a:t>
            </a:r>
            <a:r>
              <a:rPr lang="de-DE" sz="800" u="none" dirty="0" smtClean="0">
                <a:solidFill>
                  <a:schemeClr val="tx1"/>
                </a:solidFill>
                <a:latin typeface="+mj-lt"/>
              </a:rPr>
              <a:t> </a:t>
            </a:r>
            <a:r>
              <a:rPr lang="de-DE" sz="800" u="none" dirty="0" err="1" smtClean="0">
                <a:solidFill>
                  <a:schemeClr val="tx1"/>
                </a:solidFill>
                <a:latin typeface="+mj-lt"/>
              </a:rPr>
              <a:t>come</a:t>
            </a:r>
            <a:r>
              <a:rPr lang="de-DE" sz="800" u="none" dirty="0" smtClean="0">
                <a:solidFill>
                  <a:schemeClr val="tx1"/>
                </a:solidFill>
                <a:latin typeface="+mj-lt"/>
              </a:rPr>
              <a:t> </a:t>
            </a:r>
            <a:r>
              <a:rPr lang="de-DE" sz="800" u="none" dirty="0" err="1" smtClean="0">
                <a:solidFill>
                  <a:schemeClr val="tx1"/>
                </a:solidFill>
                <a:latin typeface="+mj-lt"/>
              </a:rPr>
              <a:t>later</a:t>
            </a:r>
            <a:r>
              <a:rPr kumimoji="0" lang="de-DE" sz="800" b="0" i="0" u="none" strike="noStrike" cap="none" normalizeH="0" baseline="0" dirty="0" smtClean="0">
                <a:ln>
                  <a:noFill/>
                </a:ln>
                <a:solidFill>
                  <a:schemeClr val="tx1"/>
                </a:solidFill>
                <a:effectLst/>
                <a:latin typeface="+mj-lt"/>
              </a:rPr>
              <a:t> </a:t>
            </a:r>
          </a:p>
        </p:txBody>
      </p:sp>
      <p:sp>
        <p:nvSpPr>
          <p:cNvPr id="31" name="Geschweifte Klammer links 30"/>
          <p:cNvSpPr/>
          <p:nvPr/>
        </p:nvSpPr>
        <p:spPr bwMode="auto">
          <a:xfrm>
            <a:off x="4847928" y="4964917"/>
            <a:ext cx="124595" cy="887958"/>
          </a:xfrm>
          <a:prstGeom prst="leftBrac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2400" b="0" i="0" u="sng" strike="noStrike" cap="none" normalizeH="0" baseline="0" smtClean="0">
              <a:ln>
                <a:noFill/>
              </a:ln>
              <a:solidFill>
                <a:schemeClr val="tx1"/>
              </a:solidFill>
              <a:effectLst/>
              <a:latin typeface="Times New Roman" pitchFamily="18" charset="0"/>
            </a:endParaRPr>
          </a:p>
        </p:txBody>
      </p:sp>
      <p:sp>
        <p:nvSpPr>
          <p:cNvPr id="45" name="Abgerundete rechteckige Legende 44"/>
          <p:cNvSpPr/>
          <p:nvPr/>
        </p:nvSpPr>
        <p:spPr bwMode="auto">
          <a:xfrm>
            <a:off x="2149974" y="225526"/>
            <a:ext cx="2952673" cy="902176"/>
          </a:xfrm>
          <a:prstGeom prst="wedgeRoundRectCallout">
            <a:avLst>
              <a:gd name="adj1" fmla="val 75445"/>
              <a:gd name="adj2" fmla="val 43080"/>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A </a:t>
            </a:r>
            <a:r>
              <a:rPr kumimoji="0" lang="de-DE" sz="800" b="0" i="0" u="none" strike="noStrike" cap="none" normalizeH="0" baseline="0" dirty="0" err="1" smtClean="0">
                <a:ln>
                  <a:noFill/>
                </a:ln>
                <a:solidFill>
                  <a:schemeClr val="tx1"/>
                </a:solidFill>
                <a:effectLst/>
                <a:latin typeface="+mj-lt"/>
              </a:rPr>
              <a:t>lists</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of</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available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smtClean="0">
                <a:ln>
                  <a:noFill/>
                </a:ln>
                <a:solidFill>
                  <a:schemeClr val="tx1"/>
                </a:solidFill>
                <a:effectLst/>
                <a:latin typeface="+mj-lt"/>
              </a:rPr>
              <a:t>alternative </a:t>
            </a:r>
            <a:r>
              <a:rPr kumimoji="0" lang="de-DE" sz="800" b="0" i="0" u="none" strike="noStrike" cap="none" normalizeH="0" dirty="0" err="1" smtClean="0">
                <a:ln>
                  <a:noFill/>
                </a:ln>
                <a:solidFill>
                  <a:schemeClr val="tx1"/>
                </a:solidFill>
                <a:effectLst/>
                <a:latin typeface="+mj-lt"/>
              </a:rPr>
              <a:t>sources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for</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this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round</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smtClean="0">
                <a:ln>
                  <a:noFill/>
                </a:ln>
                <a:solidFill>
                  <a:schemeClr val="tx1"/>
                </a:solidFill>
                <a:effectLst/>
                <a:latin typeface="+mj-lt"/>
              </a:rPr>
              <a:t>A </a:t>
            </a:r>
            <a:r>
              <a:rPr kumimoji="0" lang="de-DE" sz="800" b="0" i="0" u="none" strike="noStrike" cap="none" normalizeH="0" dirty="0" err="1" smtClean="0">
                <a:ln>
                  <a:noFill/>
                </a:ln>
                <a:solidFill>
                  <a:schemeClr val="tx1"/>
                </a:solidFill>
                <a:effectLst/>
                <a:latin typeface="+mj-lt"/>
              </a:rPr>
              <a:t>click</a:t>
            </a:r>
            <a:r>
              <a:rPr kumimoji="0" lang="de-DE" sz="800" b="0" i="0" u="none" strike="noStrike" cap="none" normalizeH="0" dirty="0" smtClean="0">
                <a:ln>
                  <a:noFill/>
                </a:ln>
                <a:solidFill>
                  <a:schemeClr val="tx1"/>
                </a:solidFill>
                <a:effectLst/>
                <a:latin typeface="+mj-lt"/>
              </a:rPr>
              <a:t> on </a:t>
            </a:r>
            <a:r>
              <a:rPr kumimoji="0" lang="de-DE" sz="800" b="0" i="0" u="none" strike="noStrike" cap="none" normalizeH="0" dirty="0" err="1" smtClean="0">
                <a:ln>
                  <a:noFill/>
                </a:ln>
                <a:solidFill>
                  <a:schemeClr val="tx1"/>
                </a:solidFill>
                <a:effectLst/>
                <a:latin typeface="+mj-lt"/>
              </a:rPr>
              <a:t>it</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re-loads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the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page</a:t>
            </a:r>
            <a:r>
              <a:rPr kumimoji="0" lang="de-DE" sz="800" b="0" i="0" u="none" strike="noStrike" cap="none" normalizeH="0" dirty="0" smtClean="0">
                <a:ln>
                  <a:noFill/>
                </a:ln>
                <a:solidFill>
                  <a:schemeClr val="tx1"/>
                </a:solidFill>
                <a:effectLst/>
                <a:latin typeface="+mj-lt"/>
              </a:rPr>
              <a:t> on </a:t>
            </a:r>
            <a:r>
              <a:rPr kumimoji="0" lang="de-DE" sz="800" b="0" i="0" u="none" strike="noStrike" cap="none" normalizeH="0" dirty="0" err="1" smtClean="0">
                <a:ln>
                  <a:noFill/>
                </a:ln>
                <a:solidFill>
                  <a:schemeClr val="tx1"/>
                </a:solidFill>
                <a:effectLst/>
                <a:latin typeface="+mj-lt"/>
              </a:rPr>
              <a:t>the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left</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and</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reparses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code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unless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locked</a:t>
            </a:r>
            <a:r>
              <a:rPr kumimoji="0" lang="de-DE" sz="800" b="0" i="0" u="none" strike="noStrike" cap="none" normalizeH="0" dirty="0" smtClean="0">
                <a:ln>
                  <a:noFill/>
                </a:ln>
                <a:solidFill>
                  <a:schemeClr val="tx1"/>
                </a:solidFill>
                <a:effectLst/>
                <a:latin typeface="+mj-lt"/>
              </a:rPr>
              <a:t>)</a:t>
            </a:r>
            <a:r>
              <a:rPr lang="de-DE" sz="800" u="none" dirty="0" smtClean="0">
                <a:solidFill>
                  <a:schemeClr val="tx1"/>
                </a:solidFill>
                <a:latin typeface="+mj-lt"/>
              </a:rPr>
              <a:t>. </a:t>
            </a:r>
            <a:r>
              <a:rPr lang="de-DE" sz="800" u="none" dirty="0" err="1" smtClean="0">
                <a:solidFill>
                  <a:schemeClr val="tx1"/>
                </a:solidFill>
                <a:latin typeface="+mj-lt"/>
              </a:rPr>
              <a:t>Active</a:t>
            </a:r>
            <a:r>
              <a:rPr lang="de-DE" sz="800" u="none" dirty="0" smtClean="0">
                <a:solidFill>
                  <a:schemeClr val="tx1"/>
                </a:solidFill>
                <a:latin typeface="+mj-lt"/>
              </a:rPr>
              <a:t> </a:t>
            </a:r>
            <a:r>
              <a:rPr lang="de-DE" sz="800" u="none" dirty="0" err="1" smtClean="0">
                <a:solidFill>
                  <a:schemeClr val="tx1"/>
                </a:solidFill>
                <a:latin typeface="+mj-lt"/>
              </a:rPr>
              <a:t>source</a:t>
            </a:r>
            <a:r>
              <a:rPr lang="de-DE" sz="800" u="none" dirty="0" smtClean="0">
                <a:solidFill>
                  <a:schemeClr val="tx1"/>
                </a:solidFill>
                <a:latin typeface="+mj-lt"/>
              </a:rPr>
              <a:t> </a:t>
            </a:r>
            <a:r>
              <a:rPr lang="de-DE" sz="800" u="none" dirty="0" err="1" smtClean="0">
                <a:solidFill>
                  <a:schemeClr val="tx1"/>
                </a:solidFill>
                <a:latin typeface="+mj-lt"/>
              </a:rPr>
              <a:t>is</a:t>
            </a:r>
            <a:r>
              <a:rPr lang="de-DE" sz="800" u="none" dirty="0" smtClean="0">
                <a:solidFill>
                  <a:schemeClr val="tx1"/>
                </a:solidFill>
                <a:latin typeface="+mj-lt"/>
              </a:rPr>
              <a:t> </a:t>
            </a:r>
            <a:r>
              <a:rPr lang="de-DE" sz="800" u="none" dirty="0" err="1" smtClean="0">
                <a:solidFill>
                  <a:schemeClr val="tx1"/>
                </a:solidFill>
                <a:latin typeface="+mj-lt"/>
              </a:rPr>
              <a:t>highlighted</a:t>
            </a:r>
            <a:r>
              <a:rPr lang="de-DE" sz="800" u="none" dirty="0" smtClean="0">
                <a:solidFill>
                  <a:schemeClr val="tx1"/>
                </a:solidFill>
                <a:latin typeface="+mj-lt"/>
              </a:rPr>
              <a:t> (</a:t>
            </a:r>
            <a:r>
              <a:rPr lang="de-DE" sz="800" u="none" dirty="0" err="1" smtClean="0">
                <a:solidFill>
                  <a:schemeClr val="tx1"/>
                </a:solidFill>
                <a:latin typeface="+mj-lt"/>
              </a:rPr>
              <a:t>blue</a:t>
            </a:r>
            <a:r>
              <a:rPr lang="de-DE" sz="800" u="none" dirty="0" smtClean="0">
                <a:solidFill>
                  <a:schemeClr val="tx1"/>
                </a:solidFill>
                <a:latin typeface="+mj-lt"/>
              </a:rPr>
              <a:t>). </a:t>
            </a:r>
            <a:r>
              <a:rPr lang="de-DE" sz="800" u="none" dirty="0" err="1" smtClean="0">
                <a:solidFill>
                  <a:schemeClr val="tx1"/>
                </a:solidFill>
                <a:latin typeface="+mj-lt"/>
              </a:rPr>
              <a:t>Is</a:t>
            </a:r>
            <a:r>
              <a:rPr lang="de-DE" sz="800" u="none" dirty="0" smtClean="0">
                <a:solidFill>
                  <a:schemeClr val="tx1"/>
                </a:solidFill>
                <a:latin typeface="+mj-lt"/>
              </a:rPr>
              <a:t> </a:t>
            </a:r>
            <a:r>
              <a:rPr lang="de-DE" sz="800" u="none" dirty="0" err="1" smtClean="0">
                <a:solidFill>
                  <a:schemeClr val="tx1"/>
                </a:solidFill>
                <a:latin typeface="+mj-lt"/>
              </a:rPr>
              <a:t>this</a:t>
            </a:r>
            <a:r>
              <a:rPr lang="de-DE" sz="800" u="none" dirty="0" smtClean="0">
                <a:solidFill>
                  <a:schemeClr val="tx1"/>
                </a:solidFill>
                <a:latin typeface="+mj-lt"/>
              </a:rPr>
              <a:t> a </a:t>
            </a:r>
            <a:r>
              <a:rPr lang="de-DE" sz="800" u="none" dirty="0" err="1" smtClean="0">
                <a:solidFill>
                  <a:schemeClr val="tx1"/>
                </a:solidFill>
                <a:latin typeface="+mj-lt"/>
              </a:rPr>
              <a:t>good</a:t>
            </a:r>
            <a:r>
              <a:rPr lang="de-DE" sz="800" u="none" dirty="0" smtClean="0">
                <a:solidFill>
                  <a:schemeClr val="tx1"/>
                </a:solidFill>
                <a:latin typeface="+mj-lt"/>
              </a:rPr>
              <a:t> </a:t>
            </a:r>
            <a:r>
              <a:rPr lang="de-DE" sz="800" u="none" dirty="0" err="1" smtClean="0">
                <a:solidFill>
                  <a:schemeClr val="tx1"/>
                </a:solidFill>
                <a:latin typeface="+mj-lt"/>
              </a:rPr>
              <a:t>idea</a:t>
            </a:r>
            <a:r>
              <a:rPr lang="de-DE" sz="800" u="none" dirty="0" smtClean="0">
                <a:solidFill>
                  <a:schemeClr val="tx1"/>
                </a:solidFill>
                <a:latin typeface="+mj-lt"/>
              </a:rPr>
              <a:t>? Intention: </a:t>
            </a:r>
            <a:r>
              <a:rPr lang="de-DE" sz="800" u="none" dirty="0" err="1" smtClean="0">
                <a:solidFill>
                  <a:schemeClr val="tx1"/>
                </a:solidFill>
                <a:latin typeface="+mj-lt"/>
              </a:rPr>
              <a:t>allow</a:t>
            </a:r>
            <a:r>
              <a:rPr lang="de-DE" sz="800" u="none" dirty="0" smtClean="0">
                <a:solidFill>
                  <a:schemeClr val="tx1"/>
                </a:solidFill>
                <a:latin typeface="+mj-lt"/>
              </a:rPr>
              <a:t> </a:t>
            </a:r>
            <a:r>
              <a:rPr lang="de-DE" sz="800" u="none" dirty="0" err="1" smtClean="0">
                <a:solidFill>
                  <a:schemeClr val="tx1"/>
                </a:solidFill>
                <a:latin typeface="+mj-lt"/>
              </a:rPr>
              <a:t>to</a:t>
            </a:r>
            <a:r>
              <a:rPr lang="de-DE" sz="800" u="none" dirty="0" smtClean="0">
                <a:solidFill>
                  <a:schemeClr val="tx1"/>
                </a:solidFill>
                <a:latin typeface="+mj-lt"/>
              </a:rPr>
              <a:t> </a:t>
            </a:r>
            <a:r>
              <a:rPr lang="de-DE" sz="800" u="none" dirty="0" err="1" smtClean="0">
                <a:solidFill>
                  <a:schemeClr val="tx1"/>
                </a:solidFill>
                <a:latin typeface="+mj-lt"/>
              </a:rPr>
              <a:t>quickly</a:t>
            </a:r>
            <a:r>
              <a:rPr lang="de-DE" sz="800" u="none" dirty="0" smtClean="0">
                <a:solidFill>
                  <a:schemeClr val="tx1"/>
                </a:solidFill>
                <a:latin typeface="+mj-lt"/>
              </a:rPr>
              <a:t> </a:t>
            </a:r>
            <a:r>
              <a:rPr lang="de-DE" sz="800" u="none" dirty="0" err="1" smtClean="0">
                <a:solidFill>
                  <a:schemeClr val="tx1"/>
                </a:solidFill>
                <a:latin typeface="+mj-lt"/>
              </a:rPr>
              <a:t>compare</a:t>
            </a:r>
            <a:r>
              <a:rPr lang="de-DE" sz="800" u="none" dirty="0" smtClean="0">
                <a:solidFill>
                  <a:schemeClr val="tx1"/>
                </a:solidFill>
                <a:latin typeface="+mj-lt"/>
              </a:rPr>
              <a:t> </a:t>
            </a:r>
            <a:r>
              <a:rPr lang="de-DE" sz="800" u="none" dirty="0" err="1" smtClean="0">
                <a:solidFill>
                  <a:schemeClr val="tx1"/>
                </a:solidFill>
                <a:latin typeface="+mj-lt"/>
              </a:rPr>
              <a:t>what</a:t>
            </a:r>
            <a:r>
              <a:rPr lang="de-DE" sz="800" u="none" dirty="0" smtClean="0">
                <a:solidFill>
                  <a:schemeClr val="tx1"/>
                </a:solidFill>
                <a:latin typeface="+mj-lt"/>
              </a:rPr>
              <a:t> </a:t>
            </a:r>
            <a:r>
              <a:rPr lang="de-DE" sz="800" u="none" dirty="0" err="1" smtClean="0">
                <a:solidFill>
                  <a:schemeClr val="tx1"/>
                </a:solidFill>
                <a:latin typeface="+mj-lt"/>
              </a:rPr>
              <a:t>are</a:t>
            </a:r>
            <a:r>
              <a:rPr lang="de-DE" sz="800" u="none" dirty="0" smtClean="0">
                <a:solidFill>
                  <a:schemeClr val="tx1"/>
                </a:solidFill>
                <a:latin typeface="+mj-lt"/>
              </a:rPr>
              <a:t> </a:t>
            </a:r>
            <a:r>
              <a:rPr lang="de-DE" sz="800" u="none" dirty="0" err="1" smtClean="0">
                <a:solidFill>
                  <a:schemeClr val="tx1"/>
                </a:solidFill>
                <a:latin typeface="+mj-lt"/>
              </a:rPr>
              <a:t>best</a:t>
            </a:r>
            <a:r>
              <a:rPr lang="de-DE" sz="800" u="none" dirty="0" smtClean="0">
                <a:solidFill>
                  <a:schemeClr val="tx1"/>
                </a:solidFill>
                <a:latin typeface="+mj-lt"/>
              </a:rPr>
              <a:t> </a:t>
            </a:r>
            <a:r>
              <a:rPr lang="de-DE" sz="800" u="none" dirty="0" err="1" smtClean="0">
                <a:solidFill>
                  <a:schemeClr val="tx1"/>
                </a:solidFill>
                <a:latin typeface="+mj-lt"/>
              </a:rPr>
              <a:t>sources</a:t>
            </a:r>
            <a:r>
              <a:rPr lang="de-DE" sz="800" u="none" dirty="0" smtClean="0">
                <a:solidFill>
                  <a:schemeClr val="tx1"/>
                </a:solidFill>
                <a:latin typeface="+mj-lt"/>
              </a:rPr>
              <a:t> </a:t>
            </a:r>
            <a:r>
              <a:rPr lang="de-DE" sz="800" u="none" dirty="0" err="1" smtClean="0">
                <a:solidFill>
                  <a:schemeClr val="tx1"/>
                </a:solidFill>
                <a:latin typeface="+mj-lt"/>
              </a:rPr>
              <a:t>for</a:t>
            </a:r>
            <a:r>
              <a:rPr lang="de-DE" sz="800" u="none" dirty="0" smtClean="0">
                <a:solidFill>
                  <a:schemeClr val="tx1"/>
                </a:solidFill>
                <a:latin typeface="+mj-lt"/>
              </a:rPr>
              <a:t> a </a:t>
            </a:r>
            <a:r>
              <a:rPr lang="de-DE" sz="800" u="none" dirty="0" err="1" smtClean="0">
                <a:solidFill>
                  <a:schemeClr val="tx1"/>
                </a:solidFill>
                <a:latin typeface="+mj-lt"/>
              </a:rPr>
              <a:t>template</a:t>
            </a:r>
            <a:r>
              <a:rPr lang="de-DE" sz="800" u="none" dirty="0" smtClean="0">
                <a:solidFill>
                  <a:schemeClr val="tx1"/>
                </a:solidFill>
                <a:latin typeface="+mj-lt"/>
              </a:rPr>
              <a:t>, </a:t>
            </a:r>
            <a:r>
              <a:rPr lang="de-DE" sz="800" u="none" dirty="0" err="1" smtClean="0">
                <a:solidFill>
                  <a:schemeClr val="tx1"/>
                </a:solidFill>
                <a:latin typeface="+mj-lt"/>
              </a:rPr>
              <a:t>and</a:t>
            </a:r>
            <a:r>
              <a:rPr lang="de-DE" sz="800" u="none" dirty="0" smtClean="0">
                <a:solidFill>
                  <a:schemeClr val="tx1"/>
                </a:solidFill>
                <a:latin typeface="+mj-lt"/>
              </a:rPr>
              <a:t> </a:t>
            </a:r>
            <a:r>
              <a:rPr lang="de-DE" sz="800" u="none" dirty="0" err="1" smtClean="0">
                <a:solidFill>
                  <a:schemeClr val="tx1"/>
                </a:solidFill>
                <a:latin typeface="+mj-lt"/>
              </a:rPr>
              <a:t>with</a:t>
            </a:r>
            <a:r>
              <a:rPr lang="de-DE" sz="800" u="none" dirty="0" smtClean="0">
                <a:solidFill>
                  <a:schemeClr val="tx1"/>
                </a:solidFill>
                <a:latin typeface="+mj-lt"/>
              </a:rPr>
              <a:t> </a:t>
            </a:r>
            <a:r>
              <a:rPr lang="de-DE" sz="800" u="none" dirty="0" err="1" smtClean="0">
                <a:solidFill>
                  <a:schemeClr val="tx1"/>
                </a:solidFill>
                <a:latin typeface="+mj-lt"/>
              </a:rPr>
              <a:t>locks</a:t>
            </a:r>
            <a:r>
              <a:rPr lang="de-DE" sz="800" u="none" dirty="0" smtClean="0">
                <a:solidFill>
                  <a:schemeClr val="tx1"/>
                </a:solidFill>
                <a:latin typeface="+mj-lt"/>
              </a:rPr>
              <a:t> </a:t>
            </a:r>
            <a:r>
              <a:rPr lang="de-DE" sz="800" u="none" dirty="0" err="1" smtClean="0">
                <a:solidFill>
                  <a:schemeClr val="tx1"/>
                </a:solidFill>
                <a:latin typeface="+mj-lt"/>
              </a:rPr>
              <a:t>collect</a:t>
            </a:r>
            <a:r>
              <a:rPr lang="de-DE" sz="800" u="none" dirty="0" smtClean="0">
                <a:solidFill>
                  <a:schemeClr val="tx1"/>
                </a:solidFill>
                <a:latin typeface="+mj-lt"/>
              </a:rPr>
              <a:t> </a:t>
            </a:r>
            <a:r>
              <a:rPr lang="de-DE" sz="800" u="none" dirty="0" err="1" smtClean="0">
                <a:solidFill>
                  <a:schemeClr val="tx1"/>
                </a:solidFill>
                <a:latin typeface="+mj-lt"/>
              </a:rPr>
              <a:t>from</a:t>
            </a:r>
            <a:r>
              <a:rPr lang="de-DE" sz="800" u="none" dirty="0" smtClean="0">
                <a:solidFill>
                  <a:schemeClr val="tx1"/>
                </a:solidFill>
                <a:latin typeface="+mj-lt"/>
              </a:rPr>
              <a:t> multiple </a:t>
            </a:r>
            <a:r>
              <a:rPr lang="de-DE" sz="800" u="none" dirty="0" err="1" smtClean="0">
                <a:solidFill>
                  <a:schemeClr val="tx1"/>
                </a:solidFill>
                <a:latin typeface="+mj-lt"/>
              </a:rPr>
              <a:t>sources</a:t>
            </a:r>
            <a:r>
              <a:rPr lang="de-DE" sz="800" u="none" dirty="0" smtClean="0">
                <a:solidFill>
                  <a:schemeClr val="tx1"/>
                </a:solidFill>
                <a:latin typeface="+mj-lt"/>
              </a:rPr>
              <a:t>.</a:t>
            </a:r>
            <a:endParaRPr kumimoji="0" lang="de-DE" sz="800" b="0" i="0" u="none" strike="noStrike" cap="none" normalizeH="0" baseline="0" dirty="0" smtClean="0">
              <a:ln>
                <a:noFill/>
              </a:ln>
              <a:solidFill>
                <a:schemeClr val="tx1"/>
              </a:solidFill>
              <a:effectLst/>
              <a:latin typeface="+mj-lt"/>
            </a:endParaRPr>
          </a:p>
        </p:txBody>
      </p:sp>
      <p:sp>
        <p:nvSpPr>
          <p:cNvPr id="46" name="Abgerundetes Rechteck 45"/>
          <p:cNvSpPr/>
          <p:nvPr/>
        </p:nvSpPr>
        <p:spPr bwMode="auto">
          <a:xfrm>
            <a:off x="7483322" y="4484111"/>
            <a:ext cx="642453" cy="352015"/>
          </a:xfrm>
          <a:prstGeom prst="roundRect">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Browse </a:t>
            </a:r>
            <a:r>
              <a:rPr kumimoji="0" lang="de-DE" sz="800" b="0" i="0" u="none" strike="noStrike" cap="none" normalizeH="0" baseline="0" dirty="0" err="1" smtClean="0">
                <a:ln>
                  <a:noFill/>
                </a:ln>
                <a:solidFill>
                  <a:schemeClr val="tx1"/>
                </a:solidFill>
                <a:effectLst/>
                <a:latin typeface="+mj-lt"/>
              </a:rPr>
              <a:t>History</a:t>
            </a:r>
            <a:endParaRPr kumimoji="0" lang="de-DE" sz="800" b="0" i="0" u="none" strike="noStrike" cap="none" normalizeH="0" baseline="0" dirty="0" smtClean="0">
              <a:ln>
                <a:noFill/>
              </a:ln>
              <a:solidFill>
                <a:schemeClr val="tx1"/>
              </a:solidFill>
              <a:effectLst/>
              <a:latin typeface="+mj-lt"/>
            </a:endParaRPr>
          </a:p>
        </p:txBody>
      </p:sp>
      <p:sp>
        <p:nvSpPr>
          <p:cNvPr id="48" name="Rechteck 47"/>
          <p:cNvSpPr/>
          <p:nvPr/>
        </p:nvSpPr>
        <p:spPr bwMode="auto">
          <a:xfrm>
            <a:off x="2987824" y="1271663"/>
            <a:ext cx="1171379" cy="261477"/>
          </a:xfrm>
          <a:prstGeom prst="rect">
            <a:avLst/>
          </a:prstGeom>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smtClean="0">
                <a:ln>
                  <a:noFill/>
                </a:ln>
                <a:solidFill>
                  <a:schemeClr val="tx1"/>
                </a:solidFill>
                <a:effectLst/>
                <a:latin typeface="+mj-lt"/>
              </a:rPr>
              <a:t>Text:</a:t>
            </a:r>
            <a:r>
              <a:rPr kumimoji="0" lang="de-DE" sz="1200" b="1" i="0" u="none" strike="noStrike" cap="none" normalizeH="0" baseline="0" dirty="0" smtClean="0">
                <a:ln>
                  <a:noFill/>
                </a:ln>
                <a:solidFill>
                  <a:srgbClr val="FF0000"/>
                </a:solidFill>
                <a:effectLst/>
                <a:latin typeface="+mj-lt"/>
              </a:rPr>
              <a:t> 1 </a:t>
            </a:r>
            <a:r>
              <a:rPr kumimoji="0" lang="de-DE" sz="1200" b="0" i="0" u="none" strike="noStrike" cap="none" normalizeH="0" baseline="0" dirty="0" smtClean="0">
                <a:ln>
                  <a:noFill/>
                </a:ln>
                <a:solidFill>
                  <a:schemeClr val="bg1">
                    <a:lumMod val="50000"/>
                  </a:schemeClr>
                </a:solidFill>
                <a:effectLst/>
                <a:latin typeface="+mj-lt"/>
              </a:rPr>
              <a:t>2 3  </a:t>
            </a:r>
            <a:r>
              <a:rPr kumimoji="0" lang="de-DE" sz="1200" b="0" i="0" u="none" strike="noStrike" cap="none" normalizeH="0" baseline="0" dirty="0" smtClean="0">
                <a:ln>
                  <a:noFill/>
                </a:ln>
                <a:solidFill>
                  <a:schemeClr val="bg1">
                    <a:lumMod val="50000"/>
                  </a:schemeClr>
                </a:solidFill>
                <a:effectLst/>
                <a:latin typeface="+mj-lt"/>
                <a:sym typeface="Wingdings" panose="05000000000000000000" pitchFamily="2" charset="2"/>
              </a:rPr>
              <a:t></a:t>
            </a:r>
            <a:endParaRPr kumimoji="0" lang="de-DE" sz="1200" b="0" i="0" u="none" strike="noStrike" cap="none" normalizeH="0" baseline="0" dirty="0" smtClean="0">
              <a:ln>
                <a:noFill/>
              </a:ln>
              <a:solidFill>
                <a:schemeClr val="bg1">
                  <a:lumMod val="50000"/>
                </a:schemeClr>
              </a:solidFill>
              <a:effectLst/>
              <a:latin typeface="+mj-lt"/>
            </a:endParaRPr>
          </a:p>
        </p:txBody>
      </p:sp>
      <p:sp>
        <p:nvSpPr>
          <p:cNvPr id="49" name="Rechteck 48"/>
          <p:cNvSpPr/>
          <p:nvPr/>
        </p:nvSpPr>
        <p:spPr bwMode="auto">
          <a:xfrm>
            <a:off x="2419642" y="5744729"/>
            <a:ext cx="1171379" cy="261477"/>
          </a:xfrm>
          <a:prstGeom prst="rect">
            <a:avLst/>
          </a:prstGeom>
          <a:ln>
            <a:solidFill>
              <a:srgbClr val="00B05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dirty="0" smtClean="0">
                <a:ln>
                  <a:noFill/>
                </a:ln>
                <a:solidFill>
                  <a:schemeClr val="tx1"/>
                </a:solidFill>
                <a:effectLst/>
                <a:latin typeface="+mj-lt"/>
              </a:rPr>
              <a:t>Code:</a:t>
            </a:r>
            <a:r>
              <a:rPr kumimoji="0" lang="de-DE" sz="1200" b="1" i="0" u="none" strike="noStrike" cap="none" normalizeH="0" baseline="0" dirty="0" smtClean="0">
                <a:ln>
                  <a:noFill/>
                </a:ln>
                <a:solidFill>
                  <a:srgbClr val="FF0000"/>
                </a:solidFill>
                <a:effectLst/>
                <a:latin typeface="+mj-lt"/>
              </a:rPr>
              <a:t> </a:t>
            </a:r>
            <a:r>
              <a:rPr kumimoji="0" lang="de-DE" sz="1200" b="1" i="0" u="none" strike="noStrike" cap="none" normalizeH="0" baseline="0" dirty="0" smtClean="0">
                <a:ln>
                  <a:noFill/>
                </a:ln>
                <a:solidFill>
                  <a:srgbClr val="00B050"/>
                </a:solidFill>
                <a:effectLst/>
                <a:latin typeface="+mj-lt"/>
              </a:rPr>
              <a:t>1</a:t>
            </a:r>
            <a:r>
              <a:rPr kumimoji="0" lang="de-DE" sz="1200" b="1" i="0" u="none" strike="noStrike" cap="none" normalizeH="0" baseline="0" dirty="0" smtClean="0">
                <a:ln>
                  <a:noFill/>
                </a:ln>
                <a:solidFill>
                  <a:srgbClr val="FF0000"/>
                </a:solidFill>
                <a:effectLst/>
                <a:latin typeface="+mj-lt"/>
              </a:rPr>
              <a:t> </a:t>
            </a:r>
            <a:r>
              <a:rPr kumimoji="0" lang="de-DE" sz="1200" b="0" i="0" u="none" strike="noStrike" cap="none" normalizeH="0" baseline="0" dirty="0" smtClean="0">
                <a:ln>
                  <a:noFill/>
                </a:ln>
                <a:solidFill>
                  <a:schemeClr val="bg1">
                    <a:lumMod val="50000"/>
                  </a:schemeClr>
                </a:solidFill>
                <a:effectLst/>
                <a:latin typeface="+mj-lt"/>
              </a:rPr>
              <a:t>2 3  </a:t>
            </a:r>
            <a:r>
              <a:rPr kumimoji="0" lang="de-DE" sz="1200" b="0" i="0" u="none" strike="noStrike" cap="none" normalizeH="0" baseline="0" dirty="0" smtClean="0">
                <a:ln>
                  <a:noFill/>
                </a:ln>
                <a:solidFill>
                  <a:schemeClr val="bg1">
                    <a:lumMod val="50000"/>
                  </a:schemeClr>
                </a:solidFill>
                <a:effectLst/>
                <a:latin typeface="+mj-lt"/>
                <a:sym typeface="Wingdings" panose="05000000000000000000" pitchFamily="2" charset="2"/>
              </a:rPr>
              <a:t></a:t>
            </a:r>
            <a:endParaRPr kumimoji="0" lang="de-DE" sz="1200" b="0" i="0" u="none" strike="noStrike" cap="none" normalizeH="0" baseline="0" dirty="0" smtClean="0">
              <a:ln>
                <a:noFill/>
              </a:ln>
              <a:solidFill>
                <a:schemeClr val="bg1">
                  <a:lumMod val="50000"/>
                </a:schemeClr>
              </a:solidFill>
              <a:effectLst/>
              <a:latin typeface="+mj-lt"/>
            </a:endParaRPr>
          </a:p>
        </p:txBody>
      </p:sp>
      <p:sp>
        <p:nvSpPr>
          <p:cNvPr id="50" name="Rechteck 49"/>
          <p:cNvSpPr/>
          <p:nvPr/>
        </p:nvSpPr>
        <p:spPr bwMode="auto">
          <a:xfrm>
            <a:off x="2027747" y="4230642"/>
            <a:ext cx="1171379" cy="261477"/>
          </a:xfrm>
          <a:prstGeom prst="rect">
            <a:avLst/>
          </a:prstGeom>
          <a:ln>
            <a:solidFill>
              <a:srgbClr val="00B05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1200" b="0" i="0" u="none" strike="noStrike" cap="none" normalizeH="0" baseline="0" dirty="0" smtClean="0">
                <a:ln>
                  <a:noFill/>
                </a:ln>
                <a:solidFill>
                  <a:schemeClr val="tx1"/>
                </a:solidFill>
                <a:effectLst/>
                <a:latin typeface="+mj-lt"/>
              </a:rPr>
              <a:t>Code:</a:t>
            </a:r>
            <a:r>
              <a:rPr kumimoji="0" lang="de-DE" sz="1200" b="1" i="0" u="none" strike="noStrike" cap="none" normalizeH="0" baseline="0" dirty="0" smtClean="0">
                <a:ln>
                  <a:noFill/>
                </a:ln>
                <a:solidFill>
                  <a:srgbClr val="FF0000"/>
                </a:solidFill>
                <a:effectLst/>
                <a:latin typeface="+mj-lt"/>
              </a:rPr>
              <a:t> </a:t>
            </a:r>
            <a:r>
              <a:rPr lang="de-DE" sz="1200" u="none" dirty="0">
                <a:solidFill>
                  <a:schemeClr val="bg1">
                    <a:lumMod val="50000"/>
                  </a:schemeClr>
                </a:solidFill>
              </a:rPr>
              <a:t>1</a:t>
            </a:r>
            <a:r>
              <a:rPr kumimoji="0" lang="de-DE" sz="1200" b="1" i="0" u="none" strike="noStrike" cap="none" normalizeH="0" baseline="0" dirty="0" smtClean="0">
                <a:ln>
                  <a:noFill/>
                </a:ln>
                <a:solidFill>
                  <a:srgbClr val="FF0000"/>
                </a:solidFill>
                <a:effectLst/>
                <a:latin typeface="+mj-lt"/>
              </a:rPr>
              <a:t> </a:t>
            </a:r>
            <a:r>
              <a:rPr kumimoji="0" lang="de-DE" sz="1200" b="1" i="0" u="none" strike="noStrike" cap="none" normalizeH="0" baseline="0" dirty="0" smtClean="0">
                <a:ln>
                  <a:noFill/>
                </a:ln>
                <a:solidFill>
                  <a:srgbClr val="00B050"/>
                </a:solidFill>
                <a:effectLst/>
                <a:latin typeface="+mj-lt"/>
              </a:rPr>
              <a:t>2</a:t>
            </a:r>
            <a:r>
              <a:rPr kumimoji="0" lang="de-DE" sz="1200" b="0" i="0" u="none" strike="noStrike" cap="none" normalizeH="0" baseline="0" dirty="0" smtClean="0">
                <a:ln>
                  <a:noFill/>
                </a:ln>
                <a:solidFill>
                  <a:schemeClr val="bg1">
                    <a:lumMod val="50000"/>
                  </a:schemeClr>
                </a:solidFill>
                <a:effectLst/>
                <a:latin typeface="+mj-lt"/>
              </a:rPr>
              <a:t> 3  </a:t>
            </a:r>
            <a:r>
              <a:rPr kumimoji="0" lang="de-DE" sz="1200" b="0" i="0" u="none" strike="noStrike" cap="none" normalizeH="0" baseline="0" dirty="0" smtClean="0">
                <a:ln>
                  <a:noFill/>
                </a:ln>
                <a:solidFill>
                  <a:schemeClr val="bg1">
                    <a:lumMod val="50000"/>
                  </a:schemeClr>
                </a:solidFill>
                <a:effectLst/>
                <a:latin typeface="+mj-lt"/>
                <a:sym typeface="Wingdings" panose="05000000000000000000" pitchFamily="2" charset="2"/>
              </a:rPr>
              <a:t></a:t>
            </a:r>
            <a:endParaRPr kumimoji="0" lang="de-DE" sz="1200" b="0" i="0" u="none" strike="noStrike" cap="none" normalizeH="0" baseline="0" dirty="0" smtClean="0">
              <a:ln>
                <a:noFill/>
              </a:ln>
              <a:solidFill>
                <a:schemeClr val="bg1">
                  <a:lumMod val="50000"/>
                </a:schemeClr>
              </a:solidFill>
              <a:effectLst/>
              <a:latin typeface="+mj-lt"/>
            </a:endParaRPr>
          </a:p>
        </p:txBody>
      </p:sp>
      <p:sp>
        <p:nvSpPr>
          <p:cNvPr id="51" name="Abgerundete rechteckige Legende 50"/>
          <p:cNvSpPr/>
          <p:nvPr/>
        </p:nvSpPr>
        <p:spPr bwMode="auto">
          <a:xfrm>
            <a:off x="-743567" y="5022494"/>
            <a:ext cx="1755302" cy="1550503"/>
          </a:xfrm>
          <a:prstGeom prst="wedgeRoundRectCallout">
            <a:avLst>
              <a:gd name="adj1" fmla="val 129990"/>
              <a:gd name="adj2" fmla="val 12891"/>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smtClean="0">
                <a:ln>
                  <a:noFill/>
                </a:ln>
                <a:solidFill>
                  <a:schemeClr val="tx1"/>
                </a:solidFill>
                <a:effectLst/>
                <a:latin typeface="+mj-lt"/>
              </a:rPr>
              <a:t>A box </a:t>
            </a:r>
            <a:r>
              <a:rPr kumimoji="0" lang="de-DE" sz="800" b="0" i="0" u="none" strike="noStrike" cap="none" normalizeH="0" baseline="0" dirty="0" err="1" smtClean="0">
                <a:ln>
                  <a:noFill/>
                </a:ln>
                <a:solidFill>
                  <a:schemeClr val="tx1"/>
                </a:solidFill>
                <a:effectLst/>
                <a:latin typeface="+mj-lt"/>
              </a:rPr>
              <a:t>with</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smtClean="0">
                <a:ln>
                  <a:noFill/>
                </a:ln>
                <a:solidFill>
                  <a:schemeClr val="tx1"/>
                </a:solidFill>
                <a:effectLst/>
                <a:latin typeface="+mj-lt"/>
              </a:rPr>
              <a:t>a </a:t>
            </a:r>
            <a:r>
              <a:rPr kumimoji="0" lang="de-DE" sz="800" b="0" i="0" u="none" strike="noStrike" cap="none" normalizeH="0" baseline="0" dirty="0" err="1" smtClean="0">
                <a:ln>
                  <a:noFill/>
                </a:ln>
                <a:solidFill>
                  <a:schemeClr val="tx1"/>
                </a:solidFill>
                <a:effectLst/>
                <a:latin typeface="+mj-lt"/>
              </a:rPr>
              <a:t>clicable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smtClean="0">
                <a:ln>
                  <a:noFill/>
                </a:ln>
                <a:solidFill>
                  <a:schemeClr val="tx1"/>
                </a:solidFill>
                <a:effectLst/>
                <a:latin typeface="+mj-lt"/>
              </a:rPr>
              <a:t>„</a:t>
            </a:r>
            <a:r>
              <a:rPr kumimoji="0" lang="de-DE" sz="800" b="0" i="0" u="none" strike="noStrike" cap="none" normalizeH="0" baseline="0" dirty="0" err="1" smtClean="0">
                <a:ln>
                  <a:noFill/>
                </a:ln>
                <a:solidFill>
                  <a:schemeClr val="tx1"/>
                </a:solidFill>
                <a:effectLst/>
                <a:latin typeface="+mj-lt"/>
              </a:rPr>
              <a:t>hint</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next</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to</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the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found</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code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here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highlighted</a:t>
            </a:r>
            <a:r>
              <a:rPr kumimoji="0" lang="de-DE" sz="800" b="0" i="0" u="none" strike="noStrike" cap="none" normalizeH="0" dirty="0" smtClean="0">
                <a:ln>
                  <a:noFill/>
                </a:ln>
                <a:solidFill>
                  <a:schemeClr val="tx1"/>
                </a:solidFill>
                <a:effectLst/>
                <a:latin typeface="+mj-lt"/>
              </a:rPr>
              <a:t> „1“ </a:t>
            </a:r>
            <a:r>
              <a:rPr kumimoji="0" lang="de-DE" sz="800" b="0" i="0" u="none" strike="noStrike" cap="none" normalizeH="0" dirty="0" err="1" smtClean="0">
                <a:ln>
                  <a:noFill/>
                </a:ln>
                <a:solidFill>
                  <a:schemeClr val="tx1"/>
                </a:solidFill>
                <a:effectLst/>
                <a:latin typeface="+mj-lt"/>
              </a:rPr>
              <a:t>indicates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the</a:t>
            </a:r>
            <a:r>
              <a:rPr kumimoji="0" lang="de-DE" sz="800" b="0" i="0" u="none" strike="noStrike" cap="none" normalizeH="0" dirty="0" smtClean="0">
                <a:ln>
                  <a:noFill/>
                </a:ln>
                <a:solidFill>
                  <a:schemeClr val="tx1"/>
                </a:solidFill>
                <a:effectLst/>
                <a:latin typeface="+mj-lt"/>
              </a:rPr>
              <a:t> 1st </a:t>
            </a:r>
            <a:r>
              <a:rPr kumimoji="0" lang="de-DE" sz="800" b="0" i="0" u="none" strike="noStrike" cap="none" normalizeH="0" dirty="0" err="1" smtClean="0">
                <a:ln>
                  <a:noFill/>
                </a:ln>
                <a:solidFill>
                  <a:schemeClr val="tx1"/>
                </a:solidFill>
                <a:effectLst/>
                <a:latin typeface="+mj-lt"/>
              </a:rPr>
              <a:t>preference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for</a:t>
            </a:r>
            <a:r>
              <a:rPr lang="de-DE" sz="800" u="none" dirty="0">
                <a:solidFill>
                  <a:schemeClr val="tx1"/>
                </a:solidFill>
                <a:latin typeface="+mj-lt"/>
              </a:rPr>
              <a:t> </a:t>
            </a:r>
            <a:r>
              <a:rPr lang="de-DE" sz="800" u="none" dirty="0" err="1" smtClean="0">
                <a:solidFill>
                  <a:schemeClr val="tx1"/>
                </a:solidFill>
                <a:latin typeface="+mj-lt"/>
              </a:rPr>
              <a:t>solution</a:t>
            </a:r>
            <a:r>
              <a:rPr lang="de-DE" sz="800" u="none" dirty="0" smtClean="0">
                <a:solidFill>
                  <a:schemeClr val="tx1"/>
                </a:solidFill>
                <a:latin typeface="+mj-lt"/>
              </a:rPr>
              <a:t>. 1st </a:t>
            </a:r>
            <a:r>
              <a:rPr lang="de-DE" sz="800" u="none" dirty="0" err="1" smtClean="0">
                <a:solidFill>
                  <a:schemeClr val="tx1"/>
                </a:solidFill>
                <a:latin typeface="+mj-lt"/>
              </a:rPr>
              <a:t>choice</a:t>
            </a:r>
            <a:r>
              <a:rPr lang="de-DE" sz="800" u="none" dirty="0" smtClean="0">
                <a:solidFill>
                  <a:schemeClr val="tx1"/>
                </a:solidFill>
                <a:latin typeface="+mj-lt"/>
              </a:rPr>
              <a:t> </a:t>
            </a:r>
            <a:r>
              <a:rPr lang="de-DE" sz="800" u="none" dirty="0" err="1" smtClean="0">
                <a:solidFill>
                  <a:schemeClr val="tx1"/>
                </a:solidFill>
                <a:latin typeface="+mj-lt"/>
              </a:rPr>
              <a:t>is</a:t>
            </a:r>
            <a:r>
              <a:rPr lang="de-DE" sz="800" u="none" dirty="0" smtClean="0">
                <a:solidFill>
                  <a:schemeClr val="tx1"/>
                </a:solidFill>
                <a:latin typeface="+mj-lt"/>
              </a:rPr>
              <a:t> </a:t>
            </a:r>
            <a:r>
              <a:rPr lang="de-DE" sz="800" u="none" dirty="0" err="1" smtClean="0">
                <a:solidFill>
                  <a:schemeClr val="tx1"/>
                </a:solidFill>
                <a:latin typeface="+mj-lt"/>
              </a:rPr>
              <a:t>automatically</a:t>
            </a:r>
            <a:r>
              <a:rPr lang="de-DE" sz="800" u="none" dirty="0" smtClean="0">
                <a:solidFill>
                  <a:schemeClr val="tx1"/>
                </a:solidFill>
                <a:latin typeface="+mj-lt"/>
              </a:rPr>
              <a:t> </a:t>
            </a:r>
            <a:r>
              <a:rPr lang="de-DE" sz="800" u="none" dirty="0" err="1" smtClean="0">
                <a:solidFill>
                  <a:schemeClr val="tx1"/>
                </a:solidFill>
                <a:latin typeface="+mj-lt"/>
              </a:rPr>
              <a:t>copied</a:t>
            </a:r>
            <a:r>
              <a:rPr lang="de-DE" sz="800" u="none" dirty="0" smtClean="0">
                <a:solidFill>
                  <a:schemeClr val="tx1"/>
                </a:solidFill>
                <a:latin typeface="+mj-lt"/>
              </a:rPr>
              <a:t> </a:t>
            </a:r>
            <a:r>
              <a:rPr lang="de-DE" sz="800" u="none" dirty="0" err="1" smtClean="0">
                <a:solidFill>
                  <a:schemeClr val="tx1"/>
                </a:solidFill>
                <a:latin typeface="+mj-lt"/>
              </a:rPr>
              <a:t>to</a:t>
            </a:r>
            <a:r>
              <a:rPr lang="de-DE" sz="800" u="none" dirty="0" smtClean="0">
                <a:solidFill>
                  <a:schemeClr val="tx1"/>
                </a:solidFill>
                <a:latin typeface="+mj-lt"/>
              </a:rPr>
              <a:t> </a:t>
            </a:r>
            <a:r>
              <a:rPr lang="de-DE" sz="800" u="none" dirty="0" err="1" smtClean="0">
                <a:solidFill>
                  <a:schemeClr val="tx1"/>
                </a:solidFill>
                <a:latin typeface="+mj-lt"/>
              </a:rPr>
              <a:t>the</a:t>
            </a:r>
            <a:r>
              <a:rPr lang="de-DE" sz="800" u="none" dirty="0" smtClean="0">
                <a:solidFill>
                  <a:schemeClr val="tx1"/>
                </a:solidFill>
                <a:latin typeface="+mj-lt"/>
              </a:rPr>
              <a:t> </a:t>
            </a:r>
            <a:r>
              <a:rPr lang="de-DE" sz="800" u="none" dirty="0" err="1" smtClean="0">
                <a:solidFill>
                  <a:schemeClr val="tx1"/>
                </a:solidFill>
                <a:latin typeface="+mj-lt"/>
              </a:rPr>
              <a:t>code</a:t>
            </a:r>
            <a:r>
              <a:rPr lang="de-DE" sz="800" u="none" dirty="0" smtClean="0">
                <a:solidFill>
                  <a:schemeClr val="tx1"/>
                </a:solidFill>
                <a:latin typeface="+mj-lt"/>
              </a:rPr>
              <a:t> </a:t>
            </a:r>
            <a:r>
              <a:rPr lang="de-DE" sz="800" u="none" dirty="0" err="1" smtClean="0">
                <a:solidFill>
                  <a:schemeClr val="tx1"/>
                </a:solidFill>
                <a:latin typeface="+mj-lt"/>
              </a:rPr>
              <a:t>editor</a:t>
            </a:r>
            <a:r>
              <a:rPr lang="de-DE" sz="800" u="none" dirty="0" smtClean="0">
                <a:solidFill>
                  <a:schemeClr val="tx1"/>
                </a:solidFill>
                <a:latin typeface="+mj-lt"/>
              </a:rPr>
              <a:t> (</a:t>
            </a:r>
            <a:r>
              <a:rPr lang="de-DE" sz="800" u="none" dirty="0" err="1" smtClean="0">
                <a:solidFill>
                  <a:schemeClr val="tx1"/>
                </a:solidFill>
                <a:latin typeface="+mj-lt"/>
              </a:rPr>
              <a:t>right</a:t>
            </a:r>
            <a:r>
              <a:rPr lang="de-DE" sz="800" u="none" dirty="0" smtClean="0">
                <a:solidFill>
                  <a:schemeClr val="tx1"/>
                </a:solidFill>
                <a:latin typeface="+mj-lt"/>
              </a:rPr>
              <a:t>) </a:t>
            </a:r>
            <a:r>
              <a:rPr lang="de-DE" sz="800" u="none" dirty="0" err="1" smtClean="0">
                <a:solidFill>
                  <a:schemeClr val="tx1"/>
                </a:solidFill>
                <a:latin typeface="+mj-lt"/>
              </a:rPr>
              <a:t>and</a:t>
            </a:r>
            <a:r>
              <a:rPr lang="de-DE" sz="800" u="none" dirty="0" smtClean="0">
                <a:solidFill>
                  <a:schemeClr val="tx1"/>
                </a:solidFill>
                <a:latin typeface="+mj-lt"/>
              </a:rPr>
              <a:t> </a:t>
            </a:r>
            <a:r>
              <a:rPr lang="de-DE" sz="800" u="none" dirty="0" err="1" smtClean="0">
                <a:solidFill>
                  <a:schemeClr val="tx1"/>
                </a:solidFill>
                <a:latin typeface="+mj-lt"/>
              </a:rPr>
              <a:t>parsed</a:t>
            </a:r>
            <a:r>
              <a:rPr lang="de-DE" sz="800" u="none" dirty="0" smtClean="0">
                <a:solidFill>
                  <a:schemeClr val="tx1"/>
                </a:solidFill>
                <a:latin typeface="+mj-lt"/>
              </a:rPr>
              <a:t> </a:t>
            </a:r>
            <a:r>
              <a:rPr lang="de-DE" sz="800" u="none" dirty="0" err="1" smtClean="0">
                <a:solidFill>
                  <a:schemeClr val="tx1"/>
                </a:solidFill>
                <a:latin typeface="+mj-lt"/>
              </a:rPr>
              <a:t>for</a:t>
            </a:r>
            <a:r>
              <a:rPr lang="de-DE" sz="800" u="none" dirty="0" smtClean="0">
                <a:solidFill>
                  <a:schemeClr val="tx1"/>
                </a:solidFill>
                <a:latin typeface="+mj-lt"/>
              </a:rPr>
              <a:t> variable </a:t>
            </a:r>
            <a:r>
              <a:rPr lang="de-DE" sz="800" u="none" dirty="0" err="1" smtClean="0">
                <a:solidFill>
                  <a:schemeClr val="tx1"/>
                </a:solidFill>
                <a:latin typeface="+mj-lt"/>
              </a:rPr>
              <a:t>parameters</a:t>
            </a:r>
            <a:r>
              <a:rPr lang="de-DE" sz="800" u="none" dirty="0" smtClean="0">
                <a:solidFill>
                  <a:schemeClr val="tx1"/>
                </a:solidFill>
                <a:latin typeface="+mj-lt"/>
              </a:rPr>
              <a:t>. User </a:t>
            </a:r>
            <a:r>
              <a:rPr lang="de-DE" sz="800" u="none" dirty="0" err="1" smtClean="0">
                <a:solidFill>
                  <a:schemeClr val="tx1"/>
                </a:solidFill>
                <a:latin typeface="+mj-lt"/>
              </a:rPr>
              <a:t>can</a:t>
            </a:r>
            <a:r>
              <a:rPr lang="de-DE" sz="800" u="none" dirty="0" smtClean="0">
                <a:solidFill>
                  <a:schemeClr val="tx1"/>
                </a:solidFill>
                <a:latin typeface="+mj-lt"/>
              </a:rPr>
              <a:t> also </a:t>
            </a:r>
            <a:r>
              <a:rPr lang="de-DE" sz="800" u="none" dirty="0" err="1" smtClean="0">
                <a:solidFill>
                  <a:schemeClr val="tx1"/>
                </a:solidFill>
                <a:latin typeface="+mj-lt"/>
              </a:rPr>
              <a:t>click</a:t>
            </a:r>
            <a:r>
              <a:rPr lang="de-DE" sz="800" u="none" dirty="0" smtClean="0">
                <a:solidFill>
                  <a:schemeClr val="tx1"/>
                </a:solidFill>
                <a:latin typeface="+mj-lt"/>
              </a:rPr>
              <a:t> on 1, </a:t>
            </a:r>
            <a:r>
              <a:rPr lang="de-DE" sz="800" u="none" dirty="0" smtClean="0">
                <a:solidFill>
                  <a:schemeClr val="tx1"/>
                </a:solidFill>
                <a:latin typeface="+mj-lt"/>
              </a:rPr>
              <a:t>2, 3 </a:t>
            </a:r>
            <a:r>
              <a:rPr lang="de-DE" sz="800" u="none" dirty="0" err="1" smtClean="0">
                <a:solidFill>
                  <a:schemeClr val="tx1"/>
                </a:solidFill>
                <a:latin typeface="+mj-lt"/>
              </a:rPr>
              <a:t>or</a:t>
            </a:r>
            <a:r>
              <a:rPr lang="de-DE" sz="800" u="none" dirty="0" smtClean="0">
                <a:solidFill>
                  <a:schemeClr val="tx1"/>
                </a:solidFill>
                <a:latin typeface="+mj-lt"/>
              </a:rPr>
              <a:t> „</a:t>
            </a:r>
            <a:r>
              <a:rPr lang="de-DE" sz="800" b="1" u="none" dirty="0" smtClean="0">
                <a:solidFill>
                  <a:schemeClr val="tx1"/>
                </a:solidFill>
                <a:sym typeface="Wingdings" panose="05000000000000000000" pitchFamily="2" charset="2"/>
              </a:rPr>
              <a:t></a:t>
            </a:r>
            <a:r>
              <a:rPr lang="de-DE" sz="800" u="none" dirty="0" smtClean="0">
                <a:solidFill>
                  <a:schemeClr val="tx1"/>
                </a:solidFill>
                <a:latin typeface="+mj-lt"/>
              </a:rPr>
              <a:t>“ (i.e. </a:t>
            </a:r>
            <a:r>
              <a:rPr lang="de-DE" sz="800" u="none" dirty="0" err="1" smtClean="0">
                <a:solidFill>
                  <a:schemeClr val="tx1"/>
                </a:solidFill>
                <a:latin typeface="+mj-lt"/>
              </a:rPr>
              <a:t>exclude</a:t>
            </a:r>
            <a:r>
              <a:rPr lang="de-DE" sz="800" u="none" dirty="0" smtClean="0">
                <a:solidFill>
                  <a:schemeClr val="tx1"/>
                </a:solidFill>
                <a:latin typeface="+mj-lt"/>
              </a:rPr>
              <a:t>) </a:t>
            </a:r>
            <a:r>
              <a:rPr lang="de-DE" sz="800" u="none" dirty="0" err="1" smtClean="0">
                <a:solidFill>
                  <a:schemeClr val="tx1"/>
                </a:solidFill>
                <a:latin typeface="+mj-lt"/>
              </a:rPr>
              <a:t>to</a:t>
            </a:r>
            <a:r>
              <a:rPr lang="de-DE" sz="800" u="none" dirty="0" smtClean="0">
                <a:solidFill>
                  <a:schemeClr val="tx1"/>
                </a:solidFill>
                <a:latin typeface="+mj-lt"/>
              </a:rPr>
              <a:t> </a:t>
            </a:r>
            <a:r>
              <a:rPr lang="de-DE" sz="800" u="none" dirty="0" err="1" smtClean="0">
                <a:solidFill>
                  <a:schemeClr val="tx1"/>
                </a:solidFill>
                <a:latin typeface="+mj-lt"/>
              </a:rPr>
              <a:t>give</a:t>
            </a:r>
            <a:r>
              <a:rPr lang="de-DE" sz="800" u="none" dirty="0" smtClean="0">
                <a:solidFill>
                  <a:schemeClr val="tx1"/>
                </a:solidFill>
                <a:latin typeface="+mj-lt"/>
              </a:rPr>
              <a:t> </a:t>
            </a:r>
            <a:r>
              <a:rPr lang="de-DE" sz="800" u="none" dirty="0" err="1" smtClean="0">
                <a:solidFill>
                  <a:schemeClr val="tx1"/>
                </a:solidFill>
                <a:latin typeface="+mj-lt"/>
              </a:rPr>
              <a:t>hints</a:t>
            </a:r>
            <a:r>
              <a:rPr lang="de-DE" sz="800" u="none" dirty="0" smtClean="0">
                <a:solidFill>
                  <a:schemeClr val="tx1"/>
                </a:solidFill>
                <a:latin typeface="+mj-lt"/>
              </a:rPr>
              <a:t> </a:t>
            </a:r>
            <a:r>
              <a:rPr lang="de-DE" sz="800" u="none" dirty="0" err="1" smtClean="0">
                <a:solidFill>
                  <a:schemeClr val="tx1"/>
                </a:solidFill>
                <a:latin typeface="+mj-lt"/>
              </a:rPr>
              <a:t>to</a:t>
            </a:r>
            <a:r>
              <a:rPr lang="de-DE" sz="800" u="none" dirty="0" smtClean="0">
                <a:solidFill>
                  <a:schemeClr val="tx1"/>
                </a:solidFill>
                <a:latin typeface="+mj-lt"/>
              </a:rPr>
              <a:t> </a:t>
            </a:r>
            <a:r>
              <a:rPr lang="de-DE" sz="800" u="none" dirty="0" err="1" smtClean="0">
                <a:solidFill>
                  <a:schemeClr val="tx1"/>
                </a:solidFill>
                <a:latin typeface="+mj-lt"/>
              </a:rPr>
              <a:t>the</a:t>
            </a:r>
            <a:r>
              <a:rPr lang="de-DE" sz="800" u="none" dirty="0" smtClean="0">
                <a:solidFill>
                  <a:schemeClr val="tx1"/>
                </a:solidFill>
                <a:latin typeface="+mj-lt"/>
              </a:rPr>
              <a:t> </a:t>
            </a:r>
            <a:r>
              <a:rPr lang="de-DE" sz="800" u="none" dirty="0" err="1" smtClean="0">
                <a:solidFill>
                  <a:schemeClr val="tx1"/>
                </a:solidFill>
                <a:latin typeface="+mj-lt"/>
              </a:rPr>
              <a:t>recommender</a:t>
            </a:r>
            <a:r>
              <a:rPr lang="de-DE" sz="800" u="none" dirty="0">
                <a:solidFill>
                  <a:schemeClr val="tx1"/>
                </a:solidFill>
                <a:latin typeface="+mj-lt"/>
              </a:rPr>
              <a:t> </a:t>
            </a:r>
            <a:r>
              <a:rPr lang="de-DE" sz="800" u="none" dirty="0" err="1" smtClean="0">
                <a:solidFill>
                  <a:schemeClr val="tx1"/>
                </a:solidFill>
                <a:latin typeface="+mj-lt"/>
              </a:rPr>
              <a:t>and</a:t>
            </a:r>
            <a:r>
              <a:rPr lang="de-DE" sz="800" u="none" dirty="0" smtClean="0">
                <a:solidFill>
                  <a:schemeClr val="tx1"/>
                </a:solidFill>
                <a:latin typeface="+mj-lt"/>
              </a:rPr>
              <a:t> </a:t>
            </a:r>
            <a:r>
              <a:rPr lang="de-DE" sz="800" u="none" dirty="0" err="1" smtClean="0">
                <a:solidFill>
                  <a:schemeClr val="tx1"/>
                </a:solidFill>
                <a:latin typeface="+mj-lt"/>
              </a:rPr>
              <a:t>indicate</a:t>
            </a:r>
            <a:r>
              <a:rPr lang="de-DE" sz="800" u="none" dirty="0" smtClean="0">
                <a:solidFill>
                  <a:schemeClr val="tx1"/>
                </a:solidFill>
                <a:latin typeface="+mj-lt"/>
              </a:rPr>
              <a:t> alternatives</a:t>
            </a:r>
            <a:r>
              <a:rPr lang="de-DE" sz="800" u="none" dirty="0" smtClean="0">
                <a:solidFill>
                  <a:schemeClr val="tx1"/>
                </a:solidFill>
                <a:latin typeface="+mj-lt"/>
              </a:rPr>
              <a:t>.</a:t>
            </a:r>
            <a:endParaRPr kumimoji="0" lang="de-DE" sz="800" b="0" i="0" u="none" strike="noStrike" cap="none" normalizeH="0" baseline="0" dirty="0" smtClean="0">
              <a:ln>
                <a:noFill/>
              </a:ln>
              <a:solidFill>
                <a:schemeClr val="tx1"/>
              </a:solidFill>
              <a:effectLst/>
              <a:latin typeface="+mj-lt"/>
            </a:endParaRPr>
          </a:p>
        </p:txBody>
      </p:sp>
      <p:sp>
        <p:nvSpPr>
          <p:cNvPr id="52" name="Abgerundete rechteckige Legende 51"/>
          <p:cNvSpPr/>
          <p:nvPr/>
        </p:nvSpPr>
        <p:spPr bwMode="auto">
          <a:xfrm>
            <a:off x="272445" y="1662102"/>
            <a:ext cx="1755302" cy="421611"/>
          </a:xfrm>
          <a:prstGeom prst="wedgeRoundRectCallout">
            <a:avLst>
              <a:gd name="adj1" fmla="val 103653"/>
              <a:gd name="adj2" fmla="val -72490"/>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smtClean="0">
                <a:ln>
                  <a:noFill/>
                </a:ln>
                <a:solidFill>
                  <a:schemeClr val="tx1"/>
                </a:solidFill>
                <a:effectLst/>
                <a:latin typeface="+mj-lt"/>
              </a:rPr>
              <a:t>Box </a:t>
            </a:r>
            <a:r>
              <a:rPr kumimoji="0" lang="de-DE" sz="800" b="0" i="0" u="none" strike="noStrike" cap="none" normalizeH="0" baseline="0" dirty="0" err="1" smtClean="0">
                <a:ln>
                  <a:noFill/>
                </a:ln>
                <a:solidFill>
                  <a:schemeClr val="tx1"/>
                </a:solidFill>
                <a:effectLst/>
                <a:latin typeface="+mj-lt"/>
              </a:rPr>
              <a:t>for</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text</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analogous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as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for</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code</a:t>
            </a:r>
            <a:r>
              <a:rPr lang="de-DE" sz="800" u="none" dirty="0">
                <a:solidFill>
                  <a:schemeClr val="tx1"/>
                </a:solidFill>
                <a:latin typeface="+mj-lt"/>
              </a:rPr>
              <a:t> </a:t>
            </a:r>
            <a:r>
              <a:rPr lang="de-DE" sz="800" u="none" dirty="0" smtClean="0">
                <a:solidFill>
                  <a:schemeClr val="tx1"/>
                </a:solidFill>
                <a:latin typeface="+mj-lt"/>
              </a:rPr>
              <a:t>(</a:t>
            </a:r>
            <a:r>
              <a:rPr lang="de-DE" sz="800" u="none" dirty="0" err="1" smtClean="0">
                <a:solidFill>
                  <a:schemeClr val="tx1"/>
                </a:solidFill>
                <a:latin typeface="+mj-lt"/>
              </a:rPr>
              <a:t>see</a:t>
            </a:r>
            <a:r>
              <a:rPr lang="de-DE" sz="800" u="none" dirty="0" smtClean="0">
                <a:solidFill>
                  <a:schemeClr val="tx1"/>
                </a:solidFill>
                <a:latin typeface="+mj-lt"/>
              </a:rPr>
              <a:t> </a:t>
            </a:r>
            <a:r>
              <a:rPr lang="de-DE" sz="800" u="none" dirty="0" err="1" smtClean="0">
                <a:solidFill>
                  <a:schemeClr val="tx1"/>
                </a:solidFill>
                <a:latin typeface="+mj-lt"/>
              </a:rPr>
              <a:t>below</a:t>
            </a:r>
            <a:r>
              <a:rPr lang="de-DE" sz="800" u="none" dirty="0" smtClean="0">
                <a:solidFill>
                  <a:schemeClr val="tx1"/>
                </a:solidFill>
                <a:latin typeface="+mj-lt"/>
              </a:rPr>
              <a:t>).</a:t>
            </a:r>
            <a:endParaRPr kumimoji="0" lang="de-DE" sz="800" b="0" i="0" u="none" strike="noStrike" cap="none" normalizeH="0" baseline="0" dirty="0" smtClean="0">
              <a:ln>
                <a:noFill/>
              </a:ln>
              <a:solidFill>
                <a:schemeClr val="tx1"/>
              </a:solidFill>
              <a:effectLst/>
              <a:latin typeface="+mj-lt"/>
            </a:endParaRPr>
          </a:p>
        </p:txBody>
      </p:sp>
      <p:sp>
        <p:nvSpPr>
          <p:cNvPr id="53" name="Abgerundete rechteckige Legende 52"/>
          <p:cNvSpPr/>
          <p:nvPr/>
        </p:nvSpPr>
        <p:spPr bwMode="auto">
          <a:xfrm>
            <a:off x="3321035" y="4256856"/>
            <a:ext cx="1356819" cy="1044352"/>
          </a:xfrm>
          <a:prstGeom prst="wedgeRoundRectCallout">
            <a:avLst>
              <a:gd name="adj1" fmla="val -108410"/>
              <a:gd name="adj2" fmla="val 54739"/>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err="1" smtClean="0">
                <a:ln>
                  <a:noFill/>
                </a:ln>
                <a:solidFill>
                  <a:schemeClr val="tx1"/>
                </a:solidFill>
                <a:effectLst/>
                <a:latin typeface="+mj-lt"/>
              </a:rPr>
              <a:t>Maybe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we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even</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don‘t</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need</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to</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mark</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the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setup</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part</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as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it</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is</a:t>
            </a:r>
            <a:r>
              <a:rPr kumimoji="0" lang="de-DE" sz="800" b="0" i="0" u="none" strike="noStrike" cap="none" normalizeH="0" dirty="0" smtClean="0">
                <a:ln>
                  <a:noFill/>
                </a:ln>
                <a:solidFill>
                  <a:schemeClr val="tx1"/>
                </a:solidFill>
                <a:effectLst/>
                <a:latin typeface="+mj-lt"/>
              </a:rPr>
              <a:t> not </a:t>
            </a:r>
            <a:r>
              <a:rPr kumimoji="0" lang="de-DE" sz="800" b="0" i="0" u="none" strike="noStrike" cap="none" normalizeH="0" dirty="0" err="1" smtClean="0">
                <a:ln>
                  <a:noFill/>
                </a:ln>
                <a:solidFill>
                  <a:schemeClr val="tx1"/>
                </a:solidFill>
                <a:effectLst/>
                <a:latin typeface="+mj-lt"/>
              </a:rPr>
              <a:t>used</a:t>
            </a:r>
            <a:r>
              <a:rPr kumimoji="0" lang="de-DE" sz="800" b="0" i="0" u="none" strike="noStrike" cap="none" normalizeH="0" dirty="0" smtClean="0">
                <a:ln>
                  <a:noFill/>
                </a:ln>
                <a:solidFill>
                  <a:schemeClr val="tx1"/>
                </a:solidFill>
                <a:effectLst/>
                <a:latin typeface="+mj-lt"/>
              </a:rPr>
              <a:t> in </a:t>
            </a:r>
            <a:r>
              <a:rPr kumimoji="0" lang="de-DE" sz="800" b="0" i="0" u="none" strike="noStrike" cap="none" normalizeH="0" dirty="0" err="1" smtClean="0">
                <a:ln>
                  <a:noFill/>
                </a:ln>
                <a:solidFill>
                  <a:schemeClr val="tx1"/>
                </a:solidFill>
                <a:effectLst/>
                <a:latin typeface="+mj-lt"/>
              </a:rPr>
              <a:t>the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editor</a:t>
            </a:r>
            <a:r>
              <a:rPr kumimoji="0" lang="de-DE" sz="800" b="0" i="0" u="none" strike="noStrike" cap="none" normalizeH="0" dirty="0" smtClean="0">
                <a:ln>
                  <a:noFill/>
                </a:ln>
                <a:solidFill>
                  <a:schemeClr val="tx1"/>
                </a:solidFill>
                <a:effectLst/>
                <a:latin typeface="+mj-lt"/>
              </a:rPr>
              <a:t>? (But </a:t>
            </a:r>
            <a:r>
              <a:rPr kumimoji="0" lang="de-DE" sz="800" b="0" i="0" u="none" strike="noStrike" cap="none" normalizeH="0" dirty="0" err="1" smtClean="0">
                <a:ln>
                  <a:noFill/>
                </a:ln>
                <a:solidFill>
                  <a:schemeClr val="tx1"/>
                </a:solidFill>
                <a:effectLst/>
                <a:latin typeface="+mj-lt"/>
              </a:rPr>
              <a:t>maybe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this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is</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helpful</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for</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parameter</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identification</a:t>
            </a:r>
            <a:r>
              <a:rPr kumimoji="0" lang="de-DE" sz="800" b="0" i="0" u="none" strike="noStrike" cap="none" normalizeH="0" dirty="0" smtClean="0">
                <a:ln>
                  <a:noFill/>
                </a:ln>
                <a:solidFill>
                  <a:schemeClr val="tx1"/>
                </a:solidFill>
                <a:effectLst/>
                <a:latin typeface="+mj-lt"/>
              </a:rPr>
              <a:t>?)</a:t>
            </a:r>
            <a:endParaRPr kumimoji="0" lang="de-DE" sz="800" b="0" i="0" u="none" strike="noStrike" cap="none" normalizeH="0" baseline="0" dirty="0" smtClean="0">
              <a:ln>
                <a:noFill/>
              </a:ln>
              <a:solidFill>
                <a:schemeClr val="tx1"/>
              </a:solidFill>
              <a:effectLst/>
              <a:latin typeface="+mj-lt"/>
            </a:endParaRPr>
          </a:p>
        </p:txBody>
      </p:sp>
      <p:sp>
        <p:nvSpPr>
          <p:cNvPr id="54" name="Abgerundete rechteckige Legende 53"/>
          <p:cNvSpPr/>
          <p:nvPr/>
        </p:nvSpPr>
        <p:spPr bwMode="auto">
          <a:xfrm>
            <a:off x="-30721" y="3573016"/>
            <a:ext cx="1755302" cy="737245"/>
          </a:xfrm>
          <a:prstGeom prst="wedgeRoundRectCallout">
            <a:avLst>
              <a:gd name="adj1" fmla="val 67179"/>
              <a:gd name="adj2" fmla="val 70552"/>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l"/>
            <a:r>
              <a:rPr kumimoji="0" lang="de-DE" sz="800" b="0" i="0" u="none" strike="noStrike" cap="none" normalizeH="0" baseline="0" dirty="0" err="1" smtClean="0">
                <a:ln>
                  <a:noFill/>
                </a:ln>
                <a:solidFill>
                  <a:schemeClr val="tx1"/>
                </a:solidFill>
                <a:effectLst/>
                <a:latin typeface="+mj-lt"/>
              </a:rPr>
              <a:t>Another</a:t>
            </a:r>
            <a:r>
              <a:rPr kumimoji="0" lang="de-DE" sz="800" b="0" i="0" u="none" strike="noStrike" cap="none" normalizeH="0" baseline="0" dirty="0" smtClean="0">
                <a:ln>
                  <a:noFill/>
                </a:ln>
                <a:solidFill>
                  <a:schemeClr val="tx1"/>
                </a:solidFill>
                <a:effectLst/>
                <a:latin typeface="+mj-lt"/>
              </a:rPr>
              <a:t> box </a:t>
            </a:r>
            <a:r>
              <a:rPr kumimoji="0" lang="de-DE" sz="800" b="0" i="0" u="none" strike="noStrike" cap="none" normalizeH="0" baseline="0" dirty="0" err="1" smtClean="0">
                <a:ln>
                  <a:noFill/>
                </a:ln>
                <a:solidFill>
                  <a:schemeClr val="tx1"/>
                </a:solidFill>
                <a:effectLst/>
                <a:latin typeface="+mj-lt"/>
              </a:rPr>
              <a:t>for</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code</a:t>
            </a:r>
            <a:r>
              <a:rPr kumimoji="0" lang="de-DE" sz="800" b="0" i="0" u="none" strike="noStrike" cap="none" normalizeH="0" baseline="0" dirty="0" smtClean="0">
                <a:ln>
                  <a:noFill/>
                </a:ln>
                <a:solidFill>
                  <a:schemeClr val="tx1"/>
                </a:solidFill>
                <a:effectLst/>
                <a:latin typeface="+mj-lt"/>
              </a:rPr>
              <a:t> </a:t>
            </a:r>
            <a:r>
              <a:rPr kumimoji="0" lang="de-DE" sz="800" b="0" i="0" u="none" strike="noStrike" cap="none" normalizeH="0" baseline="0" dirty="0" err="1" smtClean="0">
                <a:ln>
                  <a:noFill/>
                </a:ln>
                <a:solidFill>
                  <a:schemeClr val="tx1"/>
                </a:solidFill>
                <a:effectLst/>
                <a:latin typeface="+mj-lt"/>
              </a:rPr>
              <a:t>marked</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as</a:t>
            </a:r>
            <a:r>
              <a:rPr kumimoji="0" lang="de-DE" sz="800" b="0" i="0" u="none" strike="noStrike" cap="none" normalizeH="0" dirty="0" smtClean="0">
                <a:ln>
                  <a:noFill/>
                </a:ln>
                <a:solidFill>
                  <a:schemeClr val="tx1"/>
                </a:solidFill>
                <a:effectLst/>
                <a:latin typeface="+mj-lt"/>
              </a:rPr>
              <a:t> 2nd </a:t>
            </a:r>
            <a:r>
              <a:rPr kumimoji="0" lang="de-DE" sz="800" b="0" i="0" u="none" strike="noStrike" cap="none" normalizeH="0" dirty="0" err="1" smtClean="0">
                <a:ln>
                  <a:noFill/>
                </a:ln>
                <a:solidFill>
                  <a:schemeClr val="tx1"/>
                </a:solidFill>
                <a:effectLst/>
                <a:latin typeface="+mj-lt"/>
              </a:rPr>
              <a:t>choice</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If</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user</a:t>
            </a:r>
            <a:r>
              <a:rPr kumimoji="0" lang="de-DE" sz="800" b="0" i="0" u="none" strike="noStrike" cap="none" normalizeH="0" dirty="0" smtClean="0">
                <a:ln>
                  <a:noFill/>
                </a:ln>
                <a:solidFill>
                  <a:schemeClr val="tx1"/>
                </a:solidFill>
                <a:effectLst/>
                <a:latin typeface="+mj-lt"/>
              </a:rPr>
              <a:t> </a:t>
            </a:r>
            <a:r>
              <a:rPr kumimoji="0" lang="de-DE" sz="800" b="0" i="0" u="none" strike="noStrike" cap="none" normalizeH="0" dirty="0" err="1" smtClean="0">
                <a:ln>
                  <a:noFill/>
                </a:ln>
                <a:solidFill>
                  <a:schemeClr val="tx1"/>
                </a:solidFill>
                <a:effectLst/>
                <a:latin typeface="+mj-lt"/>
              </a:rPr>
              <a:t>clicks</a:t>
            </a:r>
            <a:r>
              <a:rPr kumimoji="0" lang="de-DE" sz="800" b="0" i="0" u="none" strike="noStrike" cap="none" normalizeH="0" dirty="0" smtClean="0">
                <a:ln>
                  <a:noFill/>
                </a:ln>
                <a:solidFill>
                  <a:schemeClr val="tx1"/>
                </a:solidFill>
                <a:effectLst/>
                <a:latin typeface="+mj-lt"/>
              </a:rPr>
              <a:t> on „</a:t>
            </a:r>
            <a:r>
              <a:rPr lang="de-DE" sz="800" u="none" dirty="0" err="1" smtClean="0">
                <a:solidFill>
                  <a:schemeClr val="tx1"/>
                </a:solidFill>
              </a:rPr>
              <a:t>Accept</a:t>
            </a:r>
            <a:r>
              <a:rPr lang="de-DE" sz="800" u="none" dirty="0" smtClean="0">
                <a:solidFill>
                  <a:schemeClr val="tx1"/>
                </a:solidFill>
              </a:rPr>
              <a:t> </a:t>
            </a:r>
            <a:r>
              <a:rPr lang="de-DE" sz="800" u="none" dirty="0">
                <a:solidFill>
                  <a:schemeClr val="tx1"/>
                </a:solidFill>
              </a:rPr>
              <a:t>&amp; Add </a:t>
            </a:r>
            <a:r>
              <a:rPr lang="de-DE" sz="800" u="none" dirty="0" smtClean="0">
                <a:solidFill>
                  <a:schemeClr val="tx1"/>
                </a:solidFill>
              </a:rPr>
              <a:t>Alternative“, </a:t>
            </a:r>
            <a:r>
              <a:rPr lang="de-DE" sz="800" u="none" dirty="0" err="1" smtClean="0">
                <a:solidFill>
                  <a:schemeClr val="tx1"/>
                </a:solidFill>
              </a:rPr>
              <a:t>this</a:t>
            </a:r>
            <a:r>
              <a:rPr lang="de-DE" sz="800" u="none" dirty="0" smtClean="0">
                <a:solidFill>
                  <a:schemeClr val="tx1"/>
                </a:solidFill>
              </a:rPr>
              <a:t> </a:t>
            </a:r>
            <a:r>
              <a:rPr lang="de-DE" sz="800" u="none" dirty="0" err="1" smtClean="0">
                <a:solidFill>
                  <a:schemeClr val="tx1"/>
                </a:solidFill>
              </a:rPr>
              <a:t>becomes</a:t>
            </a:r>
            <a:r>
              <a:rPr lang="de-DE" sz="800" u="none" dirty="0" smtClean="0">
                <a:solidFill>
                  <a:schemeClr val="tx1"/>
                </a:solidFill>
              </a:rPr>
              <a:t> </a:t>
            </a:r>
            <a:r>
              <a:rPr lang="de-DE" sz="800" u="none" dirty="0" err="1" smtClean="0">
                <a:solidFill>
                  <a:schemeClr val="tx1"/>
                </a:solidFill>
              </a:rPr>
              <a:t>the</a:t>
            </a:r>
            <a:r>
              <a:rPr lang="de-DE" sz="800" u="none" dirty="0" smtClean="0">
                <a:solidFill>
                  <a:schemeClr val="tx1"/>
                </a:solidFill>
              </a:rPr>
              <a:t> 1st alternative in </a:t>
            </a:r>
            <a:r>
              <a:rPr lang="de-DE" sz="800" u="none" dirty="0" err="1" smtClean="0">
                <a:solidFill>
                  <a:schemeClr val="tx1"/>
                </a:solidFill>
              </a:rPr>
              <a:t>the</a:t>
            </a:r>
            <a:r>
              <a:rPr lang="de-DE" sz="800" u="none" dirty="0" smtClean="0">
                <a:solidFill>
                  <a:schemeClr val="tx1"/>
                </a:solidFill>
              </a:rPr>
              <a:t> </a:t>
            </a:r>
            <a:r>
              <a:rPr lang="de-DE" sz="800" u="none" dirty="0" err="1" smtClean="0">
                <a:solidFill>
                  <a:schemeClr val="tx1"/>
                </a:solidFill>
              </a:rPr>
              <a:t>next</a:t>
            </a:r>
            <a:r>
              <a:rPr lang="de-DE" sz="800" u="none" dirty="0" smtClean="0">
                <a:solidFill>
                  <a:schemeClr val="tx1"/>
                </a:solidFill>
              </a:rPr>
              <a:t> „</a:t>
            </a:r>
            <a:r>
              <a:rPr lang="de-DE" sz="800" u="none" dirty="0" err="1" smtClean="0">
                <a:solidFill>
                  <a:schemeClr val="tx1"/>
                </a:solidFill>
              </a:rPr>
              <a:t>round</a:t>
            </a:r>
            <a:r>
              <a:rPr lang="de-DE" sz="800" u="none" dirty="0" smtClean="0">
                <a:solidFill>
                  <a:schemeClr val="tx1"/>
                </a:solidFill>
              </a:rPr>
              <a:t>“.</a:t>
            </a:r>
            <a:endParaRPr lang="de-DE" sz="800" u="none" dirty="0">
              <a:solidFill>
                <a:schemeClr val="tx1"/>
              </a:solidFill>
            </a:endParaRPr>
          </a:p>
          <a:p>
            <a:pPr algn="l"/>
            <a:endParaRPr kumimoji="0" lang="de-DE" sz="800" b="0" i="0" u="none" strike="noStrike" cap="none" normalizeH="0" baseline="0" dirty="0" smtClean="0">
              <a:ln>
                <a:noFill/>
              </a:ln>
              <a:solidFill>
                <a:schemeClr val="tx1"/>
              </a:solidFill>
              <a:effectLst/>
              <a:latin typeface="+mj-lt"/>
            </a:endParaRPr>
          </a:p>
        </p:txBody>
      </p:sp>
      <p:grpSp>
        <p:nvGrpSpPr>
          <p:cNvPr id="55" name="Gruppieren 54"/>
          <p:cNvGrpSpPr/>
          <p:nvPr/>
        </p:nvGrpSpPr>
        <p:grpSpPr>
          <a:xfrm>
            <a:off x="6093387" y="4078945"/>
            <a:ext cx="916315" cy="215444"/>
            <a:chOff x="5148322" y="3642743"/>
            <a:chExt cx="780016" cy="215444"/>
          </a:xfrm>
        </p:grpSpPr>
        <p:sp>
          <p:nvSpPr>
            <p:cNvPr id="56" name="Eine Ecke des Rechtecks abrunden 55"/>
            <p:cNvSpPr/>
            <p:nvPr/>
          </p:nvSpPr>
          <p:spPr bwMode="auto">
            <a:xfrm>
              <a:off x="5148322" y="3699148"/>
              <a:ext cx="121961" cy="139409"/>
            </a:xfrm>
            <a:prstGeom prst="round1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800" b="0" i="0" u="sng" strike="noStrike" cap="none" normalizeH="0" baseline="0" smtClean="0">
                <a:ln>
                  <a:noFill/>
                </a:ln>
                <a:solidFill>
                  <a:schemeClr val="tx1"/>
                </a:solidFill>
                <a:effectLst/>
                <a:latin typeface="Times New Roman" pitchFamily="18" charset="0"/>
              </a:endParaRPr>
            </a:p>
          </p:txBody>
        </p:sp>
        <p:sp>
          <p:nvSpPr>
            <p:cNvPr id="57" name="Textfeld 56"/>
            <p:cNvSpPr txBox="1"/>
            <p:nvPr/>
          </p:nvSpPr>
          <p:spPr>
            <a:xfrm>
              <a:off x="5356314" y="3642743"/>
              <a:ext cx="572024" cy="215444"/>
            </a:xfrm>
            <a:prstGeom prst="rect">
              <a:avLst/>
            </a:prstGeom>
            <a:noFill/>
          </p:spPr>
          <p:txBody>
            <a:bodyPr wrap="none" rtlCol="0">
              <a:spAutoFit/>
            </a:bodyPr>
            <a:lstStyle/>
            <a:p>
              <a:r>
                <a:rPr lang="de-DE" sz="800" u="none" dirty="0" err="1" smtClean="0">
                  <a:latin typeface="+mj-lt"/>
                </a:rPr>
                <a:t>Unfinished</a:t>
              </a:r>
              <a:endParaRPr lang="de-DE" sz="800" u="none" dirty="0">
                <a:latin typeface="+mj-lt"/>
              </a:endParaRPr>
            </a:p>
          </p:txBody>
        </p:sp>
      </p:grpSp>
      <p:grpSp>
        <p:nvGrpSpPr>
          <p:cNvPr id="58" name="Gruppieren 57"/>
          <p:cNvGrpSpPr/>
          <p:nvPr/>
        </p:nvGrpSpPr>
        <p:grpSpPr>
          <a:xfrm>
            <a:off x="7068789" y="4082633"/>
            <a:ext cx="907701" cy="215444"/>
            <a:chOff x="5148322" y="3642743"/>
            <a:chExt cx="772683" cy="215444"/>
          </a:xfrm>
        </p:grpSpPr>
        <p:sp>
          <p:nvSpPr>
            <p:cNvPr id="59" name="Eine Ecke des Rechtecks abrunden 58"/>
            <p:cNvSpPr/>
            <p:nvPr/>
          </p:nvSpPr>
          <p:spPr bwMode="auto">
            <a:xfrm>
              <a:off x="5148322" y="3699148"/>
              <a:ext cx="121961" cy="139409"/>
            </a:xfrm>
            <a:prstGeom prst="round1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800" b="0" i="0" u="sng" strike="noStrike" cap="none" normalizeH="0" baseline="0" smtClean="0">
                <a:ln>
                  <a:noFill/>
                </a:ln>
                <a:solidFill>
                  <a:schemeClr val="tx1"/>
                </a:solidFill>
                <a:effectLst/>
                <a:latin typeface="Times New Roman" pitchFamily="18" charset="0"/>
              </a:endParaRPr>
            </a:p>
          </p:txBody>
        </p:sp>
        <p:sp>
          <p:nvSpPr>
            <p:cNvPr id="60" name="Textfeld 59"/>
            <p:cNvSpPr txBox="1"/>
            <p:nvPr/>
          </p:nvSpPr>
          <p:spPr>
            <a:xfrm>
              <a:off x="5348981" y="3642743"/>
              <a:ext cx="572024" cy="215444"/>
            </a:xfrm>
            <a:prstGeom prst="rect">
              <a:avLst/>
            </a:prstGeom>
            <a:noFill/>
          </p:spPr>
          <p:txBody>
            <a:bodyPr wrap="none" rtlCol="0">
              <a:spAutoFit/>
            </a:bodyPr>
            <a:lstStyle/>
            <a:p>
              <a:r>
                <a:rPr lang="de-DE" sz="800" u="none" dirty="0" smtClean="0">
                  <a:latin typeface="+mj-lt"/>
                </a:rPr>
                <a:t>Alternative</a:t>
              </a:r>
              <a:endParaRPr lang="de-DE" sz="800" u="none" dirty="0">
                <a:latin typeface="+mj-lt"/>
              </a:endParaRPr>
            </a:p>
          </p:txBody>
        </p:sp>
      </p:grpSp>
      <p:pic>
        <p:nvPicPr>
          <p:cNvPr id="6" name="Grafik 5"/>
          <p:cNvPicPr>
            <a:picLocks noChangeAspect="1"/>
          </p:cNvPicPr>
          <p:nvPr/>
        </p:nvPicPr>
        <p:blipFill rotWithShape="1">
          <a:blip r:embed="rId4" cstate="print">
            <a:extLst>
              <a:ext uri="{28A0092B-C50C-407E-A947-70E740481C1C}">
                <a14:useLocalDpi xmlns:a14="http://schemas.microsoft.com/office/drawing/2010/main" val="0"/>
              </a:ext>
            </a:extLst>
          </a:blip>
          <a:srcRect l="57484" t="861" b="-861"/>
          <a:stretch/>
        </p:blipFill>
        <p:spPr>
          <a:xfrm>
            <a:off x="8738551" y="1577895"/>
            <a:ext cx="125813" cy="146499"/>
          </a:xfrm>
          <a:prstGeom prst="rect">
            <a:avLst/>
          </a:prstGeom>
        </p:spPr>
      </p:pic>
      <p:pic>
        <p:nvPicPr>
          <p:cNvPr id="61" name="Grafik 60"/>
          <p:cNvPicPr>
            <a:picLocks noChangeAspect="1"/>
          </p:cNvPicPr>
          <p:nvPr/>
        </p:nvPicPr>
        <p:blipFill rotWithShape="1">
          <a:blip r:embed="rId5" cstate="print">
            <a:extLst>
              <a:ext uri="{28A0092B-C50C-407E-A947-70E740481C1C}">
                <a14:useLocalDpi xmlns:a14="http://schemas.microsoft.com/office/drawing/2010/main" val="0"/>
              </a:ext>
            </a:extLst>
          </a:blip>
          <a:srcRect r="49061"/>
          <a:stretch/>
        </p:blipFill>
        <p:spPr>
          <a:xfrm>
            <a:off x="8715808" y="2126996"/>
            <a:ext cx="171298" cy="166474"/>
          </a:xfrm>
          <a:prstGeom prst="rect">
            <a:avLst/>
          </a:prstGeom>
        </p:spPr>
      </p:pic>
      <p:pic>
        <p:nvPicPr>
          <p:cNvPr id="62" name="Grafik 61"/>
          <p:cNvPicPr>
            <a:picLocks noChangeAspect="1"/>
          </p:cNvPicPr>
          <p:nvPr/>
        </p:nvPicPr>
        <p:blipFill rotWithShape="1">
          <a:blip r:embed="rId5" cstate="print">
            <a:extLst>
              <a:ext uri="{28A0092B-C50C-407E-A947-70E740481C1C}">
                <a14:useLocalDpi xmlns:a14="http://schemas.microsoft.com/office/drawing/2010/main" val="0"/>
              </a:ext>
            </a:extLst>
          </a:blip>
          <a:srcRect r="49061"/>
          <a:stretch/>
        </p:blipFill>
        <p:spPr>
          <a:xfrm>
            <a:off x="8725458" y="2729115"/>
            <a:ext cx="171298" cy="166474"/>
          </a:xfrm>
          <a:prstGeom prst="rect">
            <a:avLst/>
          </a:prstGeom>
        </p:spPr>
      </p:pic>
      <p:sp>
        <p:nvSpPr>
          <p:cNvPr id="63" name="Abgerundetes Rechteck 62"/>
          <p:cNvSpPr/>
          <p:nvPr/>
        </p:nvSpPr>
        <p:spPr bwMode="auto">
          <a:xfrm>
            <a:off x="5175951" y="5246575"/>
            <a:ext cx="762730" cy="275245"/>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Add Parameter</a:t>
            </a:r>
            <a:endParaRPr kumimoji="0" lang="de-DE" sz="800" b="0" i="0" u="none" strike="noStrike" cap="none" normalizeH="0" baseline="0" dirty="0" smtClean="0">
              <a:ln>
                <a:noFill/>
              </a:ln>
              <a:solidFill>
                <a:schemeClr val="tx1"/>
              </a:solidFill>
              <a:effectLst/>
              <a:latin typeface="+mj-lt"/>
            </a:endParaRPr>
          </a:p>
        </p:txBody>
      </p:sp>
      <p:sp>
        <p:nvSpPr>
          <p:cNvPr id="64" name="Abgerundete rechteckige Legende 63"/>
          <p:cNvSpPr/>
          <p:nvPr/>
        </p:nvSpPr>
        <p:spPr bwMode="auto">
          <a:xfrm>
            <a:off x="7445996" y="3399441"/>
            <a:ext cx="1402390" cy="503352"/>
          </a:xfrm>
          <a:prstGeom prst="wedgeRoundRectCallout">
            <a:avLst>
              <a:gd name="adj1" fmla="val 577"/>
              <a:gd name="adj2" fmla="val 163641"/>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US" sz="800" u="none" dirty="0" smtClean="0">
                <a:solidFill>
                  <a:schemeClr val="tx1"/>
                </a:solidFill>
                <a:latin typeface="+mj-lt"/>
              </a:rPr>
              <a:t>Browse </a:t>
            </a:r>
            <a:r>
              <a:rPr lang="en-US" sz="800" u="none" dirty="0">
                <a:solidFill>
                  <a:schemeClr val="tx1"/>
                </a:solidFill>
                <a:latin typeface="+mj-lt"/>
              </a:rPr>
              <a:t>History, Find in </a:t>
            </a:r>
            <a:r>
              <a:rPr lang="en-US" sz="800" u="none" dirty="0" smtClean="0">
                <a:solidFill>
                  <a:schemeClr val="tx1"/>
                </a:solidFill>
                <a:latin typeface="+mj-lt"/>
              </a:rPr>
              <a:t>DB, </a:t>
            </a:r>
            <a:r>
              <a:rPr lang="en-US" sz="800" u="none" dirty="0">
                <a:solidFill>
                  <a:schemeClr val="tx1"/>
                </a:solidFill>
              </a:rPr>
              <a:t>Add </a:t>
            </a:r>
            <a:r>
              <a:rPr lang="en-US" sz="800" u="none" dirty="0" smtClean="0">
                <a:solidFill>
                  <a:schemeClr val="tx1"/>
                </a:solidFill>
              </a:rPr>
              <a:t>Parameter/ </a:t>
            </a:r>
            <a:r>
              <a:rPr lang="en-US" sz="800" u="none" dirty="0" err="1" smtClean="0">
                <a:solidFill>
                  <a:schemeClr val="tx1"/>
                </a:solidFill>
              </a:rPr>
              <a:t>Group.</a:t>
            </a:r>
            <a:r>
              <a:rPr lang="en-US" sz="800" u="none" dirty="0" err="1" smtClean="0">
                <a:solidFill>
                  <a:schemeClr val="tx1"/>
                </a:solidFill>
                <a:latin typeface="+mj-lt"/>
              </a:rPr>
              <a:t>This</a:t>
            </a:r>
            <a:r>
              <a:rPr lang="en-US" sz="800" u="none" dirty="0" smtClean="0">
                <a:solidFill>
                  <a:schemeClr val="tx1"/>
                </a:solidFill>
                <a:latin typeface="+mj-lt"/>
              </a:rPr>
              <a:t> </a:t>
            </a:r>
            <a:r>
              <a:rPr lang="en-US" sz="800" u="none" dirty="0">
                <a:solidFill>
                  <a:schemeClr val="tx1"/>
                </a:solidFill>
                <a:latin typeface="+mj-lt"/>
              </a:rPr>
              <a:t>is for </a:t>
            </a:r>
            <a:r>
              <a:rPr lang="en-US" sz="800" u="none" dirty="0" smtClean="0">
                <a:solidFill>
                  <a:schemeClr val="tx1"/>
                </a:solidFill>
                <a:latin typeface="+mj-lt"/>
              </a:rPr>
              <a:t>later.</a:t>
            </a:r>
            <a:endParaRPr lang="en-US" sz="800" u="none" dirty="0">
              <a:solidFill>
                <a:schemeClr val="tx1"/>
              </a:solidFill>
              <a:latin typeface="+mj-lt"/>
            </a:endParaRPr>
          </a:p>
        </p:txBody>
      </p:sp>
      <p:pic>
        <p:nvPicPr>
          <p:cNvPr id="65" name="Grafik 64"/>
          <p:cNvPicPr>
            <a:picLocks noChangeAspect="1"/>
          </p:cNvPicPr>
          <p:nvPr/>
        </p:nvPicPr>
        <p:blipFill rotWithShape="1">
          <a:blip r:embed="rId5" cstate="print">
            <a:extLst>
              <a:ext uri="{28A0092B-C50C-407E-A947-70E740481C1C}">
                <a14:useLocalDpi xmlns:a14="http://schemas.microsoft.com/office/drawing/2010/main" val="0"/>
              </a:ext>
            </a:extLst>
          </a:blip>
          <a:srcRect r="49061"/>
          <a:stretch/>
        </p:blipFill>
        <p:spPr>
          <a:xfrm>
            <a:off x="8715808" y="3093643"/>
            <a:ext cx="171298" cy="166474"/>
          </a:xfrm>
          <a:prstGeom prst="rect">
            <a:avLst/>
          </a:prstGeom>
        </p:spPr>
      </p:pic>
      <p:sp>
        <p:nvSpPr>
          <p:cNvPr id="66" name="Abgerundete rechteckige Legende 65"/>
          <p:cNvSpPr/>
          <p:nvPr/>
        </p:nvSpPr>
        <p:spPr bwMode="auto">
          <a:xfrm>
            <a:off x="6117715" y="1739108"/>
            <a:ext cx="2531889" cy="303766"/>
          </a:xfrm>
          <a:prstGeom prst="wedgeRoundRectCallout">
            <a:avLst>
              <a:gd name="adj1" fmla="val 52698"/>
              <a:gd name="adj2" fmla="val -42838"/>
              <a:gd name="adj3" fmla="val 16667"/>
            </a:avLst>
          </a:prstGeom>
          <a:solidFill>
            <a:srgbClr val="FFC00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US" sz="600" u="none" dirty="0" smtClean="0">
                <a:solidFill>
                  <a:schemeClr val="tx1"/>
                </a:solidFill>
                <a:latin typeface="+mj-lt"/>
              </a:rPr>
              <a:t>Lock/unlock switch: if locked, content does not change if user switches the sources or give hints. Otherwise content is updated.</a:t>
            </a:r>
            <a:endParaRPr lang="en-US" sz="600" u="none" dirty="0">
              <a:solidFill>
                <a:schemeClr val="tx1"/>
              </a:solidFill>
              <a:latin typeface="+mj-lt"/>
            </a:endParaRPr>
          </a:p>
        </p:txBody>
      </p:sp>
      <p:sp>
        <p:nvSpPr>
          <p:cNvPr id="67" name="Abgerundetes Rechteck 66"/>
          <p:cNvSpPr/>
          <p:nvPr/>
        </p:nvSpPr>
        <p:spPr bwMode="auto">
          <a:xfrm>
            <a:off x="5181449" y="5585739"/>
            <a:ext cx="762730" cy="275245"/>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chemeClr val="tx1"/>
                </a:solidFill>
                <a:effectLst/>
                <a:latin typeface="+mj-lt"/>
              </a:rPr>
              <a:t>Add Group</a:t>
            </a:r>
            <a:endParaRPr kumimoji="0" lang="de-DE" sz="8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1851125810"/>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US" sz="2400" dirty="0" smtClean="0">
                <a:solidFill>
                  <a:srgbClr val="000066"/>
                </a:solidFill>
              </a:rPr>
              <a:t>Sources Examined for </a:t>
            </a:r>
            <a:r>
              <a:rPr lang="en-US" sz="2400" b="1" dirty="0" smtClean="0">
                <a:solidFill>
                  <a:srgbClr val="000066"/>
                </a:solidFill>
              </a:rPr>
              <a:t>Dataset</a:t>
            </a:r>
            <a:endParaRPr lang="en-US" sz="2400" dirty="0">
              <a:solidFill>
                <a:srgbClr val="000066"/>
              </a:solidFill>
            </a:endParaRPr>
          </a:p>
        </p:txBody>
      </p:sp>
      <p:sp>
        <p:nvSpPr>
          <p:cNvPr id="89090" name="Rectangle 2"/>
          <p:cNvSpPr>
            <a:spLocks noGrp="1" noChangeArrowheads="1"/>
          </p:cNvSpPr>
          <p:nvPr>
            <p:ph idx="1"/>
          </p:nvPr>
        </p:nvSpPr>
        <p:spPr>
          <a:xfrm>
            <a:off x="266700" y="1600200"/>
            <a:ext cx="8610600" cy="4495800"/>
          </a:xfrm>
        </p:spPr>
        <p:txBody>
          <a:bodyPr/>
          <a:lstStyle/>
          <a:p>
            <a:pPr>
              <a:spcBef>
                <a:spcPts val="1200"/>
              </a:spcBef>
            </a:pPr>
            <a:r>
              <a:rPr lang="en-US" sz="1400" dirty="0" smtClean="0"/>
              <a:t>Stack Overflow Website</a:t>
            </a:r>
            <a:endParaRPr lang="en-US" sz="1400" dirty="0"/>
          </a:p>
          <a:p>
            <a:pPr>
              <a:spcBef>
                <a:spcPts val="1200"/>
              </a:spcBef>
            </a:pPr>
            <a:r>
              <a:rPr lang="en-US" sz="1400" dirty="0" smtClean="0"/>
              <a:t>Stack Overflow Documentation Project</a:t>
            </a:r>
          </a:p>
          <a:p>
            <a:pPr>
              <a:spcBef>
                <a:spcPts val="1200"/>
              </a:spcBef>
            </a:pPr>
            <a:r>
              <a:rPr lang="en-US" sz="1400" dirty="0" smtClean="0"/>
              <a:t>Pandas API Documentation</a:t>
            </a:r>
          </a:p>
          <a:p>
            <a:pPr>
              <a:spcBef>
                <a:spcPts val="1200"/>
              </a:spcBef>
            </a:pPr>
            <a:r>
              <a:rPr lang="en-US" sz="1400" dirty="0" smtClean="0"/>
              <a:t>Color Coding for Parts</a:t>
            </a:r>
          </a:p>
          <a:p>
            <a:pPr lvl="1">
              <a:spcBef>
                <a:spcPts val="1200"/>
              </a:spcBef>
            </a:pPr>
            <a:r>
              <a:rPr lang="en-US" sz="1400" dirty="0" smtClean="0">
                <a:solidFill>
                  <a:srgbClr val="00B050"/>
                </a:solidFill>
              </a:rPr>
              <a:t>Solutions are marked with ‘GREEN’</a:t>
            </a:r>
          </a:p>
          <a:p>
            <a:pPr lvl="1">
              <a:spcBef>
                <a:spcPts val="1200"/>
              </a:spcBef>
            </a:pPr>
            <a:r>
              <a:rPr lang="en-US" sz="1400" dirty="0" smtClean="0">
                <a:solidFill>
                  <a:srgbClr val="663300"/>
                </a:solidFill>
              </a:rPr>
              <a:t>Texts are marked with ‘BROWN’</a:t>
            </a:r>
          </a:p>
          <a:p>
            <a:pPr lvl="1">
              <a:spcBef>
                <a:spcPts val="1200"/>
              </a:spcBef>
            </a:pPr>
            <a:r>
              <a:rPr lang="en-US" sz="1400" dirty="0" smtClean="0">
                <a:solidFill>
                  <a:srgbClr val="FFC000"/>
                </a:solidFill>
              </a:rPr>
              <a:t>Setups are marked with ‘ORANGE’ </a:t>
            </a:r>
            <a:r>
              <a:rPr lang="en-US" sz="1400" dirty="0" smtClean="0"/>
              <a:t>(</a:t>
            </a:r>
            <a:r>
              <a:rPr lang="en-US" sz="1400" b="1" dirty="0" smtClean="0"/>
              <a:t>AA</a:t>
            </a:r>
            <a:r>
              <a:rPr lang="en-US" sz="1400" dirty="0" smtClean="0"/>
              <a:t>: do we really need to mark them?)</a:t>
            </a:r>
          </a:p>
          <a:p>
            <a:pPr lvl="1">
              <a:spcBef>
                <a:spcPts val="1200"/>
              </a:spcBef>
            </a:pPr>
            <a:r>
              <a:rPr lang="en-US" sz="1400" dirty="0" smtClean="0">
                <a:solidFill>
                  <a:srgbClr val="0070C0"/>
                </a:solidFill>
              </a:rPr>
              <a:t>Others are marked with ‘BLUE’ </a:t>
            </a:r>
            <a:r>
              <a:rPr lang="en-US" sz="1400" dirty="0"/>
              <a:t>(</a:t>
            </a:r>
            <a:r>
              <a:rPr lang="en-US" sz="1400" b="1" dirty="0"/>
              <a:t>AA</a:t>
            </a:r>
            <a:r>
              <a:rPr lang="en-US" sz="1400" dirty="0"/>
              <a:t>: do we really need to mark them?)</a:t>
            </a:r>
          </a:p>
          <a:p>
            <a:pPr lvl="1">
              <a:spcBef>
                <a:spcPts val="1200"/>
              </a:spcBef>
            </a:pPr>
            <a:endParaRPr lang="en-US" sz="1400" dirty="0" smtClean="0">
              <a:solidFill>
                <a:srgbClr val="0070C0"/>
              </a:solidFill>
            </a:endParaRPr>
          </a:p>
          <a:p>
            <a:pPr lvl="1">
              <a:spcBef>
                <a:spcPts val="1200"/>
              </a:spcBef>
            </a:pPr>
            <a:endParaRPr lang="en-US" sz="1400" dirty="0" smtClean="0">
              <a:solidFill>
                <a:srgbClr val="663300"/>
              </a:solidFill>
            </a:endParaRPr>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Datasets</a:t>
            </a:r>
          </a:p>
        </p:txBody>
      </p:sp>
    </p:spTree>
    <p:extLst>
      <p:ext uri="{BB962C8B-B14F-4D97-AF65-F5344CB8AC3E}">
        <p14:creationId xmlns:p14="http://schemas.microsoft.com/office/powerpoint/2010/main" val="323239882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US" sz="2400" dirty="0" smtClean="0">
                <a:solidFill>
                  <a:srgbClr val="000066"/>
                </a:solidFill>
              </a:rPr>
              <a:t>Pipeline/Subtasks</a:t>
            </a:r>
            <a:endParaRPr lang="en-US" sz="2400" dirty="0">
              <a:solidFill>
                <a:srgbClr val="000066"/>
              </a:solidFill>
            </a:endParaRPr>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Tasks</a:t>
            </a:r>
          </a:p>
        </p:txBody>
      </p:sp>
      <p:sp>
        <p:nvSpPr>
          <p:cNvPr id="6" name="Rectangle 5"/>
          <p:cNvSpPr/>
          <p:nvPr/>
        </p:nvSpPr>
        <p:spPr bwMode="auto">
          <a:xfrm>
            <a:off x="928662" y="1571612"/>
            <a:ext cx="1857388" cy="428628"/>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u="none" dirty="0" smtClean="0">
                <a:solidFill>
                  <a:schemeClr val="tx1"/>
                </a:solidFill>
                <a:latin typeface="Times New Roman" pitchFamily="18" charset="0"/>
              </a:rPr>
              <a:t>Recognition of Text and Solution part from the post</a:t>
            </a:r>
            <a:endParaRPr kumimoji="0" lang="en-IN" sz="1000" b="0" i="0" u="none" strike="noStrike" cap="none" normalizeH="0" baseline="0" dirty="0" smtClean="0">
              <a:ln>
                <a:noFill/>
              </a:ln>
              <a:solidFill>
                <a:schemeClr val="tx1"/>
              </a:solidFill>
              <a:effectLst/>
              <a:latin typeface="Times New Roman" pitchFamily="18" charset="0"/>
            </a:endParaRPr>
          </a:p>
        </p:txBody>
      </p:sp>
      <p:sp>
        <p:nvSpPr>
          <p:cNvPr id="7" name="Rectangle 6"/>
          <p:cNvSpPr/>
          <p:nvPr/>
        </p:nvSpPr>
        <p:spPr bwMode="auto">
          <a:xfrm>
            <a:off x="5857884" y="1571612"/>
            <a:ext cx="1857388" cy="428628"/>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u="none" dirty="0" smtClean="0">
                <a:solidFill>
                  <a:schemeClr val="tx1"/>
                </a:solidFill>
                <a:latin typeface="Times New Roman" pitchFamily="18" charset="0"/>
              </a:rPr>
              <a:t>Identify the best solution for a query</a:t>
            </a:r>
            <a:endParaRPr kumimoji="0" lang="en-IN" sz="10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3643306" y="2857496"/>
            <a:ext cx="1643074" cy="500066"/>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u="none" dirty="0" smtClean="0">
                <a:solidFill>
                  <a:schemeClr val="tx1"/>
                </a:solidFill>
                <a:latin typeface="Times New Roman" pitchFamily="18" charset="0"/>
              </a:rPr>
              <a:t>Complete the solution code so that it can be compiled</a:t>
            </a:r>
          </a:p>
        </p:txBody>
      </p:sp>
      <p:sp>
        <p:nvSpPr>
          <p:cNvPr id="9" name="Rectangle 8"/>
          <p:cNvSpPr/>
          <p:nvPr/>
        </p:nvSpPr>
        <p:spPr bwMode="auto">
          <a:xfrm>
            <a:off x="3643306" y="3929066"/>
            <a:ext cx="1643074" cy="500066"/>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u="none" dirty="0" smtClean="0">
                <a:solidFill>
                  <a:schemeClr val="tx1"/>
                </a:solidFill>
                <a:latin typeface="Times New Roman" pitchFamily="18" charset="0"/>
              </a:rPr>
              <a:t>Build Template from Code and store them.</a:t>
            </a:r>
            <a:endParaRPr kumimoji="0" lang="en-IN" sz="10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3571868" y="5072074"/>
            <a:ext cx="1785950" cy="571504"/>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rPr>
              <a:t>Identify</a:t>
            </a:r>
            <a:r>
              <a:rPr kumimoji="0" lang="en-US" sz="1000" b="0" i="0" u="none" strike="noStrike" cap="none" normalizeH="0" dirty="0" smtClean="0">
                <a:ln>
                  <a:noFill/>
                </a:ln>
                <a:solidFill>
                  <a:schemeClr val="tx1"/>
                </a:solidFill>
                <a:effectLst/>
                <a:latin typeface="Times New Roman" pitchFamily="18" charset="0"/>
              </a:rPr>
              <a:t> duplicate solutions and queries to avoid redundancy</a:t>
            </a:r>
            <a:endParaRPr kumimoji="0" lang="en-IN" sz="1000" b="0" i="0" u="none" strike="noStrike" cap="none" normalizeH="0" baseline="0" dirty="0" smtClean="0">
              <a:ln>
                <a:noFill/>
              </a:ln>
              <a:solidFill>
                <a:schemeClr val="tx1"/>
              </a:solidFill>
              <a:effectLst/>
              <a:latin typeface="Times New Roman" pitchFamily="18" charset="0"/>
            </a:endParaRPr>
          </a:p>
        </p:txBody>
      </p:sp>
      <p:cxnSp>
        <p:nvCxnSpPr>
          <p:cNvPr id="13" name="Straight Arrow Connector 12"/>
          <p:cNvCxnSpPr>
            <a:stCxn id="6" idx="3"/>
            <a:endCxn id="8" idx="0"/>
          </p:cNvCxnSpPr>
          <p:nvPr/>
        </p:nvCxnSpPr>
        <p:spPr bwMode="auto">
          <a:xfrm>
            <a:off x="2786050" y="1785926"/>
            <a:ext cx="1678793" cy="107157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stCxn id="7" idx="1"/>
            <a:endCxn id="8" idx="0"/>
          </p:cNvCxnSpPr>
          <p:nvPr/>
        </p:nvCxnSpPr>
        <p:spPr bwMode="auto">
          <a:xfrm rot="10800000" flipV="1">
            <a:off x="4464844" y="1785926"/>
            <a:ext cx="1393041" cy="107157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8" idx="2"/>
            <a:endCxn id="9" idx="0"/>
          </p:cNvCxnSpPr>
          <p:nvPr/>
        </p:nvCxnSpPr>
        <p:spPr bwMode="auto">
          <a:xfrm rot="5400000">
            <a:off x="4179091" y="3643314"/>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9" idx="2"/>
            <a:endCxn id="10" idx="0"/>
          </p:cNvCxnSpPr>
          <p:nvPr/>
        </p:nvCxnSpPr>
        <p:spPr bwMode="auto">
          <a:xfrm rot="5400000">
            <a:off x="4143372" y="4750603"/>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Abgerundete rechteckige Legende 1"/>
          <p:cNvSpPr/>
          <p:nvPr/>
        </p:nvSpPr>
        <p:spPr bwMode="auto">
          <a:xfrm>
            <a:off x="6084168" y="3284984"/>
            <a:ext cx="1944216" cy="1296144"/>
          </a:xfrm>
          <a:prstGeom prst="wedgeRoundRectCallout">
            <a:avLst>
              <a:gd name="adj1" fmla="val -93140"/>
              <a:gd name="adj2" fmla="val -48550"/>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sz="800" u="none" dirty="0">
                <a:latin typeface="+mj-lt"/>
              </a:rPr>
              <a:t>AA: I think we don’t </a:t>
            </a:r>
            <a:r>
              <a:rPr lang="en-US" sz="800" u="none" dirty="0" smtClean="0">
                <a:latin typeface="+mj-lt"/>
              </a:rPr>
              <a:t>even need </a:t>
            </a:r>
            <a:r>
              <a:rPr lang="en-US" sz="800" u="none" dirty="0">
                <a:latin typeface="+mj-lt"/>
              </a:rPr>
              <a:t>to make the fragment compile correctly</a:t>
            </a:r>
            <a:r>
              <a:rPr lang="en-US" sz="800" u="none" dirty="0" smtClean="0">
                <a:latin typeface="+mj-lt"/>
              </a:rPr>
              <a:t>? Diego, </a:t>
            </a:r>
            <a:r>
              <a:rPr lang="en-US" sz="800" u="none" dirty="0" err="1" smtClean="0">
                <a:latin typeface="+mj-lt"/>
              </a:rPr>
              <a:t>pls</a:t>
            </a:r>
            <a:r>
              <a:rPr lang="en-US" sz="800" u="none" dirty="0" smtClean="0">
                <a:latin typeface="+mj-lt"/>
              </a:rPr>
              <a:t> advise.</a:t>
            </a:r>
          </a:p>
          <a:p>
            <a:pPr algn="l"/>
            <a:r>
              <a:rPr lang="en-US" sz="800" u="none" dirty="0" smtClean="0">
                <a:latin typeface="+mj-lt"/>
              </a:rPr>
              <a:t>Maybe replace this with:</a:t>
            </a:r>
          </a:p>
          <a:p>
            <a:pPr marL="171450" indent="-171450" algn="l">
              <a:buFont typeface="Arial" panose="020B0604020202020204" pitchFamily="34" charset="0"/>
              <a:buChar char="•"/>
            </a:pPr>
            <a:r>
              <a:rPr lang="en-US" sz="800" u="none" dirty="0" smtClean="0">
                <a:latin typeface="+mj-lt"/>
              </a:rPr>
              <a:t>Identify the solution part of the code.</a:t>
            </a:r>
          </a:p>
          <a:p>
            <a:pPr marL="171450" indent="-171450" algn="l">
              <a:buFont typeface="Arial" panose="020B0604020202020204" pitchFamily="34" charset="0"/>
              <a:buChar char="•"/>
            </a:pPr>
            <a:r>
              <a:rPr lang="en-US" sz="800" u="none" dirty="0" smtClean="0">
                <a:latin typeface="+mj-lt"/>
              </a:rPr>
              <a:t>Identify the correct variable parameters and replace in the suggested code.</a:t>
            </a:r>
            <a:endParaRPr lang="en-IN" sz="800" u="none" dirty="0">
              <a:latin typeface="+mj-lt"/>
            </a:endParaRPr>
          </a:p>
        </p:txBody>
      </p:sp>
      <p:sp>
        <p:nvSpPr>
          <p:cNvPr id="14" name="Abgerundete rechteckige Legende 13"/>
          <p:cNvSpPr/>
          <p:nvPr/>
        </p:nvSpPr>
        <p:spPr bwMode="auto">
          <a:xfrm>
            <a:off x="6156176" y="5157192"/>
            <a:ext cx="1656184" cy="792710"/>
          </a:xfrm>
          <a:prstGeom prst="wedgeRoundRectCallout">
            <a:avLst>
              <a:gd name="adj1" fmla="val -105699"/>
              <a:gd name="adj2" fmla="val -32510"/>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sz="800" u="none" dirty="0">
                <a:latin typeface="+mj-lt"/>
              </a:rPr>
              <a:t>AA: </a:t>
            </a:r>
            <a:r>
              <a:rPr lang="en-US" sz="800" u="none" dirty="0" smtClean="0">
                <a:latin typeface="+mj-lt"/>
              </a:rPr>
              <a:t>Good point. As initial idea, I have added the section “Search in DB” so that duplicate/redundant fragments can be found upon entering  </a:t>
            </a:r>
            <a:endParaRPr lang="en-IN" sz="800" u="none" dirty="0">
              <a:latin typeface="+mj-lt"/>
            </a:endParaRPr>
          </a:p>
        </p:txBody>
      </p:sp>
    </p:spTree>
    <p:extLst>
      <p:ext uri="{BB962C8B-B14F-4D97-AF65-F5344CB8AC3E}">
        <p14:creationId xmlns:p14="http://schemas.microsoft.com/office/powerpoint/2010/main" val="2732915226"/>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US" sz="2400" dirty="0" smtClean="0">
                <a:solidFill>
                  <a:srgbClr val="000066"/>
                </a:solidFill>
              </a:rPr>
              <a:t>Few things to deal with…</a:t>
            </a:r>
            <a:endParaRPr lang="en-US" sz="2400" dirty="0">
              <a:solidFill>
                <a:srgbClr val="000066"/>
              </a:solidFill>
            </a:endParaRPr>
          </a:p>
        </p:txBody>
      </p:sp>
      <p:sp>
        <p:nvSpPr>
          <p:cNvPr id="89090" name="Rectangle 2"/>
          <p:cNvSpPr>
            <a:spLocks noGrp="1" noChangeArrowheads="1"/>
          </p:cNvSpPr>
          <p:nvPr>
            <p:ph idx="1"/>
          </p:nvPr>
        </p:nvSpPr>
        <p:spPr>
          <a:xfrm>
            <a:off x="266700" y="1600200"/>
            <a:ext cx="8610600" cy="4495800"/>
          </a:xfrm>
        </p:spPr>
        <p:txBody>
          <a:bodyPr/>
          <a:lstStyle/>
          <a:p>
            <a:pPr>
              <a:spcBef>
                <a:spcPts val="1200"/>
              </a:spcBef>
            </a:pPr>
            <a:r>
              <a:rPr lang="en-US" sz="1800" dirty="0" smtClean="0"/>
              <a:t>Duplicate Stack overflow queries/queries in template database</a:t>
            </a:r>
          </a:p>
          <a:p>
            <a:pPr lvl="1">
              <a:spcBef>
                <a:spcPts val="1200"/>
              </a:spcBef>
            </a:pPr>
            <a:r>
              <a:rPr lang="en-US" sz="1600" dirty="0" smtClean="0"/>
              <a:t>AA: right, see previous slide</a:t>
            </a:r>
            <a:endParaRPr lang="en-US" sz="1600" dirty="0"/>
          </a:p>
          <a:p>
            <a:pPr>
              <a:spcBef>
                <a:spcPts val="1200"/>
              </a:spcBef>
            </a:pPr>
            <a:r>
              <a:rPr lang="en-US" sz="1800" dirty="0" smtClean="0"/>
              <a:t>Finding the best code to be transformed to template for a query</a:t>
            </a:r>
          </a:p>
          <a:p>
            <a:pPr lvl="1">
              <a:spcBef>
                <a:spcPts val="1200"/>
              </a:spcBef>
            </a:pPr>
            <a:r>
              <a:rPr lang="en-US" sz="1600" dirty="0" smtClean="0"/>
              <a:t>AA: I think here the “hints” (1, 2, 3, …) given by the user in the source can help</a:t>
            </a:r>
          </a:p>
          <a:p>
            <a:pPr>
              <a:spcBef>
                <a:spcPts val="1200"/>
              </a:spcBef>
            </a:pPr>
            <a:r>
              <a:rPr lang="en-US" sz="1800" dirty="0" smtClean="0"/>
              <a:t>Combining multi line solutions and building structure for multiline templates</a:t>
            </a:r>
          </a:p>
          <a:p>
            <a:pPr lvl="1">
              <a:spcBef>
                <a:spcPts val="1200"/>
              </a:spcBef>
            </a:pPr>
            <a:r>
              <a:rPr lang="en-US" sz="1600" dirty="0" smtClean="0"/>
              <a:t>AA: yes, right…</a:t>
            </a:r>
          </a:p>
          <a:p>
            <a:pPr>
              <a:spcBef>
                <a:spcPts val="1200"/>
              </a:spcBef>
            </a:pPr>
            <a:endParaRPr lang="en-US" dirty="0" smtClean="0"/>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Problems</a:t>
            </a:r>
          </a:p>
        </p:txBody>
      </p:sp>
    </p:spTree>
    <p:extLst>
      <p:ext uri="{BB962C8B-B14F-4D97-AF65-F5344CB8AC3E}">
        <p14:creationId xmlns:p14="http://schemas.microsoft.com/office/powerpoint/2010/main" val="2108011129"/>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b="1" dirty="0" smtClean="0">
                <a:solidFill>
                  <a:srgbClr val="000066"/>
                </a:solidFill>
              </a:rPr>
              <a:t>Example 1: Find the correlation between columns</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Stack Overflow Website</a:t>
            </a:r>
            <a:endParaRPr lang="en-US" sz="1400" b="1" dirty="0">
              <a:solidFill>
                <a:srgbClr val="660033"/>
              </a:solidFill>
            </a:endParaRPr>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pic>
        <p:nvPicPr>
          <p:cNvPr id="12" name="Picture 11"/>
          <p:cNvPicPr/>
          <p:nvPr/>
        </p:nvPicPr>
        <p:blipFill>
          <a:blip r:embed="rId3"/>
          <a:srcRect/>
          <a:stretch>
            <a:fillRect/>
          </a:stretch>
        </p:blipFill>
        <p:spPr bwMode="auto">
          <a:xfrm>
            <a:off x="1285852" y="2071678"/>
            <a:ext cx="4855100" cy="3614400"/>
          </a:xfrm>
          <a:prstGeom prst="rect">
            <a:avLst/>
          </a:prstGeom>
          <a:noFill/>
          <a:ln w="9525">
            <a:noFill/>
            <a:miter lim="800000"/>
            <a:headEnd/>
            <a:tailEnd/>
          </a:ln>
        </p:spPr>
      </p:pic>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b="1" dirty="0" smtClean="0">
                <a:solidFill>
                  <a:srgbClr val="000066"/>
                </a:solidFill>
              </a:rPr>
              <a:t>Example 1: Find the correlation between columns</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Stack Overflow Website</a:t>
            </a:r>
            <a:endParaRPr lang="en-US" sz="1400" b="1" dirty="0">
              <a:solidFill>
                <a:srgbClr val="660033"/>
              </a:solidFill>
            </a:endParaRPr>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pic>
        <p:nvPicPr>
          <p:cNvPr id="7" name="Picture 6"/>
          <p:cNvPicPr/>
          <p:nvPr/>
        </p:nvPicPr>
        <p:blipFill>
          <a:blip r:embed="rId3"/>
          <a:srcRect/>
          <a:stretch>
            <a:fillRect/>
          </a:stretch>
        </p:blipFill>
        <p:spPr bwMode="auto">
          <a:xfrm>
            <a:off x="2857488" y="1285860"/>
            <a:ext cx="5732780" cy="5214974"/>
          </a:xfrm>
          <a:prstGeom prst="rect">
            <a:avLst/>
          </a:prstGeom>
          <a:noFill/>
          <a:ln w="9525">
            <a:noFill/>
            <a:miter lim="800000"/>
            <a:headEnd/>
            <a:tailEnd/>
          </a:ln>
        </p:spPr>
      </p:pic>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dirty="0" smtClean="0">
                <a:solidFill>
                  <a:srgbClr val="000066"/>
                </a:solidFill>
              </a:rPr>
              <a:t>Example 1: Find the correlation between columns</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Pandas API Documentation</a:t>
            </a:r>
            <a:endParaRPr lang="en-US" sz="1400" b="1" dirty="0"/>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sp>
        <p:nvSpPr>
          <p:cNvPr id="9" name="Rectangle 2"/>
          <p:cNvSpPr txBox="1">
            <a:spLocks noChangeArrowheads="1"/>
          </p:cNvSpPr>
          <p:nvPr/>
        </p:nvSpPr>
        <p:spPr bwMode="auto">
          <a:xfrm>
            <a:off x="357158" y="4714884"/>
            <a:ext cx="8610600"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rgbClr val="3366CC"/>
              </a:buClr>
              <a:buSzTx/>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rgbClr val="3366CC"/>
              </a:buClr>
              <a:buSzTx/>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spcBef>
                <a:spcPts val="1200"/>
              </a:spcBef>
              <a:buClr>
                <a:srgbClr val="3366CC"/>
              </a:buClr>
            </a:pPr>
            <a:endParaRPr kumimoji="0" lang="en-US" sz="1000" i="0" u="none" strike="noStrike" kern="0" cap="none" spc="0" normalizeH="0" baseline="0" noProof="0" dirty="0">
              <a:ln>
                <a:noFill/>
              </a:ln>
              <a:solidFill>
                <a:schemeClr val="tx1"/>
              </a:solidFill>
              <a:effectLst/>
              <a:uLnTx/>
              <a:uFillTx/>
              <a:cs typeface="Times New Roman" pitchFamily="18" charset="0"/>
            </a:endParaRPr>
          </a:p>
        </p:txBody>
      </p:sp>
      <p:pic>
        <p:nvPicPr>
          <p:cNvPr id="10" name="Picture 9"/>
          <p:cNvPicPr/>
          <p:nvPr/>
        </p:nvPicPr>
        <p:blipFill>
          <a:blip r:embed="rId3"/>
          <a:srcRect/>
          <a:stretch>
            <a:fillRect/>
          </a:stretch>
        </p:blipFill>
        <p:spPr bwMode="auto">
          <a:xfrm>
            <a:off x="1000100" y="1857364"/>
            <a:ext cx="5725160" cy="2512695"/>
          </a:xfrm>
          <a:prstGeom prst="rect">
            <a:avLst/>
          </a:prstGeom>
          <a:noFill/>
          <a:ln w="9525">
            <a:noFill/>
            <a:miter lim="800000"/>
            <a:headEnd/>
            <a:tailEnd/>
          </a:ln>
        </p:spPr>
      </p:pic>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292100" y="520700"/>
            <a:ext cx="8610600" cy="908036"/>
          </a:xfrm>
          <a:noFill/>
          <a:ln/>
        </p:spPr>
        <p:txBody>
          <a:bodyPr/>
          <a:lstStyle/>
          <a:p>
            <a:r>
              <a:rPr lang="en-US" sz="1800" dirty="0" smtClean="0">
                <a:solidFill>
                  <a:srgbClr val="000066"/>
                </a:solidFill>
              </a:rPr>
              <a:t>Example 1: Find the correlation between columns</a:t>
            </a:r>
            <a:endParaRPr lang="en-US" sz="1800" dirty="0">
              <a:solidFill>
                <a:srgbClr val="000066"/>
              </a:solidFill>
            </a:endParaRPr>
          </a:p>
        </p:txBody>
      </p:sp>
      <p:sp>
        <p:nvSpPr>
          <p:cNvPr id="89090" name="Rectangle 2"/>
          <p:cNvSpPr>
            <a:spLocks noGrp="1" noChangeArrowheads="1"/>
          </p:cNvSpPr>
          <p:nvPr>
            <p:ph idx="1"/>
          </p:nvPr>
        </p:nvSpPr>
        <p:spPr>
          <a:xfrm>
            <a:off x="266700" y="1357298"/>
            <a:ext cx="8610600" cy="357190"/>
          </a:xfrm>
        </p:spPr>
        <p:txBody>
          <a:bodyPr/>
          <a:lstStyle/>
          <a:p>
            <a:pPr>
              <a:spcBef>
                <a:spcPts val="1200"/>
              </a:spcBef>
              <a:buNone/>
            </a:pPr>
            <a:r>
              <a:rPr lang="en-US" sz="1400" b="1" dirty="0" smtClean="0"/>
              <a:t>Stack overflow Documentation Project</a:t>
            </a:r>
            <a:endParaRPr lang="en-US" sz="1400" b="1" dirty="0"/>
          </a:p>
        </p:txBody>
      </p:sp>
      <p:sp>
        <p:nvSpPr>
          <p:cNvPr id="11" name="Text Box 5"/>
          <p:cNvSpPr txBox="1">
            <a:spLocks noChangeArrowheads="1"/>
          </p:cNvSpPr>
          <p:nvPr/>
        </p:nvSpPr>
        <p:spPr bwMode="auto">
          <a:xfrm>
            <a:off x="304800" y="147638"/>
            <a:ext cx="861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smtClean="0">
                <a:latin typeface="Arial" charset="0"/>
              </a:rPr>
              <a:t>Examples</a:t>
            </a:r>
          </a:p>
        </p:txBody>
      </p:sp>
      <p:sp>
        <p:nvSpPr>
          <p:cNvPr id="9" name="Rectangle 2"/>
          <p:cNvSpPr txBox="1">
            <a:spLocks noChangeArrowheads="1"/>
          </p:cNvSpPr>
          <p:nvPr/>
        </p:nvSpPr>
        <p:spPr bwMode="auto">
          <a:xfrm>
            <a:off x="357158" y="4714884"/>
            <a:ext cx="8610600"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rgbClr val="3366CC"/>
              </a:buClr>
              <a:buSzTx/>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spcBef>
                <a:spcPts val="1200"/>
              </a:spcBef>
              <a:buClr>
                <a:srgbClr val="3366CC"/>
              </a:buClr>
            </a:pPr>
            <a:endParaRPr kumimoji="0" lang="en-US" sz="1000" i="0" u="none" strike="noStrike" kern="0" cap="none" spc="0" normalizeH="0" baseline="0" noProof="0" dirty="0">
              <a:ln>
                <a:noFill/>
              </a:ln>
              <a:solidFill>
                <a:schemeClr val="tx1"/>
              </a:solidFill>
              <a:effectLst/>
              <a:uLnTx/>
              <a:uFillTx/>
              <a:cs typeface="Times New Roman" pitchFamily="18" charset="0"/>
            </a:endParaRPr>
          </a:p>
        </p:txBody>
      </p:sp>
      <p:pic>
        <p:nvPicPr>
          <p:cNvPr id="8" name="Picture 7"/>
          <p:cNvPicPr/>
          <p:nvPr/>
        </p:nvPicPr>
        <p:blipFill>
          <a:blip r:embed="rId3"/>
          <a:srcRect/>
          <a:stretch>
            <a:fillRect/>
          </a:stretch>
        </p:blipFill>
        <p:spPr bwMode="auto">
          <a:xfrm>
            <a:off x="714348" y="1928802"/>
            <a:ext cx="5176520" cy="675640"/>
          </a:xfrm>
          <a:prstGeom prst="rect">
            <a:avLst/>
          </a:prstGeom>
          <a:noFill/>
          <a:ln w="9525">
            <a:noFill/>
            <a:miter lim="800000"/>
            <a:headEnd/>
            <a:tailEnd/>
          </a:ln>
        </p:spPr>
      </p:pic>
      <p:pic>
        <p:nvPicPr>
          <p:cNvPr id="12" name="Picture 11"/>
          <p:cNvPicPr/>
          <p:nvPr/>
        </p:nvPicPr>
        <p:blipFill>
          <a:blip r:embed="rId4"/>
          <a:srcRect/>
          <a:stretch>
            <a:fillRect/>
          </a:stretch>
        </p:blipFill>
        <p:spPr bwMode="auto">
          <a:xfrm>
            <a:off x="857224" y="2928934"/>
            <a:ext cx="7643866" cy="2714644"/>
          </a:xfrm>
          <a:prstGeom prst="rect">
            <a:avLst/>
          </a:prstGeom>
          <a:noFill/>
          <a:ln w="9525">
            <a:noFill/>
            <a:miter lim="800000"/>
            <a:headEnd/>
            <a:tailEnd/>
          </a:ln>
        </p:spPr>
      </p:pic>
      <p:sp>
        <p:nvSpPr>
          <p:cNvPr id="10" name="Rectangle 9"/>
          <p:cNvSpPr/>
          <p:nvPr/>
        </p:nvSpPr>
        <p:spPr>
          <a:xfrm>
            <a:off x="428596" y="5786455"/>
            <a:ext cx="1214446" cy="307777"/>
          </a:xfrm>
          <a:prstGeom prst="rect">
            <a:avLst/>
          </a:prstGeom>
        </p:spPr>
        <p:txBody>
          <a:bodyPr wrap="square">
            <a:spAutoFit/>
          </a:bodyPr>
          <a:lstStyle/>
          <a:p>
            <a:r>
              <a:rPr lang="en-US" sz="1400" b="1" u="none" kern="0" dirty="0" smtClean="0">
                <a:latin typeface="+mj-lt"/>
              </a:rPr>
              <a:t>Comments</a:t>
            </a:r>
            <a:endParaRPr lang="en-IN" sz="1400" dirty="0">
              <a:latin typeface="+mj-lt"/>
            </a:endParaRPr>
          </a:p>
        </p:txBody>
      </p:sp>
      <p:sp>
        <p:nvSpPr>
          <p:cNvPr id="13" name="Rectangle 12"/>
          <p:cNvSpPr/>
          <p:nvPr/>
        </p:nvSpPr>
        <p:spPr>
          <a:xfrm>
            <a:off x="1000100" y="6072206"/>
            <a:ext cx="8143900" cy="769441"/>
          </a:xfrm>
          <a:prstGeom prst="rect">
            <a:avLst/>
          </a:prstGeom>
        </p:spPr>
        <p:txBody>
          <a:bodyPr wrap="square">
            <a:spAutoFit/>
          </a:bodyPr>
          <a:lstStyle/>
          <a:p>
            <a:pPr algn="just">
              <a:buFont typeface="Wingdings" pitchFamily="2" charset="2"/>
              <a:buChar char="v"/>
            </a:pPr>
            <a:r>
              <a:rPr lang="en-US" sz="1100" u="none" kern="0" dirty="0" smtClean="0"/>
              <a:t> Stack overflow documentation have categorized the problem so that no duplicate questions/queries are there. But the project has been shut down there are less entries. I am thinking of choosing the stack overflow web site as similar methods needs to be formulated to build templates from both Stack overflow documentation as well as stack overflow web site. The only difference is we don’t need to crawl and find the best solution for a query, if we use the documentation project.</a:t>
            </a:r>
            <a:endParaRPr lang="en-IN" sz="1100" dirty="0"/>
          </a:p>
        </p:txBody>
      </p:sp>
    </p:spTree>
    <p:extLst>
      <p:ext uri="{BB962C8B-B14F-4D97-AF65-F5344CB8AC3E}">
        <p14:creationId xmlns:p14="http://schemas.microsoft.com/office/powerpoint/2010/main" val="2295406765"/>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Estrutura padrã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trutura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pt-BR" sz="2400" b="0"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pt-BR" sz="2400" b="0"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1110</Words>
  <Application>Microsoft Office PowerPoint</Application>
  <PresentationFormat>Bildschirmpräsentation (4:3)</PresentationFormat>
  <Paragraphs>146</Paragraphs>
  <Slides>16</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Times New Roman</vt:lpstr>
      <vt:lpstr>Wingdings</vt:lpstr>
      <vt:lpstr>Estrutura padrão</vt:lpstr>
      <vt:lpstr>PowerPoint-Präsentation</vt:lpstr>
      <vt:lpstr>PowerPoint-Präsentation</vt:lpstr>
      <vt:lpstr>Sources Examined for Dataset</vt:lpstr>
      <vt:lpstr>Pipeline/Subtasks</vt:lpstr>
      <vt:lpstr>Few things to deal with…</vt:lpstr>
      <vt:lpstr>Example 1: Find the correlation between columns</vt:lpstr>
      <vt:lpstr>Example 1: Find the correlation between columns</vt:lpstr>
      <vt:lpstr>Example 1: Find the correlation between columns</vt:lpstr>
      <vt:lpstr>Example 1: Find the correlation between columns</vt:lpstr>
      <vt:lpstr>Example 2: Reading CSV file in datafame</vt:lpstr>
      <vt:lpstr>Example 2: Reading CSV file in datafame</vt:lpstr>
      <vt:lpstr>Example 3: Renaming columns in pandas</vt:lpstr>
      <vt:lpstr>Example 3: Renaming columns in pandas</vt:lpstr>
      <vt:lpstr>Example 4: Converting List of Dictionaries to Dataframe</vt:lpstr>
      <vt:lpstr>Example 4: Converting List of Dictionaries to Dataframe</vt:lpstr>
      <vt:lpstr>PowerPoint-Präsentation</vt:lpstr>
    </vt:vector>
  </TitlesOfParts>
  <Company>K4B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Rivalino Matias Jr.</dc:creator>
  <cp:lastModifiedBy>Artur Andrzejak</cp:lastModifiedBy>
  <cp:revision>1689</cp:revision>
  <dcterms:created xsi:type="dcterms:W3CDTF">2004-07-10T23:39:17Z</dcterms:created>
  <dcterms:modified xsi:type="dcterms:W3CDTF">2018-02-16T14:01:13Z</dcterms:modified>
</cp:coreProperties>
</file>