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70" r:id="rId8"/>
    <p:sldId id="263" r:id="rId9"/>
    <p:sldId id="264" r:id="rId10"/>
    <p:sldId id="265" r:id="rId11"/>
    <p:sldId id="271" r:id="rId12"/>
    <p:sldId id="272" r:id="rId13"/>
    <p:sldId id="273" r:id="rId14"/>
    <p:sldId id="274" r:id="rId15"/>
    <p:sldId id="275" r:id="rId16"/>
    <p:sldId id="266" r:id="rId17"/>
    <p:sldId id="267" r:id="rId18"/>
    <p:sldId id="268" r:id="rId19"/>
    <p:sldId id="276" r:id="rId20"/>
    <p:sldId id="277" r:id="rId21"/>
    <p:sldId id="278" r:id="rId22"/>
    <p:sldId id="279" r:id="rId23"/>
    <p:sldId id="280" r:id="rId2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7703F-4A26-40AB-848F-0AB3CF9A1C4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836D3FA7-F8C8-4DAC-B455-B5BA1DD912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B7CF16D9-4B0D-49F0-B7AA-74FBE04F37A0}"/>
              </a:ext>
            </a:extLst>
          </p:cNvPr>
          <p:cNvSpPr>
            <a:spLocks noGrp="1"/>
          </p:cNvSpPr>
          <p:nvPr>
            <p:ph type="dt" sz="half" idx="10"/>
          </p:nvPr>
        </p:nvSpPr>
        <p:spPr/>
        <p:txBody>
          <a:bodyPr/>
          <a:lstStyle/>
          <a:p>
            <a:fld id="{C942ECE7-DDBE-4851-9964-BAFA0E4188AE}" type="datetimeFigureOut">
              <a:rPr lang="es-MX" smtClean="0"/>
              <a:t>27/03/2019</a:t>
            </a:fld>
            <a:endParaRPr lang="es-MX"/>
          </a:p>
        </p:txBody>
      </p:sp>
      <p:sp>
        <p:nvSpPr>
          <p:cNvPr id="5" name="Marcador de pie de página 4">
            <a:extLst>
              <a:ext uri="{FF2B5EF4-FFF2-40B4-BE49-F238E27FC236}">
                <a16:creationId xmlns:a16="http://schemas.microsoft.com/office/drawing/2014/main" id="{CEC14191-9D89-4D4D-A998-CF71EF253ED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5BD4225-3DAF-44DE-9B95-B2BCE48E5B8F}"/>
              </a:ext>
            </a:extLst>
          </p:cNvPr>
          <p:cNvSpPr>
            <a:spLocks noGrp="1"/>
          </p:cNvSpPr>
          <p:nvPr>
            <p:ph type="sldNum" sz="quarter" idx="12"/>
          </p:nvPr>
        </p:nvSpPr>
        <p:spPr/>
        <p:txBody>
          <a:bodyPr/>
          <a:lstStyle/>
          <a:p>
            <a:fld id="{4D58DBC5-24E4-4914-8164-A35C48E02DB6}" type="slidenum">
              <a:rPr lang="es-MX" smtClean="0"/>
              <a:t>‹Nº›</a:t>
            </a:fld>
            <a:endParaRPr lang="es-MX"/>
          </a:p>
        </p:txBody>
      </p:sp>
    </p:spTree>
    <p:extLst>
      <p:ext uri="{BB962C8B-B14F-4D97-AF65-F5344CB8AC3E}">
        <p14:creationId xmlns:p14="http://schemas.microsoft.com/office/powerpoint/2010/main" val="2835782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39107E-4D98-451B-A35A-7D65CFB9CB89}"/>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4354CD9B-D43F-416B-88D2-6BE3D3772DE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12E453D-1607-4563-88E9-48A2BBFEEE93}"/>
              </a:ext>
            </a:extLst>
          </p:cNvPr>
          <p:cNvSpPr>
            <a:spLocks noGrp="1"/>
          </p:cNvSpPr>
          <p:nvPr>
            <p:ph type="dt" sz="half" idx="10"/>
          </p:nvPr>
        </p:nvSpPr>
        <p:spPr/>
        <p:txBody>
          <a:bodyPr/>
          <a:lstStyle/>
          <a:p>
            <a:fld id="{C942ECE7-DDBE-4851-9964-BAFA0E4188AE}" type="datetimeFigureOut">
              <a:rPr lang="es-MX" smtClean="0"/>
              <a:t>27/03/2019</a:t>
            </a:fld>
            <a:endParaRPr lang="es-MX"/>
          </a:p>
        </p:txBody>
      </p:sp>
      <p:sp>
        <p:nvSpPr>
          <p:cNvPr id="5" name="Marcador de pie de página 4">
            <a:extLst>
              <a:ext uri="{FF2B5EF4-FFF2-40B4-BE49-F238E27FC236}">
                <a16:creationId xmlns:a16="http://schemas.microsoft.com/office/drawing/2014/main" id="{34AE2E7C-9333-4AAF-A339-E1CDDC60C57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49ED702-3103-423F-8835-457BFF967B6C}"/>
              </a:ext>
            </a:extLst>
          </p:cNvPr>
          <p:cNvSpPr>
            <a:spLocks noGrp="1"/>
          </p:cNvSpPr>
          <p:nvPr>
            <p:ph type="sldNum" sz="quarter" idx="12"/>
          </p:nvPr>
        </p:nvSpPr>
        <p:spPr/>
        <p:txBody>
          <a:bodyPr/>
          <a:lstStyle/>
          <a:p>
            <a:fld id="{4D58DBC5-24E4-4914-8164-A35C48E02DB6}" type="slidenum">
              <a:rPr lang="es-MX" smtClean="0"/>
              <a:t>‹Nº›</a:t>
            </a:fld>
            <a:endParaRPr lang="es-MX"/>
          </a:p>
        </p:txBody>
      </p:sp>
    </p:spTree>
    <p:extLst>
      <p:ext uri="{BB962C8B-B14F-4D97-AF65-F5344CB8AC3E}">
        <p14:creationId xmlns:p14="http://schemas.microsoft.com/office/powerpoint/2010/main" val="22935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562F414-EFED-4108-B9C2-ED0222BD4D4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0B35DBAF-5761-4110-B490-A7F19EF13D1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C01C9CF-1D6E-44DB-AA4E-29C2340AEFBE}"/>
              </a:ext>
            </a:extLst>
          </p:cNvPr>
          <p:cNvSpPr>
            <a:spLocks noGrp="1"/>
          </p:cNvSpPr>
          <p:nvPr>
            <p:ph type="dt" sz="half" idx="10"/>
          </p:nvPr>
        </p:nvSpPr>
        <p:spPr/>
        <p:txBody>
          <a:bodyPr/>
          <a:lstStyle/>
          <a:p>
            <a:fld id="{C942ECE7-DDBE-4851-9964-BAFA0E4188AE}" type="datetimeFigureOut">
              <a:rPr lang="es-MX" smtClean="0"/>
              <a:t>27/03/2019</a:t>
            </a:fld>
            <a:endParaRPr lang="es-MX"/>
          </a:p>
        </p:txBody>
      </p:sp>
      <p:sp>
        <p:nvSpPr>
          <p:cNvPr id="5" name="Marcador de pie de página 4">
            <a:extLst>
              <a:ext uri="{FF2B5EF4-FFF2-40B4-BE49-F238E27FC236}">
                <a16:creationId xmlns:a16="http://schemas.microsoft.com/office/drawing/2014/main" id="{6868C429-B069-4535-8E09-485B4447600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8F90AD2-047B-474C-86E1-ADA767EFC701}"/>
              </a:ext>
            </a:extLst>
          </p:cNvPr>
          <p:cNvSpPr>
            <a:spLocks noGrp="1"/>
          </p:cNvSpPr>
          <p:nvPr>
            <p:ph type="sldNum" sz="quarter" idx="12"/>
          </p:nvPr>
        </p:nvSpPr>
        <p:spPr/>
        <p:txBody>
          <a:bodyPr/>
          <a:lstStyle/>
          <a:p>
            <a:fld id="{4D58DBC5-24E4-4914-8164-A35C48E02DB6}" type="slidenum">
              <a:rPr lang="es-MX" smtClean="0"/>
              <a:t>‹Nº›</a:t>
            </a:fld>
            <a:endParaRPr lang="es-MX"/>
          </a:p>
        </p:txBody>
      </p:sp>
    </p:spTree>
    <p:extLst>
      <p:ext uri="{BB962C8B-B14F-4D97-AF65-F5344CB8AC3E}">
        <p14:creationId xmlns:p14="http://schemas.microsoft.com/office/powerpoint/2010/main" val="825074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DDFDB7-42F7-4E06-9506-F2FDBE68A4EC}"/>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8430382E-0530-4B6E-A4A8-300370FD674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538D624-225D-461B-8C10-6FA1949B7352}"/>
              </a:ext>
            </a:extLst>
          </p:cNvPr>
          <p:cNvSpPr>
            <a:spLocks noGrp="1"/>
          </p:cNvSpPr>
          <p:nvPr>
            <p:ph type="dt" sz="half" idx="10"/>
          </p:nvPr>
        </p:nvSpPr>
        <p:spPr/>
        <p:txBody>
          <a:bodyPr/>
          <a:lstStyle/>
          <a:p>
            <a:fld id="{C942ECE7-DDBE-4851-9964-BAFA0E4188AE}" type="datetimeFigureOut">
              <a:rPr lang="es-MX" smtClean="0"/>
              <a:t>27/03/2019</a:t>
            </a:fld>
            <a:endParaRPr lang="es-MX"/>
          </a:p>
        </p:txBody>
      </p:sp>
      <p:sp>
        <p:nvSpPr>
          <p:cNvPr id="5" name="Marcador de pie de página 4">
            <a:extLst>
              <a:ext uri="{FF2B5EF4-FFF2-40B4-BE49-F238E27FC236}">
                <a16:creationId xmlns:a16="http://schemas.microsoft.com/office/drawing/2014/main" id="{54DB874B-AE89-4567-B004-51FA4D3BBF7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9114A94-2A39-4ADE-A05B-B5E1D2E2703E}"/>
              </a:ext>
            </a:extLst>
          </p:cNvPr>
          <p:cNvSpPr>
            <a:spLocks noGrp="1"/>
          </p:cNvSpPr>
          <p:nvPr>
            <p:ph type="sldNum" sz="quarter" idx="12"/>
          </p:nvPr>
        </p:nvSpPr>
        <p:spPr/>
        <p:txBody>
          <a:bodyPr/>
          <a:lstStyle/>
          <a:p>
            <a:fld id="{4D58DBC5-24E4-4914-8164-A35C48E02DB6}" type="slidenum">
              <a:rPr lang="es-MX" smtClean="0"/>
              <a:t>‹Nº›</a:t>
            </a:fld>
            <a:endParaRPr lang="es-MX"/>
          </a:p>
        </p:txBody>
      </p:sp>
    </p:spTree>
    <p:extLst>
      <p:ext uri="{BB962C8B-B14F-4D97-AF65-F5344CB8AC3E}">
        <p14:creationId xmlns:p14="http://schemas.microsoft.com/office/powerpoint/2010/main" val="127585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FF2F7E-0B30-4882-A514-043213C9A2B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798C73C4-D550-4E59-B505-AB0F557AC4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E88A5ED-5C04-4102-BD05-8DDBA376215F}"/>
              </a:ext>
            </a:extLst>
          </p:cNvPr>
          <p:cNvSpPr>
            <a:spLocks noGrp="1"/>
          </p:cNvSpPr>
          <p:nvPr>
            <p:ph type="dt" sz="half" idx="10"/>
          </p:nvPr>
        </p:nvSpPr>
        <p:spPr/>
        <p:txBody>
          <a:bodyPr/>
          <a:lstStyle/>
          <a:p>
            <a:fld id="{C942ECE7-DDBE-4851-9964-BAFA0E4188AE}" type="datetimeFigureOut">
              <a:rPr lang="es-MX" smtClean="0"/>
              <a:t>27/03/2019</a:t>
            </a:fld>
            <a:endParaRPr lang="es-MX"/>
          </a:p>
        </p:txBody>
      </p:sp>
      <p:sp>
        <p:nvSpPr>
          <p:cNvPr id="5" name="Marcador de pie de página 4">
            <a:extLst>
              <a:ext uri="{FF2B5EF4-FFF2-40B4-BE49-F238E27FC236}">
                <a16:creationId xmlns:a16="http://schemas.microsoft.com/office/drawing/2014/main" id="{4B0BF04F-D161-4462-AF36-E4CDB219DB8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470ADBB-90AF-4D6D-BCE3-874137E9AC67}"/>
              </a:ext>
            </a:extLst>
          </p:cNvPr>
          <p:cNvSpPr>
            <a:spLocks noGrp="1"/>
          </p:cNvSpPr>
          <p:nvPr>
            <p:ph type="sldNum" sz="quarter" idx="12"/>
          </p:nvPr>
        </p:nvSpPr>
        <p:spPr/>
        <p:txBody>
          <a:bodyPr/>
          <a:lstStyle/>
          <a:p>
            <a:fld id="{4D58DBC5-24E4-4914-8164-A35C48E02DB6}" type="slidenum">
              <a:rPr lang="es-MX" smtClean="0"/>
              <a:t>‹Nº›</a:t>
            </a:fld>
            <a:endParaRPr lang="es-MX"/>
          </a:p>
        </p:txBody>
      </p:sp>
    </p:spTree>
    <p:extLst>
      <p:ext uri="{BB962C8B-B14F-4D97-AF65-F5344CB8AC3E}">
        <p14:creationId xmlns:p14="http://schemas.microsoft.com/office/powerpoint/2010/main" val="208931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190B94-ACB5-4F5A-B064-65DF7DD51D6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3568C0CF-FA74-4652-B35C-00EF03B8E19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72195227-580B-4885-8FC4-C2F44C1E438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3915DCA3-7086-459C-A80C-1A99FE3D73A6}"/>
              </a:ext>
            </a:extLst>
          </p:cNvPr>
          <p:cNvSpPr>
            <a:spLocks noGrp="1"/>
          </p:cNvSpPr>
          <p:nvPr>
            <p:ph type="dt" sz="half" idx="10"/>
          </p:nvPr>
        </p:nvSpPr>
        <p:spPr/>
        <p:txBody>
          <a:bodyPr/>
          <a:lstStyle/>
          <a:p>
            <a:fld id="{C942ECE7-DDBE-4851-9964-BAFA0E4188AE}" type="datetimeFigureOut">
              <a:rPr lang="es-MX" smtClean="0"/>
              <a:t>27/03/2019</a:t>
            </a:fld>
            <a:endParaRPr lang="es-MX"/>
          </a:p>
        </p:txBody>
      </p:sp>
      <p:sp>
        <p:nvSpPr>
          <p:cNvPr id="6" name="Marcador de pie de página 5">
            <a:extLst>
              <a:ext uri="{FF2B5EF4-FFF2-40B4-BE49-F238E27FC236}">
                <a16:creationId xmlns:a16="http://schemas.microsoft.com/office/drawing/2014/main" id="{63ED018E-385E-4323-A415-F9042BC4E657}"/>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87D7BACC-CEF4-4BBD-BA9D-0A135D1B8FB0}"/>
              </a:ext>
            </a:extLst>
          </p:cNvPr>
          <p:cNvSpPr>
            <a:spLocks noGrp="1"/>
          </p:cNvSpPr>
          <p:nvPr>
            <p:ph type="sldNum" sz="quarter" idx="12"/>
          </p:nvPr>
        </p:nvSpPr>
        <p:spPr/>
        <p:txBody>
          <a:bodyPr/>
          <a:lstStyle/>
          <a:p>
            <a:fld id="{4D58DBC5-24E4-4914-8164-A35C48E02DB6}" type="slidenum">
              <a:rPr lang="es-MX" smtClean="0"/>
              <a:t>‹Nº›</a:t>
            </a:fld>
            <a:endParaRPr lang="es-MX"/>
          </a:p>
        </p:txBody>
      </p:sp>
    </p:spTree>
    <p:extLst>
      <p:ext uri="{BB962C8B-B14F-4D97-AF65-F5344CB8AC3E}">
        <p14:creationId xmlns:p14="http://schemas.microsoft.com/office/powerpoint/2010/main" val="34113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97463D-06CC-4B26-8A42-1A9B1675E0D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FE97B7F4-92C4-40EE-84F5-FD389E7F29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D542004-C17A-46B2-89F4-0FCAC39DE80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0DB49F10-150A-49E6-94C3-F23ACAAABF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499CA1F-B7FE-4802-988B-0824B80F298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9BD03734-14B7-4032-A763-CB15341D2CF2}"/>
              </a:ext>
            </a:extLst>
          </p:cNvPr>
          <p:cNvSpPr>
            <a:spLocks noGrp="1"/>
          </p:cNvSpPr>
          <p:nvPr>
            <p:ph type="dt" sz="half" idx="10"/>
          </p:nvPr>
        </p:nvSpPr>
        <p:spPr/>
        <p:txBody>
          <a:bodyPr/>
          <a:lstStyle/>
          <a:p>
            <a:fld id="{C942ECE7-DDBE-4851-9964-BAFA0E4188AE}" type="datetimeFigureOut">
              <a:rPr lang="es-MX" smtClean="0"/>
              <a:t>27/03/2019</a:t>
            </a:fld>
            <a:endParaRPr lang="es-MX"/>
          </a:p>
        </p:txBody>
      </p:sp>
      <p:sp>
        <p:nvSpPr>
          <p:cNvPr id="8" name="Marcador de pie de página 7">
            <a:extLst>
              <a:ext uri="{FF2B5EF4-FFF2-40B4-BE49-F238E27FC236}">
                <a16:creationId xmlns:a16="http://schemas.microsoft.com/office/drawing/2014/main" id="{45B0660E-4805-417D-93CF-8B1DAA53F2E5}"/>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B225E895-4861-429A-BF42-BB2F82968BDF}"/>
              </a:ext>
            </a:extLst>
          </p:cNvPr>
          <p:cNvSpPr>
            <a:spLocks noGrp="1"/>
          </p:cNvSpPr>
          <p:nvPr>
            <p:ph type="sldNum" sz="quarter" idx="12"/>
          </p:nvPr>
        </p:nvSpPr>
        <p:spPr/>
        <p:txBody>
          <a:bodyPr/>
          <a:lstStyle/>
          <a:p>
            <a:fld id="{4D58DBC5-24E4-4914-8164-A35C48E02DB6}" type="slidenum">
              <a:rPr lang="es-MX" smtClean="0"/>
              <a:t>‹Nº›</a:t>
            </a:fld>
            <a:endParaRPr lang="es-MX"/>
          </a:p>
        </p:txBody>
      </p:sp>
    </p:spTree>
    <p:extLst>
      <p:ext uri="{BB962C8B-B14F-4D97-AF65-F5344CB8AC3E}">
        <p14:creationId xmlns:p14="http://schemas.microsoft.com/office/powerpoint/2010/main" val="1783638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487A01-199A-40FD-A1FB-A4A8B1B6AFA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7A00E8DE-AB34-4C14-8DC5-E8AE1A13F35D}"/>
              </a:ext>
            </a:extLst>
          </p:cNvPr>
          <p:cNvSpPr>
            <a:spLocks noGrp="1"/>
          </p:cNvSpPr>
          <p:nvPr>
            <p:ph type="dt" sz="half" idx="10"/>
          </p:nvPr>
        </p:nvSpPr>
        <p:spPr/>
        <p:txBody>
          <a:bodyPr/>
          <a:lstStyle/>
          <a:p>
            <a:fld id="{C942ECE7-DDBE-4851-9964-BAFA0E4188AE}" type="datetimeFigureOut">
              <a:rPr lang="es-MX" smtClean="0"/>
              <a:t>27/03/2019</a:t>
            </a:fld>
            <a:endParaRPr lang="es-MX"/>
          </a:p>
        </p:txBody>
      </p:sp>
      <p:sp>
        <p:nvSpPr>
          <p:cNvPr id="4" name="Marcador de pie de página 3">
            <a:extLst>
              <a:ext uri="{FF2B5EF4-FFF2-40B4-BE49-F238E27FC236}">
                <a16:creationId xmlns:a16="http://schemas.microsoft.com/office/drawing/2014/main" id="{4F039CC5-942A-476D-AB3F-6757F255C1CE}"/>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58E9043B-A73A-4F00-BCBE-32B10F0964D3}"/>
              </a:ext>
            </a:extLst>
          </p:cNvPr>
          <p:cNvSpPr>
            <a:spLocks noGrp="1"/>
          </p:cNvSpPr>
          <p:nvPr>
            <p:ph type="sldNum" sz="quarter" idx="12"/>
          </p:nvPr>
        </p:nvSpPr>
        <p:spPr/>
        <p:txBody>
          <a:bodyPr/>
          <a:lstStyle/>
          <a:p>
            <a:fld id="{4D58DBC5-24E4-4914-8164-A35C48E02DB6}" type="slidenum">
              <a:rPr lang="es-MX" smtClean="0"/>
              <a:t>‹Nº›</a:t>
            </a:fld>
            <a:endParaRPr lang="es-MX"/>
          </a:p>
        </p:txBody>
      </p:sp>
    </p:spTree>
    <p:extLst>
      <p:ext uri="{BB962C8B-B14F-4D97-AF65-F5344CB8AC3E}">
        <p14:creationId xmlns:p14="http://schemas.microsoft.com/office/powerpoint/2010/main" val="2124502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A31275E-5378-4C4B-AA79-46CE2265D5C8}"/>
              </a:ext>
            </a:extLst>
          </p:cNvPr>
          <p:cNvSpPr>
            <a:spLocks noGrp="1"/>
          </p:cNvSpPr>
          <p:nvPr>
            <p:ph type="dt" sz="half" idx="10"/>
          </p:nvPr>
        </p:nvSpPr>
        <p:spPr/>
        <p:txBody>
          <a:bodyPr/>
          <a:lstStyle/>
          <a:p>
            <a:fld id="{C942ECE7-DDBE-4851-9964-BAFA0E4188AE}" type="datetimeFigureOut">
              <a:rPr lang="es-MX" smtClean="0"/>
              <a:t>27/03/2019</a:t>
            </a:fld>
            <a:endParaRPr lang="es-MX"/>
          </a:p>
        </p:txBody>
      </p:sp>
      <p:sp>
        <p:nvSpPr>
          <p:cNvPr id="3" name="Marcador de pie de página 2">
            <a:extLst>
              <a:ext uri="{FF2B5EF4-FFF2-40B4-BE49-F238E27FC236}">
                <a16:creationId xmlns:a16="http://schemas.microsoft.com/office/drawing/2014/main" id="{40E37C15-DA8D-461C-8F64-956260C0EA81}"/>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0908F674-972C-47D7-ABD0-E82B267DD9A0}"/>
              </a:ext>
            </a:extLst>
          </p:cNvPr>
          <p:cNvSpPr>
            <a:spLocks noGrp="1"/>
          </p:cNvSpPr>
          <p:nvPr>
            <p:ph type="sldNum" sz="quarter" idx="12"/>
          </p:nvPr>
        </p:nvSpPr>
        <p:spPr/>
        <p:txBody>
          <a:bodyPr/>
          <a:lstStyle/>
          <a:p>
            <a:fld id="{4D58DBC5-24E4-4914-8164-A35C48E02DB6}" type="slidenum">
              <a:rPr lang="es-MX" smtClean="0"/>
              <a:t>‹Nº›</a:t>
            </a:fld>
            <a:endParaRPr lang="es-MX"/>
          </a:p>
        </p:txBody>
      </p:sp>
    </p:spTree>
    <p:extLst>
      <p:ext uri="{BB962C8B-B14F-4D97-AF65-F5344CB8AC3E}">
        <p14:creationId xmlns:p14="http://schemas.microsoft.com/office/powerpoint/2010/main" val="2130332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5CFCE4-2A7B-4699-BC63-48521137AA0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3CC6F98-B092-424A-BFA0-54444887DC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C55C2E2E-18BA-494F-9442-A681AE4790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18C6D72-9B6C-43A1-A2E0-AC4B68CB8954}"/>
              </a:ext>
            </a:extLst>
          </p:cNvPr>
          <p:cNvSpPr>
            <a:spLocks noGrp="1"/>
          </p:cNvSpPr>
          <p:nvPr>
            <p:ph type="dt" sz="half" idx="10"/>
          </p:nvPr>
        </p:nvSpPr>
        <p:spPr/>
        <p:txBody>
          <a:bodyPr/>
          <a:lstStyle/>
          <a:p>
            <a:fld id="{C942ECE7-DDBE-4851-9964-BAFA0E4188AE}" type="datetimeFigureOut">
              <a:rPr lang="es-MX" smtClean="0"/>
              <a:t>27/03/2019</a:t>
            </a:fld>
            <a:endParaRPr lang="es-MX"/>
          </a:p>
        </p:txBody>
      </p:sp>
      <p:sp>
        <p:nvSpPr>
          <p:cNvPr id="6" name="Marcador de pie de página 5">
            <a:extLst>
              <a:ext uri="{FF2B5EF4-FFF2-40B4-BE49-F238E27FC236}">
                <a16:creationId xmlns:a16="http://schemas.microsoft.com/office/drawing/2014/main" id="{8F2A9CC1-071E-4531-A012-9CA3F8DCDF1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5AA8B57-294B-4B90-930B-7E87BDC13658}"/>
              </a:ext>
            </a:extLst>
          </p:cNvPr>
          <p:cNvSpPr>
            <a:spLocks noGrp="1"/>
          </p:cNvSpPr>
          <p:nvPr>
            <p:ph type="sldNum" sz="quarter" idx="12"/>
          </p:nvPr>
        </p:nvSpPr>
        <p:spPr/>
        <p:txBody>
          <a:bodyPr/>
          <a:lstStyle/>
          <a:p>
            <a:fld id="{4D58DBC5-24E4-4914-8164-A35C48E02DB6}" type="slidenum">
              <a:rPr lang="es-MX" smtClean="0"/>
              <a:t>‹Nº›</a:t>
            </a:fld>
            <a:endParaRPr lang="es-MX"/>
          </a:p>
        </p:txBody>
      </p:sp>
    </p:spTree>
    <p:extLst>
      <p:ext uri="{BB962C8B-B14F-4D97-AF65-F5344CB8AC3E}">
        <p14:creationId xmlns:p14="http://schemas.microsoft.com/office/powerpoint/2010/main" val="1512129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F81530-E814-4140-996F-6CBDAEEE5D3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1972C01C-B86C-4ECE-8A68-DEEA04EDEB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CEF51F07-303E-4D8A-8837-FE95619736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BA63224-CF88-47DF-8690-F49DE2D64C6B}"/>
              </a:ext>
            </a:extLst>
          </p:cNvPr>
          <p:cNvSpPr>
            <a:spLocks noGrp="1"/>
          </p:cNvSpPr>
          <p:nvPr>
            <p:ph type="dt" sz="half" idx="10"/>
          </p:nvPr>
        </p:nvSpPr>
        <p:spPr/>
        <p:txBody>
          <a:bodyPr/>
          <a:lstStyle/>
          <a:p>
            <a:fld id="{C942ECE7-DDBE-4851-9964-BAFA0E4188AE}" type="datetimeFigureOut">
              <a:rPr lang="es-MX" smtClean="0"/>
              <a:t>27/03/2019</a:t>
            </a:fld>
            <a:endParaRPr lang="es-MX"/>
          </a:p>
        </p:txBody>
      </p:sp>
      <p:sp>
        <p:nvSpPr>
          <p:cNvPr id="6" name="Marcador de pie de página 5">
            <a:extLst>
              <a:ext uri="{FF2B5EF4-FFF2-40B4-BE49-F238E27FC236}">
                <a16:creationId xmlns:a16="http://schemas.microsoft.com/office/drawing/2014/main" id="{F4947AFF-94C8-48BC-AAD8-20BA41D114F7}"/>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6782FE60-B42F-440E-9BA8-60A6B0DC3901}"/>
              </a:ext>
            </a:extLst>
          </p:cNvPr>
          <p:cNvSpPr>
            <a:spLocks noGrp="1"/>
          </p:cNvSpPr>
          <p:nvPr>
            <p:ph type="sldNum" sz="quarter" idx="12"/>
          </p:nvPr>
        </p:nvSpPr>
        <p:spPr/>
        <p:txBody>
          <a:bodyPr/>
          <a:lstStyle/>
          <a:p>
            <a:fld id="{4D58DBC5-24E4-4914-8164-A35C48E02DB6}" type="slidenum">
              <a:rPr lang="es-MX" smtClean="0"/>
              <a:t>‹Nº›</a:t>
            </a:fld>
            <a:endParaRPr lang="es-MX"/>
          </a:p>
        </p:txBody>
      </p:sp>
    </p:spTree>
    <p:extLst>
      <p:ext uri="{BB962C8B-B14F-4D97-AF65-F5344CB8AC3E}">
        <p14:creationId xmlns:p14="http://schemas.microsoft.com/office/powerpoint/2010/main" val="4103762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D8FB6B7-15AC-4D89-8F24-7B459F96A2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9AE90D61-F6BE-4864-9520-ACCDB57523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5BCDB14-14EE-44DE-97E0-C0E5CDA105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42ECE7-DDBE-4851-9964-BAFA0E4188AE}" type="datetimeFigureOut">
              <a:rPr lang="es-MX" smtClean="0"/>
              <a:t>27/03/2019</a:t>
            </a:fld>
            <a:endParaRPr lang="es-MX"/>
          </a:p>
        </p:txBody>
      </p:sp>
      <p:sp>
        <p:nvSpPr>
          <p:cNvPr id="5" name="Marcador de pie de página 4">
            <a:extLst>
              <a:ext uri="{FF2B5EF4-FFF2-40B4-BE49-F238E27FC236}">
                <a16:creationId xmlns:a16="http://schemas.microsoft.com/office/drawing/2014/main" id="{33D686C9-B113-4BA3-A073-CABE6985B2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A1931049-CA41-465F-8BCB-CC5686F64F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58DBC5-24E4-4914-8164-A35C48E02DB6}" type="slidenum">
              <a:rPr lang="es-MX" smtClean="0"/>
              <a:t>‹Nº›</a:t>
            </a:fld>
            <a:endParaRPr lang="es-MX"/>
          </a:p>
        </p:txBody>
      </p:sp>
    </p:spTree>
    <p:extLst>
      <p:ext uri="{BB962C8B-B14F-4D97-AF65-F5344CB8AC3E}">
        <p14:creationId xmlns:p14="http://schemas.microsoft.com/office/powerpoint/2010/main" val="4025491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51B1FB-BBF0-4954-949A-15DAA0795BBF}"/>
              </a:ext>
            </a:extLst>
          </p:cNvPr>
          <p:cNvSpPr>
            <a:spLocks noGrp="1"/>
          </p:cNvSpPr>
          <p:nvPr>
            <p:ph type="ctrTitle"/>
          </p:nvPr>
        </p:nvSpPr>
        <p:spPr/>
        <p:txBody>
          <a:bodyPr/>
          <a:lstStyle/>
          <a:p>
            <a:r>
              <a:rPr lang="es-MX" b="1" dirty="0">
                <a:solidFill>
                  <a:srgbClr val="0070C0"/>
                </a:solidFill>
              </a:rPr>
              <a:t>Búsqueda y Ordenación</a:t>
            </a:r>
          </a:p>
        </p:txBody>
      </p:sp>
    </p:spTree>
    <p:extLst>
      <p:ext uri="{BB962C8B-B14F-4D97-AF65-F5344CB8AC3E}">
        <p14:creationId xmlns:p14="http://schemas.microsoft.com/office/powerpoint/2010/main" val="235623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F7E90-53A8-4A15-ADED-4EF24C0D75C4}"/>
              </a:ext>
            </a:extLst>
          </p:cNvPr>
          <p:cNvSpPr>
            <a:spLocks noGrp="1"/>
          </p:cNvSpPr>
          <p:nvPr>
            <p:ph type="title"/>
          </p:nvPr>
        </p:nvSpPr>
        <p:spPr/>
        <p:txBody>
          <a:bodyPr/>
          <a:lstStyle/>
          <a:p>
            <a:r>
              <a:rPr lang="es-MX" b="1" dirty="0">
                <a:solidFill>
                  <a:srgbClr val="0070C0"/>
                </a:solidFill>
              </a:rPr>
              <a:t>El ordenamiento burbuja</a:t>
            </a:r>
          </a:p>
        </p:txBody>
      </p:sp>
      <p:sp>
        <p:nvSpPr>
          <p:cNvPr id="4" name="CuadroTexto 3">
            <a:extLst>
              <a:ext uri="{FF2B5EF4-FFF2-40B4-BE49-F238E27FC236}">
                <a16:creationId xmlns:a16="http://schemas.microsoft.com/office/drawing/2014/main" id="{1AF5AD4D-A5C2-47D3-8399-219A004156EA}"/>
              </a:ext>
            </a:extLst>
          </p:cNvPr>
          <p:cNvSpPr txBox="1"/>
          <p:nvPr/>
        </p:nvSpPr>
        <p:spPr>
          <a:xfrm>
            <a:off x="939568" y="1963024"/>
            <a:ext cx="6291743" cy="4154984"/>
          </a:xfrm>
          <a:prstGeom prst="rect">
            <a:avLst/>
          </a:prstGeom>
          <a:noFill/>
        </p:spPr>
        <p:txBody>
          <a:bodyPr wrap="square" rtlCol="0">
            <a:spAutoFit/>
          </a:bodyPr>
          <a:lstStyle/>
          <a:p>
            <a:pPr algn="just"/>
            <a:r>
              <a:rPr lang="es-ES" sz="2400" dirty="0" err="1">
                <a:latin typeface="Bahnschrift SemiLight Condensed" panose="020B0502040204020203" pitchFamily="34" charset="0"/>
              </a:rPr>
              <a:t>def</a:t>
            </a:r>
            <a:r>
              <a:rPr lang="es-ES" sz="2400" dirty="0">
                <a:latin typeface="Bahnschrift SemiLight Condensed" panose="020B0502040204020203" pitchFamily="34" charset="0"/>
              </a:rPr>
              <a:t> </a:t>
            </a:r>
            <a:r>
              <a:rPr lang="es-ES" sz="2400" dirty="0" err="1">
                <a:latin typeface="Bahnschrift SemiLight Condensed" panose="020B0502040204020203" pitchFamily="34" charset="0"/>
              </a:rPr>
              <a:t>ordenamientoBurbuja</a:t>
            </a:r>
            <a:r>
              <a:rPr lang="es-ES" sz="2400" dirty="0">
                <a:latin typeface="Bahnschrift SemiLight Condensed" panose="020B0502040204020203" pitchFamily="34" charset="0"/>
              </a:rPr>
              <a:t>(</a:t>
            </a:r>
            <a:r>
              <a:rPr lang="es-ES" sz="2400" dirty="0" err="1">
                <a:latin typeface="Bahnschrift SemiLight Condensed" panose="020B0502040204020203" pitchFamily="34" charset="0"/>
              </a:rPr>
              <a:t>unaLista</a:t>
            </a:r>
            <a:r>
              <a:rPr lang="es-ES" sz="2400" dirty="0">
                <a:latin typeface="Bahnschrift SemiLight Condensed" panose="020B0502040204020203" pitchFamily="34" charset="0"/>
              </a:rPr>
              <a:t>):</a:t>
            </a:r>
          </a:p>
          <a:p>
            <a:pPr algn="just"/>
            <a:r>
              <a:rPr lang="es-ES" sz="2400" dirty="0">
                <a:latin typeface="Bahnschrift SemiLight Condensed" panose="020B0502040204020203" pitchFamily="34" charset="0"/>
              </a:rPr>
              <a:t>    </a:t>
            </a:r>
            <a:r>
              <a:rPr lang="es-ES" sz="2400" dirty="0" err="1">
                <a:latin typeface="Bahnschrift SemiLight Condensed" panose="020B0502040204020203" pitchFamily="34" charset="0"/>
              </a:rPr>
              <a:t>for</a:t>
            </a:r>
            <a:r>
              <a:rPr lang="es-ES" sz="2400" dirty="0">
                <a:latin typeface="Bahnschrift SemiLight Condensed" panose="020B0502040204020203" pitchFamily="34" charset="0"/>
              </a:rPr>
              <a:t> </a:t>
            </a:r>
            <a:r>
              <a:rPr lang="es-ES" sz="2400" dirty="0" err="1">
                <a:latin typeface="Bahnschrift SemiLight Condensed" panose="020B0502040204020203" pitchFamily="34" charset="0"/>
              </a:rPr>
              <a:t>numPasada</a:t>
            </a:r>
            <a:r>
              <a:rPr lang="es-ES" sz="2400" dirty="0">
                <a:latin typeface="Bahnschrift SemiLight Condensed" panose="020B0502040204020203" pitchFamily="34" charset="0"/>
              </a:rPr>
              <a:t> in </a:t>
            </a:r>
            <a:r>
              <a:rPr lang="es-ES" sz="2400" dirty="0" err="1">
                <a:latin typeface="Bahnschrift SemiLight Condensed" panose="020B0502040204020203" pitchFamily="34" charset="0"/>
              </a:rPr>
              <a:t>range</a:t>
            </a:r>
            <a:r>
              <a:rPr lang="es-ES" sz="2400" dirty="0">
                <a:latin typeface="Bahnschrift SemiLight Condensed" panose="020B0502040204020203" pitchFamily="34" charset="0"/>
              </a:rPr>
              <a:t>(</a:t>
            </a:r>
            <a:r>
              <a:rPr lang="es-ES" sz="2400" dirty="0" err="1">
                <a:latin typeface="Bahnschrift SemiLight Condensed" panose="020B0502040204020203" pitchFamily="34" charset="0"/>
              </a:rPr>
              <a:t>len</a:t>
            </a:r>
            <a:r>
              <a:rPr lang="es-ES" sz="2400" dirty="0">
                <a:latin typeface="Bahnschrift SemiLight Condensed" panose="020B0502040204020203" pitchFamily="34" charset="0"/>
              </a:rPr>
              <a:t>(</a:t>
            </a:r>
            <a:r>
              <a:rPr lang="es-ES" sz="2400" dirty="0" err="1">
                <a:latin typeface="Bahnschrift SemiLight Condensed" panose="020B0502040204020203" pitchFamily="34" charset="0"/>
              </a:rPr>
              <a:t>unaLista</a:t>
            </a:r>
            <a:r>
              <a:rPr lang="es-ES" sz="2400" dirty="0">
                <a:latin typeface="Bahnschrift SemiLight Condensed" panose="020B0502040204020203" pitchFamily="34" charset="0"/>
              </a:rPr>
              <a:t>)-1,0,-1):</a:t>
            </a:r>
          </a:p>
          <a:p>
            <a:pPr algn="just"/>
            <a:r>
              <a:rPr lang="es-ES" sz="2400" dirty="0">
                <a:latin typeface="Bahnschrift SemiLight Condensed" panose="020B0502040204020203" pitchFamily="34" charset="0"/>
              </a:rPr>
              <a:t>        </a:t>
            </a:r>
            <a:r>
              <a:rPr lang="es-ES" sz="2400" dirty="0" err="1">
                <a:latin typeface="Bahnschrift SemiLight Condensed" panose="020B0502040204020203" pitchFamily="34" charset="0"/>
              </a:rPr>
              <a:t>for</a:t>
            </a:r>
            <a:r>
              <a:rPr lang="es-ES" sz="2400" dirty="0">
                <a:latin typeface="Bahnschrift SemiLight Condensed" panose="020B0502040204020203" pitchFamily="34" charset="0"/>
              </a:rPr>
              <a:t> i in </a:t>
            </a:r>
            <a:r>
              <a:rPr lang="es-ES" sz="2400" dirty="0" err="1">
                <a:latin typeface="Bahnschrift SemiLight Condensed" panose="020B0502040204020203" pitchFamily="34" charset="0"/>
              </a:rPr>
              <a:t>range</a:t>
            </a:r>
            <a:r>
              <a:rPr lang="es-ES" sz="2400" dirty="0">
                <a:latin typeface="Bahnschrift SemiLight Condensed" panose="020B0502040204020203" pitchFamily="34" charset="0"/>
              </a:rPr>
              <a:t>(</a:t>
            </a:r>
            <a:r>
              <a:rPr lang="es-ES" sz="2400" dirty="0" err="1">
                <a:latin typeface="Bahnschrift SemiLight Condensed" panose="020B0502040204020203" pitchFamily="34" charset="0"/>
              </a:rPr>
              <a:t>numPasada</a:t>
            </a:r>
            <a:r>
              <a:rPr lang="es-ES" sz="2400" dirty="0">
                <a:latin typeface="Bahnschrift SemiLight Condensed" panose="020B0502040204020203" pitchFamily="34" charset="0"/>
              </a:rPr>
              <a:t>):</a:t>
            </a:r>
          </a:p>
          <a:p>
            <a:pPr algn="just"/>
            <a:r>
              <a:rPr lang="es-ES" sz="2400" dirty="0">
                <a:latin typeface="Bahnschrift SemiLight Condensed" panose="020B0502040204020203" pitchFamily="34" charset="0"/>
              </a:rPr>
              <a:t>            </a:t>
            </a:r>
            <a:r>
              <a:rPr lang="es-ES" sz="2400" dirty="0" err="1">
                <a:latin typeface="Bahnschrift SemiLight Condensed" panose="020B0502040204020203" pitchFamily="34" charset="0"/>
              </a:rPr>
              <a:t>if</a:t>
            </a:r>
            <a:r>
              <a:rPr lang="es-ES" sz="2400" dirty="0">
                <a:latin typeface="Bahnschrift SemiLight Condensed" panose="020B0502040204020203" pitchFamily="34" charset="0"/>
              </a:rPr>
              <a:t> </a:t>
            </a:r>
            <a:r>
              <a:rPr lang="es-ES" sz="2400" dirty="0" err="1">
                <a:latin typeface="Bahnschrift SemiLight Condensed" panose="020B0502040204020203" pitchFamily="34" charset="0"/>
              </a:rPr>
              <a:t>unaLista</a:t>
            </a:r>
            <a:r>
              <a:rPr lang="es-ES" sz="2400" dirty="0">
                <a:latin typeface="Bahnschrift SemiLight Condensed" panose="020B0502040204020203" pitchFamily="34" charset="0"/>
              </a:rPr>
              <a:t>[i]&gt;</a:t>
            </a:r>
            <a:r>
              <a:rPr lang="es-ES" sz="2400" dirty="0" err="1">
                <a:latin typeface="Bahnschrift SemiLight Condensed" panose="020B0502040204020203" pitchFamily="34" charset="0"/>
              </a:rPr>
              <a:t>unaLista</a:t>
            </a:r>
            <a:r>
              <a:rPr lang="es-ES" sz="2400" dirty="0">
                <a:latin typeface="Bahnschrift SemiLight Condensed" panose="020B0502040204020203" pitchFamily="34" charset="0"/>
              </a:rPr>
              <a:t>[i+1]:</a:t>
            </a:r>
          </a:p>
          <a:p>
            <a:pPr algn="just"/>
            <a:r>
              <a:rPr lang="es-ES" sz="2400" dirty="0">
                <a:latin typeface="Bahnschrift SemiLight Condensed" panose="020B0502040204020203" pitchFamily="34" charset="0"/>
              </a:rPr>
              <a:t>                </a:t>
            </a:r>
            <a:r>
              <a:rPr lang="es-ES" sz="2400" dirty="0" err="1">
                <a:latin typeface="Bahnschrift SemiLight Condensed" panose="020B0502040204020203" pitchFamily="34" charset="0"/>
              </a:rPr>
              <a:t>temp</a:t>
            </a:r>
            <a:r>
              <a:rPr lang="es-ES" sz="2400" dirty="0">
                <a:latin typeface="Bahnschrift SemiLight Condensed" panose="020B0502040204020203" pitchFamily="34" charset="0"/>
              </a:rPr>
              <a:t> = </a:t>
            </a:r>
            <a:r>
              <a:rPr lang="es-ES" sz="2400" dirty="0" err="1">
                <a:latin typeface="Bahnschrift SemiLight Condensed" panose="020B0502040204020203" pitchFamily="34" charset="0"/>
              </a:rPr>
              <a:t>unaLista</a:t>
            </a:r>
            <a:r>
              <a:rPr lang="es-ES" sz="2400" dirty="0">
                <a:latin typeface="Bahnschrift SemiLight Condensed" panose="020B0502040204020203" pitchFamily="34" charset="0"/>
              </a:rPr>
              <a:t>[i]</a:t>
            </a:r>
          </a:p>
          <a:p>
            <a:pPr algn="just"/>
            <a:r>
              <a:rPr lang="es-ES" sz="2400" dirty="0">
                <a:latin typeface="Bahnschrift SemiLight Condensed" panose="020B0502040204020203" pitchFamily="34" charset="0"/>
              </a:rPr>
              <a:t>                </a:t>
            </a:r>
            <a:r>
              <a:rPr lang="es-ES" sz="2400" dirty="0" err="1">
                <a:latin typeface="Bahnschrift SemiLight Condensed" panose="020B0502040204020203" pitchFamily="34" charset="0"/>
              </a:rPr>
              <a:t>unaLista</a:t>
            </a:r>
            <a:r>
              <a:rPr lang="es-ES" sz="2400" dirty="0">
                <a:latin typeface="Bahnschrift SemiLight Condensed" panose="020B0502040204020203" pitchFamily="34" charset="0"/>
              </a:rPr>
              <a:t>[i] = </a:t>
            </a:r>
            <a:r>
              <a:rPr lang="es-ES" sz="2400" dirty="0" err="1">
                <a:latin typeface="Bahnschrift SemiLight Condensed" panose="020B0502040204020203" pitchFamily="34" charset="0"/>
              </a:rPr>
              <a:t>unaLista</a:t>
            </a:r>
            <a:r>
              <a:rPr lang="es-ES" sz="2400" dirty="0">
                <a:latin typeface="Bahnschrift SemiLight Condensed" panose="020B0502040204020203" pitchFamily="34" charset="0"/>
              </a:rPr>
              <a:t>[i+1]</a:t>
            </a:r>
          </a:p>
          <a:p>
            <a:pPr algn="just"/>
            <a:r>
              <a:rPr lang="es-ES" sz="2400" dirty="0">
                <a:latin typeface="Bahnschrift SemiLight Condensed" panose="020B0502040204020203" pitchFamily="34" charset="0"/>
              </a:rPr>
              <a:t>                </a:t>
            </a:r>
            <a:r>
              <a:rPr lang="es-ES" sz="2400" dirty="0" err="1">
                <a:latin typeface="Bahnschrift SemiLight Condensed" panose="020B0502040204020203" pitchFamily="34" charset="0"/>
              </a:rPr>
              <a:t>unaLista</a:t>
            </a:r>
            <a:r>
              <a:rPr lang="es-ES" sz="2400" dirty="0">
                <a:latin typeface="Bahnschrift SemiLight Condensed" panose="020B0502040204020203" pitchFamily="34" charset="0"/>
              </a:rPr>
              <a:t>[i+1] = </a:t>
            </a:r>
            <a:r>
              <a:rPr lang="es-ES" sz="2400" dirty="0" err="1">
                <a:latin typeface="Bahnschrift SemiLight Condensed" panose="020B0502040204020203" pitchFamily="34" charset="0"/>
              </a:rPr>
              <a:t>temp</a:t>
            </a:r>
            <a:endParaRPr lang="es-ES" sz="2400" dirty="0">
              <a:latin typeface="Bahnschrift SemiLight Condensed" panose="020B0502040204020203" pitchFamily="34" charset="0"/>
            </a:endParaRPr>
          </a:p>
          <a:p>
            <a:pPr algn="just"/>
            <a:endParaRPr lang="es-ES" sz="2400" dirty="0">
              <a:latin typeface="Bahnschrift SemiLight Condensed" panose="020B0502040204020203" pitchFamily="34" charset="0"/>
            </a:endParaRPr>
          </a:p>
          <a:p>
            <a:pPr algn="just"/>
            <a:r>
              <a:rPr lang="es-ES" sz="2400" dirty="0" err="1">
                <a:latin typeface="Bahnschrift SemiLight Condensed" panose="020B0502040204020203" pitchFamily="34" charset="0"/>
              </a:rPr>
              <a:t>unaLista</a:t>
            </a:r>
            <a:r>
              <a:rPr lang="es-ES" sz="2400" dirty="0">
                <a:latin typeface="Bahnschrift SemiLight Condensed" panose="020B0502040204020203" pitchFamily="34" charset="0"/>
              </a:rPr>
              <a:t> = [54,26,93,17,77,31,44,55,20]</a:t>
            </a:r>
          </a:p>
          <a:p>
            <a:pPr algn="just"/>
            <a:r>
              <a:rPr lang="es-ES" sz="2400" dirty="0" err="1">
                <a:latin typeface="Bahnschrift SemiLight Condensed" panose="020B0502040204020203" pitchFamily="34" charset="0"/>
              </a:rPr>
              <a:t>ordenamientoBurbuja</a:t>
            </a:r>
            <a:r>
              <a:rPr lang="es-ES" sz="2400" dirty="0">
                <a:latin typeface="Bahnschrift SemiLight Condensed" panose="020B0502040204020203" pitchFamily="34" charset="0"/>
              </a:rPr>
              <a:t>(</a:t>
            </a:r>
            <a:r>
              <a:rPr lang="es-ES" sz="2400" dirty="0" err="1">
                <a:latin typeface="Bahnschrift SemiLight Condensed" panose="020B0502040204020203" pitchFamily="34" charset="0"/>
              </a:rPr>
              <a:t>unaLista</a:t>
            </a:r>
            <a:r>
              <a:rPr lang="es-ES" sz="2400" dirty="0">
                <a:latin typeface="Bahnschrift SemiLight Condensed" panose="020B0502040204020203" pitchFamily="34" charset="0"/>
              </a:rPr>
              <a:t>)</a:t>
            </a:r>
          </a:p>
          <a:p>
            <a:pPr algn="just"/>
            <a:r>
              <a:rPr lang="es-ES" sz="2400" dirty="0" err="1">
                <a:latin typeface="Bahnschrift SemiLight Condensed" panose="020B0502040204020203" pitchFamily="34" charset="0"/>
              </a:rPr>
              <a:t>print</a:t>
            </a:r>
            <a:r>
              <a:rPr lang="es-ES" sz="2400" dirty="0">
                <a:latin typeface="Bahnschrift SemiLight Condensed" panose="020B0502040204020203" pitchFamily="34" charset="0"/>
              </a:rPr>
              <a:t>(</a:t>
            </a:r>
            <a:r>
              <a:rPr lang="es-ES" sz="2400" dirty="0" err="1">
                <a:latin typeface="Bahnschrift SemiLight Condensed" panose="020B0502040204020203" pitchFamily="34" charset="0"/>
              </a:rPr>
              <a:t>unaLista</a:t>
            </a:r>
            <a:r>
              <a:rPr lang="es-ES" sz="2400" dirty="0">
                <a:latin typeface="Bahnschrift SemiLight Condensed" panose="020B0502040204020203" pitchFamily="34" charset="0"/>
              </a:rPr>
              <a:t>)</a:t>
            </a:r>
            <a:endParaRPr lang="es-MX" sz="2400" dirty="0">
              <a:latin typeface="Bahnschrift SemiLight Condensed" panose="020B0502040204020203" pitchFamily="34" charset="0"/>
            </a:endParaRPr>
          </a:p>
        </p:txBody>
      </p:sp>
    </p:spTree>
    <p:extLst>
      <p:ext uri="{BB962C8B-B14F-4D97-AF65-F5344CB8AC3E}">
        <p14:creationId xmlns:p14="http://schemas.microsoft.com/office/powerpoint/2010/main" val="2771859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F7E90-53A8-4A15-ADED-4EF24C0D75C4}"/>
              </a:ext>
            </a:extLst>
          </p:cNvPr>
          <p:cNvSpPr>
            <a:spLocks noGrp="1"/>
          </p:cNvSpPr>
          <p:nvPr>
            <p:ph type="title"/>
          </p:nvPr>
        </p:nvSpPr>
        <p:spPr/>
        <p:txBody>
          <a:bodyPr/>
          <a:lstStyle/>
          <a:p>
            <a:r>
              <a:rPr lang="es-MX" b="1" dirty="0">
                <a:solidFill>
                  <a:srgbClr val="0070C0"/>
                </a:solidFill>
              </a:rPr>
              <a:t>El ordenamiento burbuja</a:t>
            </a:r>
          </a:p>
        </p:txBody>
      </p:sp>
      <p:sp>
        <p:nvSpPr>
          <p:cNvPr id="4" name="CuadroTexto 3">
            <a:extLst>
              <a:ext uri="{FF2B5EF4-FFF2-40B4-BE49-F238E27FC236}">
                <a16:creationId xmlns:a16="http://schemas.microsoft.com/office/drawing/2014/main" id="{1AF5AD4D-A5C2-47D3-8399-219A004156EA}"/>
              </a:ext>
            </a:extLst>
          </p:cNvPr>
          <p:cNvSpPr txBox="1"/>
          <p:nvPr/>
        </p:nvSpPr>
        <p:spPr>
          <a:xfrm>
            <a:off x="453006" y="1963024"/>
            <a:ext cx="11350304" cy="2739211"/>
          </a:xfrm>
          <a:prstGeom prst="rect">
            <a:avLst/>
          </a:prstGeom>
          <a:noFill/>
        </p:spPr>
        <p:txBody>
          <a:bodyPr wrap="square" rtlCol="0">
            <a:spAutoFit/>
          </a:bodyPr>
          <a:lstStyle/>
          <a:p>
            <a:pPr algn="just"/>
            <a:r>
              <a:rPr lang="es-ES" sz="2400" dirty="0"/>
              <a:t>En el mejor de los casos, si la lista ya está ordenada, no se realizarán intercambios. </a:t>
            </a:r>
          </a:p>
          <a:p>
            <a:pPr algn="just"/>
            <a:endParaRPr lang="es-ES" sz="2400" dirty="0"/>
          </a:p>
          <a:p>
            <a:pPr algn="just"/>
            <a:r>
              <a:rPr lang="es-ES" sz="2400" dirty="0"/>
              <a:t>En el peor de los casos, cada comparación causará un intercambio. </a:t>
            </a:r>
          </a:p>
          <a:p>
            <a:pPr algn="just"/>
            <a:endParaRPr lang="es-ES" sz="2400" dirty="0"/>
          </a:p>
          <a:p>
            <a:pPr algn="just"/>
            <a:r>
              <a:rPr lang="es-ES" sz="2400" dirty="0"/>
              <a:t>En promedio, intercambiamos la mitad de las veces.</a:t>
            </a:r>
          </a:p>
          <a:p>
            <a:pPr algn="just"/>
            <a:endParaRPr lang="es-ES" sz="2400" dirty="0"/>
          </a:p>
          <a:p>
            <a:pPr algn="just"/>
            <a:r>
              <a:rPr lang="es-ES" sz="2400" dirty="0"/>
              <a:t>Complejidad: </a:t>
            </a:r>
            <a:r>
              <a:rPr lang="es-MX" sz="2800" b="1" dirty="0">
                <a:solidFill>
                  <a:srgbClr val="0070C0"/>
                </a:solidFill>
              </a:rPr>
              <a:t>O(n</a:t>
            </a:r>
            <a:r>
              <a:rPr lang="es-MX" sz="2800" b="1" baseline="30000" dirty="0">
                <a:solidFill>
                  <a:srgbClr val="0070C0"/>
                </a:solidFill>
              </a:rPr>
              <a:t>2</a:t>
            </a:r>
            <a:r>
              <a:rPr lang="es-MX" sz="2800" b="1" dirty="0">
                <a:solidFill>
                  <a:srgbClr val="0070C0"/>
                </a:solidFill>
              </a:rPr>
              <a:t>)</a:t>
            </a:r>
            <a:endParaRPr lang="it-IT" sz="2800" b="1" dirty="0">
              <a:solidFill>
                <a:srgbClr val="0070C0"/>
              </a:solidFill>
            </a:endParaRPr>
          </a:p>
        </p:txBody>
      </p:sp>
    </p:spTree>
    <p:extLst>
      <p:ext uri="{BB962C8B-B14F-4D97-AF65-F5344CB8AC3E}">
        <p14:creationId xmlns:p14="http://schemas.microsoft.com/office/powerpoint/2010/main" val="1325891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F7E90-53A8-4A15-ADED-4EF24C0D75C4}"/>
              </a:ext>
            </a:extLst>
          </p:cNvPr>
          <p:cNvSpPr>
            <a:spLocks noGrp="1"/>
          </p:cNvSpPr>
          <p:nvPr>
            <p:ph type="title"/>
          </p:nvPr>
        </p:nvSpPr>
        <p:spPr/>
        <p:txBody>
          <a:bodyPr/>
          <a:lstStyle/>
          <a:p>
            <a:r>
              <a:rPr lang="es-MX" b="1" dirty="0">
                <a:solidFill>
                  <a:srgbClr val="0070C0"/>
                </a:solidFill>
              </a:rPr>
              <a:t>El ordenamiento burbuja corto</a:t>
            </a:r>
          </a:p>
        </p:txBody>
      </p:sp>
      <p:sp>
        <p:nvSpPr>
          <p:cNvPr id="4" name="CuadroTexto 3">
            <a:extLst>
              <a:ext uri="{FF2B5EF4-FFF2-40B4-BE49-F238E27FC236}">
                <a16:creationId xmlns:a16="http://schemas.microsoft.com/office/drawing/2014/main" id="{1AF5AD4D-A5C2-47D3-8399-219A004156EA}"/>
              </a:ext>
            </a:extLst>
          </p:cNvPr>
          <p:cNvSpPr txBox="1"/>
          <p:nvPr/>
        </p:nvSpPr>
        <p:spPr>
          <a:xfrm>
            <a:off x="847289" y="1963024"/>
            <a:ext cx="7155809" cy="4031873"/>
          </a:xfrm>
          <a:prstGeom prst="rect">
            <a:avLst/>
          </a:prstGeom>
          <a:noFill/>
        </p:spPr>
        <p:txBody>
          <a:bodyPr wrap="square" rtlCol="0">
            <a:spAutoFit/>
          </a:bodyPr>
          <a:lstStyle/>
          <a:p>
            <a:pPr algn="just"/>
            <a:r>
              <a:rPr lang="es-MX" sz="1600" dirty="0" err="1">
                <a:latin typeface="Bahnschrift SemiLight Condensed" panose="020B0502040204020203" pitchFamily="34" charset="0"/>
              </a:rPr>
              <a:t>def</a:t>
            </a:r>
            <a:r>
              <a:rPr lang="es-MX" sz="1600" dirty="0">
                <a:latin typeface="Bahnschrift SemiLight Condensed" panose="020B0502040204020203" pitchFamily="34" charset="0"/>
              </a:rPr>
              <a:t> </a:t>
            </a:r>
            <a:r>
              <a:rPr lang="es-MX" sz="1600" dirty="0" err="1">
                <a:latin typeface="Bahnschrift SemiLight Condensed" panose="020B0502040204020203" pitchFamily="34" charset="0"/>
              </a:rPr>
              <a:t>ordenamientoBurbujaCorto</a:t>
            </a:r>
            <a:r>
              <a:rPr lang="es-MX" sz="1600" dirty="0">
                <a:latin typeface="Bahnschrift SemiLight Condensed" panose="020B0502040204020203" pitchFamily="34" charset="0"/>
              </a:rPr>
              <a:t>(</a:t>
            </a:r>
            <a:r>
              <a:rPr lang="es-MX" sz="1600" dirty="0" err="1">
                <a:latin typeface="Bahnschrift SemiLight Condensed" panose="020B0502040204020203" pitchFamily="34" charset="0"/>
              </a:rPr>
              <a:t>unaLista</a:t>
            </a:r>
            <a:r>
              <a:rPr lang="es-MX" sz="1600" dirty="0">
                <a:latin typeface="Bahnschrift SemiLight Condensed" panose="020B0502040204020203" pitchFamily="34" charset="0"/>
              </a:rPr>
              <a:t>):</a:t>
            </a:r>
          </a:p>
          <a:p>
            <a:pPr algn="just"/>
            <a:r>
              <a:rPr lang="es-MX" sz="1600" dirty="0">
                <a:latin typeface="Bahnschrift SemiLight Condensed" panose="020B0502040204020203" pitchFamily="34" charset="0"/>
              </a:rPr>
              <a:t>    </a:t>
            </a:r>
            <a:r>
              <a:rPr lang="es-MX" sz="1600" dirty="0">
                <a:solidFill>
                  <a:srgbClr val="0070C0"/>
                </a:solidFill>
                <a:latin typeface="Bahnschrift SemiLight Condensed" panose="020B0502040204020203" pitchFamily="34" charset="0"/>
              </a:rPr>
              <a:t>intercambios = True</a:t>
            </a:r>
          </a:p>
          <a:p>
            <a:pPr algn="just"/>
            <a:r>
              <a:rPr lang="es-MX" sz="1600" dirty="0">
                <a:latin typeface="Bahnschrift SemiLight Condensed" panose="020B0502040204020203" pitchFamily="34" charset="0"/>
              </a:rPr>
              <a:t>    </a:t>
            </a:r>
            <a:r>
              <a:rPr lang="es-MX" sz="1600" dirty="0" err="1">
                <a:latin typeface="Bahnschrift SemiLight Condensed" panose="020B0502040204020203" pitchFamily="34" charset="0"/>
              </a:rPr>
              <a:t>numPasada</a:t>
            </a:r>
            <a:r>
              <a:rPr lang="es-MX" sz="1600" dirty="0">
                <a:latin typeface="Bahnschrift SemiLight Condensed" panose="020B0502040204020203" pitchFamily="34" charset="0"/>
              </a:rPr>
              <a:t> = </a:t>
            </a:r>
            <a:r>
              <a:rPr lang="es-MX" sz="1600" dirty="0" err="1">
                <a:latin typeface="Bahnschrift SemiLight Condensed" panose="020B0502040204020203" pitchFamily="34" charset="0"/>
              </a:rPr>
              <a:t>len</a:t>
            </a:r>
            <a:r>
              <a:rPr lang="es-MX" sz="1600" dirty="0">
                <a:latin typeface="Bahnschrift SemiLight Condensed" panose="020B0502040204020203" pitchFamily="34" charset="0"/>
              </a:rPr>
              <a:t>(</a:t>
            </a:r>
            <a:r>
              <a:rPr lang="es-MX" sz="1600" dirty="0" err="1">
                <a:latin typeface="Bahnschrift SemiLight Condensed" panose="020B0502040204020203" pitchFamily="34" charset="0"/>
              </a:rPr>
              <a:t>unaLista</a:t>
            </a:r>
            <a:r>
              <a:rPr lang="es-MX" sz="1600" dirty="0">
                <a:latin typeface="Bahnschrift SemiLight Condensed" panose="020B0502040204020203" pitchFamily="34" charset="0"/>
              </a:rPr>
              <a:t>)-1</a:t>
            </a:r>
          </a:p>
          <a:p>
            <a:pPr algn="just"/>
            <a:r>
              <a:rPr lang="es-MX" sz="1600" dirty="0">
                <a:latin typeface="Bahnschrift SemiLight Condensed" panose="020B0502040204020203" pitchFamily="34" charset="0"/>
              </a:rPr>
              <a:t>    </a:t>
            </a:r>
            <a:r>
              <a:rPr lang="es-MX" sz="1600" dirty="0" err="1">
                <a:latin typeface="Bahnschrift SemiLight Condensed" panose="020B0502040204020203" pitchFamily="34" charset="0"/>
              </a:rPr>
              <a:t>while</a:t>
            </a:r>
            <a:r>
              <a:rPr lang="es-MX" sz="1600" dirty="0">
                <a:latin typeface="Bahnschrift SemiLight Condensed" panose="020B0502040204020203" pitchFamily="34" charset="0"/>
              </a:rPr>
              <a:t> </a:t>
            </a:r>
            <a:r>
              <a:rPr lang="es-MX" sz="1600" dirty="0" err="1">
                <a:latin typeface="Bahnschrift SemiLight Condensed" panose="020B0502040204020203" pitchFamily="34" charset="0"/>
              </a:rPr>
              <a:t>numPasada</a:t>
            </a:r>
            <a:r>
              <a:rPr lang="es-MX" sz="1600" dirty="0">
                <a:latin typeface="Bahnschrift SemiLight Condensed" panose="020B0502040204020203" pitchFamily="34" charset="0"/>
              </a:rPr>
              <a:t> &gt; 0 and intercambios:</a:t>
            </a:r>
          </a:p>
          <a:p>
            <a:pPr algn="just"/>
            <a:r>
              <a:rPr lang="es-MX" sz="1600" dirty="0">
                <a:latin typeface="Bahnschrift SemiLight Condensed" panose="020B0502040204020203" pitchFamily="34" charset="0"/>
              </a:rPr>
              <a:t>       </a:t>
            </a:r>
            <a:r>
              <a:rPr lang="es-MX" sz="1600" dirty="0">
                <a:solidFill>
                  <a:srgbClr val="0070C0"/>
                </a:solidFill>
                <a:latin typeface="Bahnschrift SemiLight Condensed" panose="020B0502040204020203" pitchFamily="34" charset="0"/>
              </a:rPr>
              <a:t>intercambios = False</a:t>
            </a:r>
          </a:p>
          <a:p>
            <a:pPr algn="just"/>
            <a:r>
              <a:rPr lang="es-MX" sz="1600" dirty="0">
                <a:latin typeface="Bahnschrift SemiLight Condensed" panose="020B0502040204020203" pitchFamily="34" charset="0"/>
              </a:rPr>
              <a:t>       </a:t>
            </a:r>
            <a:r>
              <a:rPr lang="es-MX" sz="1600" dirty="0" err="1">
                <a:latin typeface="Bahnschrift SemiLight Condensed" panose="020B0502040204020203" pitchFamily="34" charset="0"/>
              </a:rPr>
              <a:t>for</a:t>
            </a:r>
            <a:r>
              <a:rPr lang="es-MX" sz="1600" dirty="0">
                <a:latin typeface="Bahnschrift SemiLight Condensed" panose="020B0502040204020203" pitchFamily="34" charset="0"/>
              </a:rPr>
              <a:t> i in </a:t>
            </a:r>
            <a:r>
              <a:rPr lang="es-MX" sz="1600" dirty="0" err="1">
                <a:latin typeface="Bahnschrift SemiLight Condensed" panose="020B0502040204020203" pitchFamily="34" charset="0"/>
              </a:rPr>
              <a:t>range</a:t>
            </a:r>
            <a:r>
              <a:rPr lang="es-MX" sz="1600" dirty="0">
                <a:latin typeface="Bahnschrift SemiLight Condensed" panose="020B0502040204020203" pitchFamily="34" charset="0"/>
              </a:rPr>
              <a:t>(</a:t>
            </a:r>
            <a:r>
              <a:rPr lang="es-MX" sz="1600" dirty="0" err="1">
                <a:latin typeface="Bahnschrift SemiLight Condensed" panose="020B0502040204020203" pitchFamily="34" charset="0"/>
              </a:rPr>
              <a:t>numPasada</a:t>
            </a:r>
            <a:r>
              <a:rPr lang="es-MX" sz="1600" dirty="0">
                <a:latin typeface="Bahnschrift SemiLight Condensed" panose="020B0502040204020203" pitchFamily="34" charset="0"/>
              </a:rPr>
              <a:t>):</a:t>
            </a:r>
          </a:p>
          <a:p>
            <a:pPr algn="just"/>
            <a:r>
              <a:rPr lang="es-MX" sz="1600" dirty="0">
                <a:latin typeface="Bahnschrift SemiLight Condensed" panose="020B0502040204020203" pitchFamily="34" charset="0"/>
              </a:rPr>
              <a:t>           </a:t>
            </a:r>
            <a:r>
              <a:rPr lang="es-MX" sz="1600" dirty="0" err="1">
                <a:latin typeface="Bahnschrift SemiLight Condensed" panose="020B0502040204020203" pitchFamily="34" charset="0"/>
              </a:rPr>
              <a:t>if</a:t>
            </a:r>
            <a:r>
              <a:rPr lang="es-MX" sz="1600" dirty="0">
                <a:latin typeface="Bahnschrift SemiLight Condensed" panose="020B0502040204020203" pitchFamily="34" charset="0"/>
              </a:rPr>
              <a:t> </a:t>
            </a:r>
            <a:r>
              <a:rPr lang="es-MX" sz="1600" dirty="0" err="1">
                <a:latin typeface="Bahnschrift SemiLight Condensed" panose="020B0502040204020203" pitchFamily="34" charset="0"/>
              </a:rPr>
              <a:t>unaLista</a:t>
            </a:r>
            <a:r>
              <a:rPr lang="es-MX" sz="1600" dirty="0">
                <a:latin typeface="Bahnschrift SemiLight Condensed" panose="020B0502040204020203" pitchFamily="34" charset="0"/>
              </a:rPr>
              <a:t>[i]&gt;</a:t>
            </a:r>
            <a:r>
              <a:rPr lang="es-MX" sz="1600" dirty="0" err="1">
                <a:latin typeface="Bahnschrift SemiLight Condensed" panose="020B0502040204020203" pitchFamily="34" charset="0"/>
              </a:rPr>
              <a:t>unaLista</a:t>
            </a:r>
            <a:r>
              <a:rPr lang="es-MX" sz="1600" dirty="0">
                <a:latin typeface="Bahnschrift SemiLight Condensed" panose="020B0502040204020203" pitchFamily="34" charset="0"/>
              </a:rPr>
              <a:t>[i+1]:</a:t>
            </a:r>
          </a:p>
          <a:p>
            <a:pPr algn="just"/>
            <a:r>
              <a:rPr lang="es-MX" sz="1600" dirty="0">
                <a:latin typeface="Bahnschrift SemiLight Condensed" panose="020B0502040204020203" pitchFamily="34" charset="0"/>
              </a:rPr>
              <a:t>               </a:t>
            </a:r>
            <a:r>
              <a:rPr lang="es-MX" sz="1600" dirty="0">
                <a:solidFill>
                  <a:srgbClr val="0070C0"/>
                </a:solidFill>
                <a:latin typeface="Bahnschrift SemiLight Condensed" panose="020B0502040204020203" pitchFamily="34" charset="0"/>
              </a:rPr>
              <a:t>intercambios = True</a:t>
            </a:r>
          </a:p>
          <a:p>
            <a:pPr algn="just"/>
            <a:r>
              <a:rPr lang="es-MX" sz="1600" dirty="0">
                <a:latin typeface="Bahnschrift SemiLight Condensed" panose="020B0502040204020203" pitchFamily="34" charset="0"/>
              </a:rPr>
              <a:t>               </a:t>
            </a:r>
            <a:r>
              <a:rPr lang="es-MX" sz="1600" dirty="0" err="1">
                <a:latin typeface="Bahnschrift SemiLight Condensed" panose="020B0502040204020203" pitchFamily="34" charset="0"/>
              </a:rPr>
              <a:t>temp</a:t>
            </a:r>
            <a:r>
              <a:rPr lang="es-MX" sz="1600" dirty="0">
                <a:latin typeface="Bahnschrift SemiLight Condensed" panose="020B0502040204020203" pitchFamily="34" charset="0"/>
              </a:rPr>
              <a:t> = </a:t>
            </a:r>
            <a:r>
              <a:rPr lang="es-MX" sz="1600" dirty="0" err="1">
                <a:latin typeface="Bahnschrift SemiLight Condensed" panose="020B0502040204020203" pitchFamily="34" charset="0"/>
              </a:rPr>
              <a:t>unaLista</a:t>
            </a:r>
            <a:r>
              <a:rPr lang="es-MX" sz="1600" dirty="0">
                <a:latin typeface="Bahnschrift SemiLight Condensed" panose="020B0502040204020203" pitchFamily="34" charset="0"/>
              </a:rPr>
              <a:t>[i]</a:t>
            </a:r>
          </a:p>
          <a:p>
            <a:pPr algn="just"/>
            <a:r>
              <a:rPr lang="es-MX" sz="1600" dirty="0">
                <a:latin typeface="Bahnschrift SemiLight Condensed" panose="020B0502040204020203" pitchFamily="34" charset="0"/>
              </a:rPr>
              <a:t>               </a:t>
            </a:r>
            <a:r>
              <a:rPr lang="es-MX" sz="1600" dirty="0" err="1">
                <a:latin typeface="Bahnschrift SemiLight Condensed" panose="020B0502040204020203" pitchFamily="34" charset="0"/>
              </a:rPr>
              <a:t>unaLista</a:t>
            </a:r>
            <a:r>
              <a:rPr lang="es-MX" sz="1600" dirty="0">
                <a:latin typeface="Bahnschrift SemiLight Condensed" panose="020B0502040204020203" pitchFamily="34" charset="0"/>
              </a:rPr>
              <a:t>[i] = </a:t>
            </a:r>
            <a:r>
              <a:rPr lang="es-MX" sz="1600" dirty="0" err="1">
                <a:latin typeface="Bahnschrift SemiLight Condensed" panose="020B0502040204020203" pitchFamily="34" charset="0"/>
              </a:rPr>
              <a:t>unaLista</a:t>
            </a:r>
            <a:r>
              <a:rPr lang="es-MX" sz="1600" dirty="0">
                <a:latin typeface="Bahnschrift SemiLight Condensed" panose="020B0502040204020203" pitchFamily="34" charset="0"/>
              </a:rPr>
              <a:t>[i+1]</a:t>
            </a:r>
          </a:p>
          <a:p>
            <a:pPr algn="just"/>
            <a:r>
              <a:rPr lang="es-MX" sz="1600" dirty="0">
                <a:latin typeface="Bahnschrift SemiLight Condensed" panose="020B0502040204020203" pitchFamily="34" charset="0"/>
              </a:rPr>
              <a:t>               </a:t>
            </a:r>
            <a:r>
              <a:rPr lang="es-MX" sz="1600" dirty="0" err="1">
                <a:latin typeface="Bahnschrift SemiLight Condensed" panose="020B0502040204020203" pitchFamily="34" charset="0"/>
              </a:rPr>
              <a:t>unaLista</a:t>
            </a:r>
            <a:r>
              <a:rPr lang="es-MX" sz="1600" dirty="0">
                <a:latin typeface="Bahnschrift SemiLight Condensed" panose="020B0502040204020203" pitchFamily="34" charset="0"/>
              </a:rPr>
              <a:t>[i+1] = </a:t>
            </a:r>
            <a:r>
              <a:rPr lang="es-MX" sz="1600" dirty="0" err="1">
                <a:latin typeface="Bahnschrift SemiLight Condensed" panose="020B0502040204020203" pitchFamily="34" charset="0"/>
              </a:rPr>
              <a:t>temp</a:t>
            </a:r>
            <a:endParaRPr lang="es-MX" sz="1600" dirty="0">
              <a:latin typeface="Bahnschrift SemiLight Condensed" panose="020B0502040204020203" pitchFamily="34" charset="0"/>
            </a:endParaRPr>
          </a:p>
          <a:p>
            <a:pPr algn="just"/>
            <a:r>
              <a:rPr lang="es-MX" sz="1600" dirty="0">
                <a:latin typeface="Bahnschrift SemiLight Condensed" panose="020B0502040204020203" pitchFamily="34" charset="0"/>
              </a:rPr>
              <a:t>       </a:t>
            </a:r>
            <a:r>
              <a:rPr lang="es-MX" sz="1600" dirty="0" err="1">
                <a:latin typeface="Bahnschrift SemiLight Condensed" panose="020B0502040204020203" pitchFamily="34" charset="0"/>
              </a:rPr>
              <a:t>numPasada</a:t>
            </a:r>
            <a:r>
              <a:rPr lang="es-MX" sz="1600" dirty="0">
                <a:latin typeface="Bahnschrift SemiLight Condensed" panose="020B0502040204020203" pitchFamily="34" charset="0"/>
              </a:rPr>
              <a:t> = numPasada-1</a:t>
            </a:r>
          </a:p>
          <a:p>
            <a:pPr algn="just"/>
            <a:endParaRPr lang="es-MX" sz="1600" dirty="0">
              <a:latin typeface="Bahnschrift SemiLight Condensed" panose="020B0502040204020203" pitchFamily="34" charset="0"/>
            </a:endParaRPr>
          </a:p>
          <a:p>
            <a:pPr algn="just"/>
            <a:r>
              <a:rPr lang="es-MX" sz="1600" dirty="0" err="1">
                <a:latin typeface="Bahnschrift SemiLight Condensed" panose="020B0502040204020203" pitchFamily="34" charset="0"/>
              </a:rPr>
              <a:t>unaLista</a:t>
            </a:r>
            <a:r>
              <a:rPr lang="es-MX" sz="1600" dirty="0">
                <a:latin typeface="Bahnschrift SemiLight Condensed" panose="020B0502040204020203" pitchFamily="34" charset="0"/>
              </a:rPr>
              <a:t>=[20,30,40,90,50,60,70,80,100,110]</a:t>
            </a:r>
          </a:p>
          <a:p>
            <a:pPr algn="just"/>
            <a:r>
              <a:rPr lang="es-MX" sz="1600" dirty="0" err="1">
                <a:latin typeface="Bahnschrift SemiLight Condensed" panose="020B0502040204020203" pitchFamily="34" charset="0"/>
              </a:rPr>
              <a:t>ordenamientoBurbujaCorto</a:t>
            </a:r>
            <a:r>
              <a:rPr lang="es-MX" sz="1600" dirty="0">
                <a:latin typeface="Bahnschrift SemiLight Condensed" panose="020B0502040204020203" pitchFamily="34" charset="0"/>
              </a:rPr>
              <a:t>(</a:t>
            </a:r>
            <a:r>
              <a:rPr lang="es-MX" sz="1600" dirty="0" err="1">
                <a:latin typeface="Bahnschrift SemiLight Condensed" panose="020B0502040204020203" pitchFamily="34" charset="0"/>
              </a:rPr>
              <a:t>unaLista</a:t>
            </a:r>
            <a:r>
              <a:rPr lang="es-MX" sz="1600" dirty="0">
                <a:latin typeface="Bahnschrift SemiLight Condensed" panose="020B0502040204020203" pitchFamily="34" charset="0"/>
              </a:rPr>
              <a:t>)</a:t>
            </a:r>
          </a:p>
          <a:p>
            <a:pPr algn="just"/>
            <a:r>
              <a:rPr lang="es-MX" sz="1600" dirty="0" err="1">
                <a:latin typeface="Bahnschrift SemiLight Condensed" panose="020B0502040204020203" pitchFamily="34" charset="0"/>
              </a:rPr>
              <a:t>print</a:t>
            </a:r>
            <a:r>
              <a:rPr lang="es-MX" sz="1600" dirty="0">
                <a:latin typeface="Bahnschrift SemiLight Condensed" panose="020B0502040204020203" pitchFamily="34" charset="0"/>
              </a:rPr>
              <a:t>(</a:t>
            </a:r>
            <a:r>
              <a:rPr lang="es-MX" sz="1600" dirty="0" err="1">
                <a:latin typeface="Bahnschrift SemiLight Condensed" panose="020B0502040204020203" pitchFamily="34" charset="0"/>
              </a:rPr>
              <a:t>unaLista</a:t>
            </a:r>
            <a:r>
              <a:rPr lang="es-MX" sz="1600" dirty="0">
                <a:latin typeface="Bahnschrift SemiLight Condensed" panose="020B0502040204020203" pitchFamily="34" charset="0"/>
              </a:rPr>
              <a:t>)</a:t>
            </a:r>
          </a:p>
        </p:txBody>
      </p:sp>
    </p:spTree>
    <p:extLst>
      <p:ext uri="{BB962C8B-B14F-4D97-AF65-F5344CB8AC3E}">
        <p14:creationId xmlns:p14="http://schemas.microsoft.com/office/powerpoint/2010/main" val="1472464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F7E90-53A8-4A15-ADED-4EF24C0D75C4}"/>
              </a:ext>
            </a:extLst>
          </p:cNvPr>
          <p:cNvSpPr>
            <a:spLocks noGrp="1"/>
          </p:cNvSpPr>
          <p:nvPr>
            <p:ph type="title"/>
          </p:nvPr>
        </p:nvSpPr>
        <p:spPr/>
        <p:txBody>
          <a:bodyPr/>
          <a:lstStyle/>
          <a:p>
            <a:r>
              <a:rPr lang="es-MX" b="1" dirty="0">
                <a:solidFill>
                  <a:srgbClr val="0070C0"/>
                </a:solidFill>
              </a:rPr>
              <a:t>El ordenamiento por selección</a:t>
            </a:r>
          </a:p>
        </p:txBody>
      </p:sp>
      <p:sp>
        <p:nvSpPr>
          <p:cNvPr id="4" name="CuadroTexto 3">
            <a:extLst>
              <a:ext uri="{FF2B5EF4-FFF2-40B4-BE49-F238E27FC236}">
                <a16:creationId xmlns:a16="http://schemas.microsoft.com/office/drawing/2014/main" id="{1AF5AD4D-A5C2-47D3-8399-219A004156EA}"/>
              </a:ext>
            </a:extLst>
          </p:cNvPr>
          <p:cNvSpPr txBox="1"/>
          <p:nvPr/>
        </p:nvSpPr>
        <p:spPr>
          <a:xfrm>
            <a:off x="453006" y="1963024"/>
            <a:ext cx="11350304" cy="3046988"/>
          </a:xfrm>
          <a:prstGeom prst="rect">
            <a:avLst/>
          </a:prstGeom>
          <a:noFill/>
        </p:spPr>
        <p:txBody>
          <a:bodyPr wrap="square" rtlCol="0">
            <a:spAutoFit/>
          </a:bodyPr>
          <a:lstStyle/>
          <a:p>
            <a:pPr algn="just"/>
            <a:r>
              <a:rPr lang="es-ES" sz="2400" b="1" dirty="0"/>
              <a:t>El ordenamiento por selección mejora el ordenamiento burbuja haciendo un sólo intercambio por cada pasada a través de la lista. </a:t>
            </a:r>
          </a:p>
          <a:p>
            <a:pPr algn="just"/>
            <a:endParaRPr lang="es-ES" sz="2400" dirty="0"/>
          </a:p>
          <a:p>
            <a:pPr algn="just"/>
            <a:r>
              <a:rPr lang="es-ES" sz="2400" dirty="0"/>
              <a:t>Para hacer esto, un ordenamiento por selección busca el valor mayor a medida que hace una pasada y, después de completar la pasada, lo pone en la ubicación correcta. </a:t>
            </a:r>
          </a:p>
          <a:p>
            <a:pPr algn="just"/>
            <a:endParaRPr lang="es-ES" sz="2400" dirty="0"/>
          </a:p>
          <a:p>
            <a:pPr algn="just"/>
            <a:r>
              <a:rPr lang="es-ES" sz="2400" dirty="0"/>
              <a:t>Al igual que con un ordenamiento burbuja, después de la primera pasada, el ítem mayor está en la ubicación correcta. </a:t>
            </a:r>
            <a:endParaRPr lang="it-IT" sz="2400" dirty="0"/>
          </a:p>
        </p:txBody>
      </p:sp>
    </p:spTree>
    <p:extLst>
      <p:ext uri="{BB962C8B-B14F-4D97-AF65-F5344CB8AC3E}">
        <p14:creationId xmlns:p14="http://schemas.microsoft.com/office/powerpoint/2010/main" val="3753643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F7E90-53A8-4A15-ADED-4EF24C0D75C4}"/>
              </a:ext>
            </a:extLst>
          </p:cNvPr>
          <p:cNvSpPr>
            <a:spLocks noGrp="1"/>
          </p:cNvSpPr>
          <p:nvPr>
            <p:ph type="title"/>
          </p:nvPr>
        </p:nvSpPr>
        <p:spPr/>
        <p:txBody>
          <a:bodyPr/>
          <a:lstStyle/>
          <a:p>
            <a:r>
              <a:rPr lang="es-MX" b="1" dirty="0">
                <a:solidFill>
                  <a:srgbClr val="0070C0"/>
                </a:solidFill>
              </a:rPr>
              <a:t>El ordenamiento por selección</a:t>
            </a:r>
          </a:p>
        </p:txBody>
      </p:sp>
      <p:sp>
        <p:nvSpPr>
          <p:cNvPr id="4" name="CuadroTexto 3">
            <a:extLst>
              <a:ext uri="{FF2B5EF4-FFF2-40B4-BE49-F238E27FC236}">
                <a16:creationId xmlns:a16="http://schemas.microsoft.com/office/drawing/2014/main" id="{1AF5AD4D-A5C2-47D3-8399-219A004156EA}"/>
              </a:ext>
            </a:extLst>
          </p:cNvPr>
          <p:cNvSpPr txBox="1"/>
          <p:nvPr/>
        </p:nvSpPr>
        <p:spPr>
          <a:xfrm>
            <a:off x="453006" y="1963024"/>
            <a:ext cx="11350304" cy="1569660"/>
          </a:xfrm>
          <a:prstGeom prst="rect">
            <a:avLst/>
          </a:prstGeom>
          <a:noFill/>
        </p:spPr>
        <p:txBody>
          <a:bodyPr wrap="square" rtlCol="0">
            <a:spAutoFit/>
          </a:bodyPr>
          <a:lstStyle/>
          <a:p>
            <a:pPr algn="just"/>
            <a:r>
              <a:rPr lang="es-ES" sz="2400" dirty="0"/>
              <a:t>Después de la segunda pasada, el siguiente mayor está en su ubicación. </a:t>
            </a:r>
          </a:p>
          <a:p>
            <a:pPr algn="just"/>
            <a:endParaRPr lang="es-ES" sz="2400" dirty="0"/>
          </a:p>
          <a:p>
            <a:pPr algn="just"/>
            <a:r>
              <a:rPr lang="es-ES" sz="2400" dirty="0"/>
              <a:t>Este proceso continúa y requiere n−1 pasadas para ordenar los n ítems, ya que el ítem final debe estar en su lugar después de la (n−1)-</a:t>
            </a:r>
            <a:r>
              <a:rPr lang="es-ES" sz="2400" dirty="0" err="1"/>
              <a:t>ésima</a:t>
            </a:r>
            <a:r>
              <a:rPr lang="es-ES" sz="2400" dirty="0"/>
              <a:t> pasada.</a:t>
            </a:r>
            <a:endParaRPr lang="it-IT" sz="2400" dirty="0"/>
          </a:p>
        </p:txBody>
      </p:sp>
    </p:spTree>
    <p:extLst>
      <p:ext uri="{BB962C8B-B14F-4D97-AF65-F5344CB8AC3E}">
        <p14:creationId xmlns:p14="http://schemas.microsoft.com/office/powerpoint/2010/main" val="1462360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F7E90-53A8-4A15-ADED-4EF24C0D75C4}"/>
              </a:ext>
            </a:extLst>
          </p:cNvPr>
          <p:cNvSpPr>
            <a:spLocks noGrp="1"/>
          </p:cNvSpPr>
          <p:nvPr>
            <p:ph type="title"/>
          </p:nvPr>
        </p:nvSpPr>
        <p:spPr/>
        <p:txBody>
          <a:bodyPr/>
          <a:lstStyle/>
          <a:p>
            <a:r>
              <a:rPr lang="es-MX" b="1" dirty="0">
                <a:solidFill>
                  <a:srgbClr val="0070C0"/>
                </a:solidFill>
              </a:rPr>
              <a:t>El ordenamiento por selección</a:t>
            </a:r>
          </a:p>
        </p:txBody>
      </p:sp>
      <p:pic>
        <p:nvPicPr>
          <p:cNvPr id="3" name="Imagen 2">
            <a:extLst>
              <a:ext uri="{FF2B5EF4-FFF2-40B4-BE49-F238E27FC236}">
                <a16:creationId xmlns:a16="http://schemas.microsoft.com/office/drawing/2014/main" id="{7ED5200C-B532-4391-B212-F43838DBF41A}"/>
              </a:ext>
            </a:extLst>
          </p:cNvPr>
          <p:cNvPicPr>
            <a:picLocks noChangeAspect="1"/>
          </p:cNvPicPr>
          <p:nvPr/>
        </p:nvPicPr>
        <p:blipFill>
          <a:blip r:embed="rId2"/>
          <a:stretch>
            <a:fillRect/>
          </a:stretch>
        </p:blipFill>
        <p:spPr>
          <a:xfrm>
            <a:off x="3760103" y="1367498"/>
            <a:ext cx="4150715" cy="5125377"/>
          </a:xfrm>
          <a:prstGeom prst="rect">
            <a:avLst/>
          </a:prstGeom>
        </p:spPr>
      </p:pic>
    </p:spTree>
    <p:extLst>
      <p:ext uri="{BB962C8B-B14F-4D97-AF65-F5344CB8AC3E}">
        <p14:creationId xmlns:p14="http://schemas.microsoft.com/office/powerpoint/2010/main" val="118397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F7E90-53A8-4A15-ADED-4EF24C0D75C4}"/>
              </a:ext>
            </a:extLst>
          </p:cNvPr>
          <p:cNvSpPr>
            <a:spLocks noGrp="1"/>
          </p:cNvSpPr>
          <p:nvPr>
            <p:ph type="title"/>
          </p:nvPr>
        </p:nvSpPr>
        <p:spPr/>
        <p:txBody>
          <a:bodyPr/>
          <a:lstStyle/>
          <a:p>
            <a:r>
              <a:rPr lang="es-MX" b="1" dirty="0">
                <a:solidFill>
                  <a:srgbClr val="0070C0"/>
                </a:solidFill>
              </a:rPr>
              <a:t>El ordenamiento por selección</a:t>
            </a:r>
          </a:p>
        </p:txBody>
      </p:sp>
      <p:sp>
        <p:nvSpPr>
          <p:cNvPr id="4" name="CuadroTexto 3">
            <a:extLst>
              <a:ext uri="{FF2B5EF4-FFF2-40B4-BE49-F238E27FC236}">
                <a16:creationId xmlns:a16="http://schemas.microsoft.com/office/drawing/2014/main" id="{1AF5AD4D-A5C2-47D3-8399-219A004156EA}"/>
              </a:ext>
            </a:extLst>
          </p:cNvPr>
          <p:cNvSpPr txBox="1"/>
          <p:nvPr/>
        </p:nvSpPr>
        <p:spPr>
          <a:xfrm>
            <a:off x="1050023" y="1690688"/>
            <a:ext cx="8647651" cy="4401205"/>
          </a:xfrm>
          <a:prstGeom prst="rect">
            <a:avLst/>
          </a:prstGeom>
          <a:noFill/>
        </p:spPr>
        <p:txBody>
          <a:bodyPr wrap="square" rtlCol="0">
            <a:spAutoFit/>
          </a:bodyPr>
          <a:lstStyle/>
          <a:p>
            <a:pPr algn="just"/>
            <a:r>
              <a:rPr lang="es-MX" sz="2000" dirty="0" err="1">
                <a:latin typeface="Bahnschrift SemiLight Condensed" panose="020B0502040204020203" pitchFamily="34" charset="0"/>
              </a:rPr>
              <a:t>def</a:t>
            </a:r>
            <a:r>
              <a:rPr lang="es-MX" sz="2000" dirty="0">
                <a:latin typeface="Bahnschrift SemiLight Condensed" panose="020B0502040204020203" pitchFamily="34" charset="0"/>
              </a:rPr>
              <a:t> </a:t>
            </a:r>
            <a:r>
              <a:rPr lang="es-MX" sz="2000" dirty="0" err="1">
                <a:latin typeface="Bahnschrift SemiLight Condensed" panose="020B0502040204020203" pitchFamily="34" charset="0"/>
              </a:rPr>
              <a:t>ordenamientoPorSeleccion</a:t>
            </a:r>
            <a:r>
              <a:rPr lang="es-MX" sz="2000" dirty="0">
                <a:latin typeface="Bahnschrift SemiLight Condensed" panose="020B0502040204020203" pitchFamily="34" charset="0"/>
              </a:rPr>
              <a:t>(</a:t>
            </a:r>
            <a:r>
              <a:rPr lang="es-MX" sz="2000" dirty="0" err="1">
                <a:latin typeface="Bahnschrift SemiLight Condensed" panose="020B0502040204020203" pitchFamily="34" charset="0"/>
              </a:rPr>
              <a:t>unaLista</a:t>
            </a:r>
            <a:r>
              <a:rPr lang="es-MX" sz="2000" dirty="0">
                <a:latin typeface="Bahnschrift SemiLight Condensed" panose="020B0502040204020203" pitchFamily="34" charset="0"/>
              </a:rPr>
              <a:t>):</a:t>
            </a:r>
          </a:p>
          <a:p>
            <a:pPr algn="just"/>
            <a:r>
              <a:rPr lang="es-MX" sz="2000" dirty="0">
                <a:latin typeface="Bahnschrift SemiLight Condensed" panose="020B0502040204020203" pitchFamily="34" charset="0"/>
              </a:rPr>
              <a:t>   </a:t>
            </a:r>
            <a:r>
              <a:rPr lang="es-MX" sz="2000" dirty="0" err="1">
                <a:latin typeface="Bahnschrift SemiLight Condensed" panose="020B0502040204020203" pitchFamily="34" charset="0"/>
              </a:rPr>
              <a:t>for</a:t>
            </a:r>
            <a:r>
              <a:rPr lang="es-MX" sz="2000" dirty="0">
                <a:latin typeface="Bahnschrift SemiLight Condensed" panose="020B0502040204020203" pitchFamily="34" charset="0"/>
              </a:rPr>
              <a:t> </a:t>
            </a:r>
            <a:r>
              <a:rPr lang="es-MX" sz="2000" dirty="0" err="1">
                <a:latin typeface="Bahnschrift SemiLight Condensed" panose="020B0502040204020203" pitchFamily="34" charset="0"/>
              </a:rPr>
              <a:t>llenarRanura</a:t>
            </a:r>
            <a:r>
              <a:rPr lang="es-MX" sz="2000" dirty="0">
                <a:latin typeface="Bahnschrift SemiLight Condensed" panose="020B0502040204020203" pitchFamily="34" charset="0"/>
              </a:rPr>
              <a:t> in </a:t>
            </a:r>
            <a:r>
              <a:rPr lang="es-MX" sz="2000" dirty="0" err="1">
                <a:latin typeface="Bahnschrift SemiLight Condensed" panose="020B0502040204020203" pitchFamily="34" charset="0"/>
              </a:rPr>
              <a:t>range</a:t>
            </a:r>
            <a:r>
              <a:rPr lang="es-MX" sz="2000" dirty="0">
                <a:latin typeface="Bahnschrift SemiLight Condensed" panose="020B0502040204020203" pitchFamily="34" charset="0"/>
              </a:rPr>
              <a:t>(</a:t>
            </a:r>
            <a:r>
              <a:rPr lang="es-MX" sz="2000" dirty="0" err="1">
                <a:latin typeface="Bahnschrift SemiLight Condensed" panose="020B0502040204020203" pitchFamily="34" charset="0"/>
              </a:rPr>
              <a:t>len</a:t>
            </a:r>
            <a:r>
              <a:rPr lang="es-MX" sz="2000" dirty="0">
                <a:latin typeface="Bahnschrift SemiLight Condensed" panose="020B0502040204020203" pitchFamily="34" charset="0"/>
              </a:rPr>
              <a:t>(</a:t>
            </a:r>
            <a:r>
              <a:rPr lang="es-MX" sz="2000" dirty="0" err="1">
                <a:latin typeface="Bahnschrift SemiLight Condensed" panose="020B0502040204020203" pitchFamily="34" charset="0"/>
              </a:rPr>
              <a:t>unaLista</a:t>
            </a:r>
            <a:r>
              <a:rPr lang="es-MX" sz="2000" dirty="0">
                <a:latin typeface="Bahnschrift SemiLight Condensed" panose="020B0502040204020203" pitchFamily="34" charset="0"/>
              </a:rPr>
              <a:t>)-1,0,-1):</a:t>
            </a:r>
          </a:p>
          <a:p>
            <a:pPr algn="just"/>
            <a:r>
              <a:rPr lang="es-MX" sz="2000" dirty="0">
                <a:latin typeface="Bahnschrift SemiLight Condensed" panose="020B0502040204020203" pitchFamily="34" charset="0"/>
              </a:rPr>
              <a:t>       </a:t>
            </a:r>
            <a:r>
              <a:rPr lang="es-MX" sz="2000" dirty="0" err="1">
                <a:latin typeface="Bahnschrift SemiLight Condensed" panose="020B0502040204020203" pitchFamily="34" charset="0"/>
              </a:rPr>
              <a:t>posicionDelMayor</a:t>
            </a:r>
            <a:r>
              <a:rPr lang="es-MX" sz="2000" dirty="0">
                <a:latin typeface="Bahnschrift SemiLight Condensed" panose="020B0502040204020203" pitchFamily="34" charset="0"/>
              </a:rPr>
              <a:t>=0</a:t>
            </a:r>
          </a:p>
          <a:p>
            <a:pPr algn="just"/>
            <a:r>
              <a:rPr lang="es-MX" sz="2000" dirty="0">
                <a:latin typeface="Bahnschrift SemiLight Condensed" panose="020B0502040204020203" pitchFamily="34" charset="0"/>
              </a:rPr>
              <a:t>       </a:t>
            </a:r>
            <a:r>
              <a:rPr lang="es-MX" sz="2000" dirty="0" err="1">
                <a:latin typeface="Bahnschrift SemiLight Condensed" panose="020B0502040204020203" pitchFamily="34" charset="0"/>
              </a:rPr>
              <a:t>for</a:t>
            </a:r>
            <a:r>
              <a:rPr lang="es-MX" sz="2000" dirty="0">
                <a:latin typeface="Bahnschrift SemiLight Condensed" panose="020B0502040204020203" pitchFamily="34" charset="0"/>
              </a:rPr>
              <a:t> </a:t>
            </a:r>
            <a:r>
              <a:rPr lang="es-MX" sz="2000" dirty="0" err="1">
                <a:latin typeface="Bahnschrift SemiLight Condensed" panose="020B0502040204020203" pitchFamily="34" charset="0"/>
              </a:rPr>
              <a:t>ubicacion</a:t>
            </a:r>
            <a:r>
              <a:rPr lang="es-MX" sz="2000" dirty="0">
                <a:latin typeface="Bahnschrift SemiLight Condensed" panose="020B0502040204020203" pitchFamily="34" charset="0"/>
              </a:rPr>
              <a:t> in </a:t>
            </a:r>
            <a:r>
              <a:rPr lang="es-MX" sz="2000" dirty="0" err="1">
                <a:latin typeface="Bahnschrift SemiLight Condensed" panose="020B0502040204020203" pitchFamily="34" charset="0"/>
              </a:rPr>
              <a:t>range</a:t>
            </a:r>
            <a:r>
              <a:rPr lang="es-MX" sz="2000" dirty="0">
                <a:latin typeface="Bahnschrift SemiLight Condensed" panose="020B0502040204020203" pitchFamily="34" charset="0"/>
              </a:rPr>
              <a:t>(1,llenarRanura+1):</a:t>
            </a:r>
          </a:p>
          <a:p>
            <a:pPr algn="just"/>
            <a:r>
              <a:rPr lang="es-MX" sz="2000" dirty="0">
                <a:latin typeface="Bahnschrift SemiLight Condensed" panose="020B0502040204020203" pitchFamily="34" charset="0"/>
              </a:rPr>
              <a:t>           </a:t>
            </a:r>
            <a:r>
              <a:rPr lang="es-MX" sz="2000" dirty="0" err="1">
                <a:latin typeface="Bahnschrift SemiLight Condensed" panose="020B0502040204020203" pitchFamily="34" charset="0"/>
              </a:rPr>
              <a:t>if</a:t>
            </a:r>
            <a:r>
              <a:rPr lang="es-MX" sz="2000" dirty="0">
                <a:latin typeface="Bahnschrift SemiLight Condensed" panose="020B0502040204020203" pitchFamily="34" charset="0"/>
              </a:rPr>
              <a:t> </a:t>
            </a:r>
            <a:r>
              <a:rPr lang="es-MX" sz="2000" dirty="0" err="1">
                <a:latin typeface="Bahnschrift SemiLight Condensed" panose="020B0502040204020203" pitchFamily="34" charset="0"/>
              </a:rPr>
              <a:t>unaLista</a:t>
            </a:r>
            <a:r>
              <a:rPr lang="es-MX" sz="2000" dirty="0">
                <a:latin typeface="Bahnschrift SemiLight Condensed" panose="020B0502040204020203" pitchFamily="34" charset="0"/>
              </a:rPr>
              <a:t>[</a:t>
            </a:r>
            <a:r>
              <a:rPr lang="es-MX" sz="2000" dirty="0" err="1">
                <a:latin typeface="Bahnschrift SemiLight Condensed" panose="020B0502040204020203" pitchFamily="34" charset="0"/>
              </a:rPr>
              <a:t>ubicacion</a:t>
            </a:r>
            <a:r>
              <a:rPr lang="es-MX" sz="2000" dirty="0">
                <a:latin typeface="Bahnschrift SemiLight Condensed" panose="020B0502040204020203" pitchFamily="34" charset="0"/>
              </a:rPr>
              <a:t>]&gt;</a:t>
            </a:r>
            <a:r>
              <a:rPr lang="es-MX" sz="2000" dirty="0" err="1">
                <a:latin typeface="Bahnschrift SemiLight Condensed" panose="020B0502040204020203" pitchFamily="34" charset="0"/>
              </a:rPr>
              <a:t>unaLista</a:t>
            </a:r>
            <a:r>
              <a:rPr lang="es-MX" sz="2000" dirty="0">
                <a:latin typeface="Bahnschrift SemiLight Condensed" panose="020B0502040204020203" pitchFamily="34" charset="0"/>
              </a:rPr>
              <a:t>[</a:t>
            </a:r>
            <a:r>
              <a:rPr lang="es-MX" sz="2000" dirty="0" err="1">
                <a:latin typeface="Bahnschrift SemiLight Condensed" panose="020B0502040204020203" pitchFamily="34" charset="0"/>
              </a:rPr>
              <a:t>posicionDelMayor</a:t>
            </a:r>
            <a:r>
              <a:rPr lang="es-MX" sz="2000" dirty="0">
                <a:latin typeface="Bahnschrift SemiLight Condensed" panose="020B0502040204020203" pitchFamily="34" charset="0"/>
              </a:rPr>
              <a:t>]:</a:t>
            </a:r>
          </a:p>
          <a:p>
            <a:pPr algn="just"/>
            <a:r>
              <a:rPr lang="es-MX" sz="2000" dirty="0">
                <a:latin typeface="Bahnschrift SemiLight Condensed" panose="020B0502040204020203" pitchFamily="34" charset="0"/>
              </a:rPr>
              <a:t>               </a:t>
            </a:r>
            <a:r>
              <a:rPr lang="es-MX" sz="2000" dirty="0" err="1">
                <a:latin typeface="Bahnschrift SemiLight Condensed" panose="020B0502040204020203" pitchFamily="34" charset="0"/>
              </a:rPr>
              <a:t>posicionDelMayor</a:t>
            </a:r>
            <a:r>
              <a:rPr lang="es-MX" sz="2000" dirty="0">
                <a:latin typeface="Bahnschrift SemiLight Condensed" panose="020B0502040204020203" pitchFamily="34" charset="0"/>
              </a:rPr>
              <a:t> = </a:t>
            </a:r>
            <a:r>
              <a:rPr lang="es-MX" sz="2000" dirty="0" err="1">
                <a:latin typeface="Bahnschrift SemiLight Condensed" panose="020B0502040204020203" pitchFamily="34" charset="0"/>
              </a:rPr>
              <a:t>ubicacion</a:t>
            </a:r>
            <a:endParaRPr lang="es-MX" sz="2000" dirty="0">
              <a:latin typeface="Bahnschrift SemiLight Condensed" panose="020B0502040204020203" pitchFamily="34" charset="0"/>
            </a:endParaRPr>
          </a:p>
          <a:p>
            <a:pPr algn="just"/>
            <a:endParaRPr lang="es-MX" sz="2000" dirty="0">
              <a:latin typeface="Bahnschrift SemiLight Condensed" panose="020B0502040204020203" pitchFamily="34" charset="0"/>
            </a:endParaRPr>
          </a:p>
          <a:p>
            <a:pPr algn="just"/>
            <a:r>
              <a:rPr lang="es-MX" sz="2000" dirty="0">
                <a:latin typeface="Bahnschrift SemiLight Condensed" panose="020B0502040204020203" pitchFamily="34" charset="0"/>
              </a:rPr>
              <a:t>       </a:t>
            </a:r>
            <a:r>
              <a:rPr lang="es-MX" sz="2000" dirty="0" err="1">
                <a:latin typeface="Bahnschrift SemiLight Condensed" panose="020B0502040204020203" pitchFamily="34" charset="0"/>
              </a:rPr>
              <a:t>temp</a:t>
            </a:r>
            <a:r>
              <a:rPr lang="es-MX" sz="2000" dirty="0">
                <a:latin typeface="Bahnschrift SemiLight Condensed" panose="020B0502040204020203" pitchFamily="34" charset="0"/>
              </a:rPr>
              <a:t> = </a:t>
            </a:r>
            <a:r>
              <a:rPr lang="es-MX" sz="2000" dirty="0" err="1">
                <a:latin typeface="Bahnschrift SemiLight Condensed" panose="020B0502040204020203" pitchFamily="34" charset="0"/>
              </a:rPr>
              <a:t>unaLista</a:t>
            </a:r>
            <a:r>
              <a:rPr lang="es-MX" sz="2000" dirty="0">
                <a:latin typeface="Bahnschrift SemiLight Condensed" panose="020B0502040204020203" pitchFamily="34" charset="0"/>
              </a:rPr>
              <a:t>[</a:t>
            </a:r>
            <a:r>
              <a:rPr lang="es-MX" sz="2000" dirty="0" err="1">
                <a:latin typeface="Bahnschrift SemiLight Condensed" panose="020B0502040204020203" pitchFamily="34" charset="0"/>
              </a:rPr>
              <a:t>llenarRanura</a:t>
            </a:r>
            <a:r>
              <a:rPr lang="es-MX" sz="2000" dirty="0">
                <a:latin typeface="Bahnschrift SemiLight Condensed" panose="020B0502040204020203" pitchFamily="34" charset="0"/>
              </a:rPr>
              <a:t>]</a:t>
            </a:r>
          </a:p>
          <a:p>
            <a:pPr algn="just"/>
            <a:r>
              <a:rPr lang="es-MX" sz="2000" dirty="0">
                <a:latin typeface="Bahnschrift SemiLight Condensed" panose="020B0502040204020203" pitchFamily="34" charset="0"/>
              </a:rPr>
              <a:t>       </a:t>
            </a:r>
            <a:r>
              <a:rPr lang="es-MX" sz="2000" dirty="0" err="1">
                <a:latin typeface="Bahnschrift SemiLight Condensed" panose="020B0502040204020203" pitchFamily="34" charset="0"/>
              </a:rPr>
              <a:t>unaLista</a:t>
            </a:r>
            <a:r>
              <a:rPr lang="es-MX" sz="2000" dirty="0">
                <a:latin typeface="Bahnschrift SemiLight Condensed" panose="020B0502040204020203" pitchFamily="34" charset="0"/>
              </a:rPr>
              <a:t>[</a:t>
            </a:r>
            <a:r>
              <a:rPr lang="es-MX" sz="2000" dirty="0" err="1">
                <a:latin typeface="Bahnschrift SemiLight Condensed" panose="020B0502040204020203" pitchFamily="34" charset="0"/>
              </a:rPr>
              <a:t>llenarRanura</a:t>
            </a:r>
            <a:r>
              <a:rPr lang="es-MX" sz="2000" dirty="0">
                <a:latin typeface="Bahnschrift SemiLight Condensed" panose="020B0502040204020203" pitchFamily="34" charset="0"/>
              </a:rPr>
              <a:t>] = </a:t>
            </a:r>
            <a:r>
              <a:rPr lang="es-MX" sz="2000" dirty="0" err="1">
                <a:latin typeface="Bahnschrift SemiLight Condensed" panose="020B0502040204020203" pitchFamily="34" charset="0"/>
              </a:rPr>
              <a:t>unaLista</a:t>
            </a:r>
            <a:r>
              <a:rPr lang="es-MX" sz="2000" dirty="0">
                <a:latin typeface="Bahnschrift SemiLight Condensed" panose="020B0502040204020203" pitchFamily="34" charset="0"/>
              </a:rPr>
              <a:t>[</a:t>
            </a:r>
            <a:r>
              <a:rPr lang="es-MX" sz="2000" dirty="0" err="1">
                <a:latin typeface="Bahnschrift SemiLight Condensed" panose="020B0502040204020203" pitchFamily="34" charset="0"/>
              </a:rPr>
              <a:t>posicionDelMayor</a:t>
            </a:r>
            <a:r>
              <a:rPr lang="es-MX" sz="2000" dirty="0">
                <a:latin typeface="Bahnschrift SemiLight Condensed" panose="020B0502040204020203" pitchFamily="34" charset="0"/>
              </a:rPr>
              <a:t>]</a:t>
            </a:r>
          </a:p>
          <a:p>
            <a:pPr algn="just"/>
            <a:r>
              <a:rPr lang="es-MX" sz="2000" dirty="0">
                <a:latin typeface="Bahnschrift SemiLight Condensed" panose="020B0502040204020203" pitchFamily="34" charset="0"/>
              </a:rPr>
              <a:t>       </a:t>
            </a:r>
            <a:r>
              <a:rPr lang="es-MX" sz="2000" dirty="0" err="1">
                <a:latin typeface="Bahnschrift SemiLight Condensed" panose="020B0502040204020203" pitchFamily="34" charset="0"/>
              </a:rPr>
              <a:t>unaLista</a:t>
            </a:r>
            <a:r>
              <a:rPr lang="es-MX" sz="2000" dirty="0">
                <a:latin typeface="Bahnschrift SemiLight Condensed" panose="020B0502040204020203" pitchFamily="34" charset="0"/>
              </a:rPr>
              <a:t>[</a:t>
            </a:r>
            <a:r>
              <a:rPr lang="es-MX" sz="2000" dirty="0" err="1">
                <a:latin typeface="Bahnschrift SemiLight Condensed" panose="020B0502040204020203" pitchFamily="34" charset="0"/>
              </a:rPr>
              <a:t>posicionDelMayor</a:t>
            </a:r>
            <a:r>
              <a:rPr lang="es-MX" sz="2000" dirty="0">
                <a:latin typeface="Bahnschrift SemiLight Condensed" panose="020B0502040204020203" pitchFamily="34" charset="0"/>
              </a:rPr>
              <a:t>] = </a:t>
            </a:r>
            <a:r>
              <a:rPr lang="es-MX" sz="2000" dirty="0" err="1">
                <a:latin typeface="Bahnschrift SemiLight Condensed" panose="020B0502040204020203" pitchFamily="34" charset="0"/>
              </a:rPr>
              <a:t>temp</a:t>
            </a:r>
            <a:endParaRPr lang="es-MX" sz="2000" dirty="0">
              <a:latin typeface="Bahnschrift SemiLight Condensed" panose="020B0502040204020203" pitchFamily="34" charset="0"/>
            </a:endParaRPr>
          </a:p>
          <a:p>
            <a:pPr algn="just"/>
            <a:endParaRPr lang="es-MX" sz="2000" dirty="0">
              <a:latin typeface="Bahnschrift SemiLight Condensed" panose="020B0502040204020203" pitchFamily="34" charset="0"/>
            </a:endParaRPr>
          </a:p>
          <a:p>
            <a:pPr algn="just"/>
            <a:r>
              <a:rPr lang="es-MX" sz="2000" dirty="0" err="1">
                <a:latin typeface="Bahnschrift SemiLight Condensed" panose="020B0502040204020203" pitchFamily="34" charset="0"/>
              </a:rPr>
              <a:t>unaLista</a:t>
            </a:r>
            <a:r>
              <a:rPr lang="es-MX" sz="2000" dirty="0">
                <a:latin typeface="Bahnschrift SemiLight Condensed" panose="020B0502040204020203" pitchFamily="34" charset="0"/>
              </a:rPr>
              <a:t> = [54,26,93,17,77,31,44,55,20]</a:t>
            </a:r>
          </a:p>
          <a:p>
            <a:pPr algn="just"/>
            <a:r>
              <a:rPr lang="es-MX" sz="2000" dirty="0" err="1">
                <a:latin typeface="Bahnschrift SemiLight Condensed" panose="020B0502040204020203" pitchFamily="34" charset="0"/>
              </a:rPr>
              <a:t>ordenamientoPorSeleccion</a:t>
            </a:r>
            <a:r>
              <a:rPr lang="es-MX" sz="2000" dirty="0">
                <a:latin typeface="Bahnschrift SemiLight Condensed" panose="020B0502040204020203" pitchFamily="34" charset="0"/>
              </a:rPr>
              <a:t>(</a:t>
            </a:r>
            <a:r>
              <a:rPr lang="es-MX" sz="2000" dirty="0" err="1">
                <a:latin typeface="Bahnschrift SemiLight Condensed" panose="020B0502040204020203" pitchFamily="34" charset="0"/>
              </a:rPr>
              <a:t>unaLista</a:t>
            </a:r>
            <a:r>
              <a:rPr lang="es-MX" sz="2000" dirty="0">
                <a:latin typeface="Bahnschrift SemiLight Condensed" panose="020B0502040204020203" pitchFamily="34" charset="0"/>
              </a:rPr>
              <a:t>)</a:t>
            </a:r>
          </a:p>
          <a:p>
            <a:pPr algn="just"/>
            <a:r>
              <a:rPr lang="es-MX" sz="2000" dirty="0" err="1">
                <a:latin typeface="Bahnschrift SemiLight Condensed" panose="020B0502040204020203" pitchFamily="34" charset="0"/>
              </a:rPr>
              <a:t>print</a:t>
            </a:r>
            <a:r>
              <a:rPr lang="es-MX" sz="2000" dirty="0">
                <a:latin typeface="Bahnschrift SemiLight Condensed" panose="020B0502040204020203" pitchFamily="34" charset="0"/>
              </a:rPr>
              <a:t>(</a:t>
            </a:r>
            <a:r>
              <a:rPr lang="es-MX" sz="2000" dirty="0" err="1">
                <a:latin typeface="Bahnschrift SemiLight Condensed" panose="020B0502040204020203" pitchFamily="34" charset="0"/>
              </a:rPr>
              <a:t>unaLista</a:t>
            </a:r>
            <a:r>
              <a:rPr lang="es-MX" sz="2000" dirty="0">
                <a:latin typeface="Bahnschrift SemiLight Condensed" panose="020B0502040204020203" pitchFamily="34" charset="0"/>
              </a:rPr>
              <a:t>)</a:t>
            </a:r>
          </a:p>
        </p:txBody>
      </p:sp>
    </p:spTree>
    <p:extLst>
      <p:ext uri="{BB962C8B-B14F-4D97-AF65-F5344CB8AC3E}">
        <p14:creationId xmlns:p14="http://schemas.microsoft.com/office/powerpoint/2010/main" val="4119411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F7E90-53A8-4A15-ADED-4EF24C0D75C4}"/>
              </a:ext>
            </a:extLst>
          </p:cNvPr>
          <p:cNvSpPr>
            <a:spLocks noGrp="1"/>
          </p:cNvSpPr>
          <p:nvPr>
            <p:ph type="title"/>
          </p:nvPr>
        </p:nvSpPr>
        <p:spPr/>
        <p:txBody>
          <a:bodyPr/>
          <a:lstStyle/>
          <a:p>
            <a:r>
              <a:rPr lang="es-MX" b="1" dirty="0">
                <a:solidFill>
                  <a:srgbClr val="0070C0"/>
                </a:solidFill>
              </a:rPr>
              <a:t>Ordenamiento por selección</a:t>
            </a:r>
          </a:p>
        </p:txBody>
      </p:sp>
      <p:sp>
        <p:nvSpPr>
          <p:cNvPr id="4" name="CuadroTexto 3">
            <a:extLst>
              <a:ext uri="{FF2B5EF4-FFF2-40B4-BE49-F238E27FC236}">
                <a16:creationId xmlns:a16="http://schemas.microsoft.com/office/drawing/2014/main" id="{1AF5AD4D-A5C2-47D3-8399-219A004156EA}"/>
              </a:ext>
            </a:extLst>
          </p:cNvPr>
          <p:cNvSpPr txBox="1"/>
          <p:nvPr/>
        </p:nvSpPr>
        <p:spPr>
          <a:xfrm>
            <a:off x="453006" y="1963024"/>
            <a:ext cx="11350304" cy="1938992"/>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t>Habrán notado que el ordenamiento por selección hace el mismo número de comparaciones que el ordenamiento burbuja y por lo tanto también es </a:t>
            </a:r>
            <a:r>
              <a:rPr lang="es-ES" sz="2400" b="1" dirty="0">
                <a:solidFill>
                  <a:srgbClr val="0070C0"/>
                </a:solidFill>
              </a:rPr>
              <a:t>O(n</a:t>
            </a:r>
            <a:r>
              <a:rPr lang="es-ES" sz="2400" b="1" baseline="30000" dirty="0">
                <a:solidFill>
                  <a:srgbClr val="0070C0"/>
                </a:solidFill>
              </a:rPr>
              <a:t>2</a:t>
            </a:r>
            <a:r>
              <a:rPr lang="es-ES" sz="2400" b="1" dirty="0">
                <a:solidFill>
                  <a:srgbClr val="0070C0"/>
                </a:solidFill>
              </a:rPr>
              <a:t>).</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Sin embargo, debido a la reducción en el número de intercambios, el ordenamiento por selección normalmente se ejecuta más rápidamente en pruebas de referencia. </a:t>
            </a:r>
            <a:endParaRPr lang="es-MX" sz="2400" dirty="0"/>
          </a:p>
        </p:txBody>
      </p:sp>
    </p:spTree>
    <p:extLst>
      <p:ext uri="{BB962C8B-B14F-4D97-AF65-F5344CB8AC3E}">
        <p14:creationId xmlns:p14="http://schemas.microsoft.com/office/powerpoint/2010/main" val="1889663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F7E90-53A8-4A15-ADED-4EF24C0D75C4}"/>
              </a:ext>
            </a:extLst>
          </p:cNvPr>
          <p:cNvSpPr>
            <a:spLocks noGrp="1"/>
          </p:cNvSpPr>
          <p:nvPr>
            <p:ph type="title"/>
          </p:nvPr>
        </p:nvSpPr>
        <p:spPr/>
        <p:txBody>
          <a:bodyPr/>
          <a:lstStyle/>
          <a:p>
            <a:r>
              <a:rPr lang="es-MX" b="1" dirty="0">
                <a:solidFill>
                  <a:srgbClr val="0070C0"/>
                </a:solidFill>
              </a:rPr>
              <a:t>El ordenamiento por inserción</a:t>
            </a:r>
          </a:p>
        </p:txBody>
      </p:sp>
      <p:sp>
        <p:nvSpPr>
          <p:cNvPr id="4" name="CuadroTexto 3">
            <a:extLst>
              <a:ext uri="{FF2B5EF4-FFF2-40B4-BE49-F238E27FC236}">
                <a16:creationId xmlns:a16="http://schemas.microsoft.com/office/drawing/2014/main" id="{1AF5AD4D-A5C2-47D3-8399-219A004156EA}"/>
              </a:ext>
            </a:extLst>
          </p:cNvPr>
          <p:cNvSpPr txBox="1"/>
          <p:nvPr/>
        </p:nvSpPr>
        <p:spPr>
          <a:xfrm>
            <a:off x="453006" y="1963024"/>
            <a:ext cx="11350304" cy="2677656"/>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t>El </a:t>
            </a:r>
            <a:r>
              <a:rPr lang="es-ES" sz="2400" b="1" dirty="0">
                <a:solidFill>
                  <a:srgbClr val="0070C0"/>
                </a:solidFill>
              </a:rPr>
              <a:t>ordenamiento por inserción</a:t>
            </a:r>
            <a:r>
              <a:rPr lang="es-ES" sz="2400" dirty="0"/>
              <a:t>, aunque sigue siendo O(n</a:t>
            </a:r>
            <a:r>
              <a:rPr lang="es-ES" sz="2400" baseline="30000" dirty="0"/>
              <a:t>2</a:t>
            </a:r>
            <a:r>
              <a:rPr lang="es-ES" sz="2400" dirty="0"/>
              <a:t>), funciona de una manera ligeramente diferente. </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Siempre mantiene una </a:t>
            </a:r>
            <a:r>
              <a:rPr lang="es-ES" sz="2400" dirty="0" err="1"/>
              <a:t>sub-lista</a:t>
            </a:r>
            <a:r>
              <a:rPr lang="es-ES" sz="2400" dirty="0"/>
              <a:t> ordenada en las posiciones inferiores de la lista. </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Cada ítem nuevo se “inserta” de vuelta en la </a:t>
            </a:r>
            <a:r>
              <a:rPr lang="es-ES" sz="2400" dirty="0" err="1"/>
              <a:t>sublista</a:t>
            </a:r>
            <a:r>
              <a:rPr lang="es-ES" sz="2400" dirty="0"/>
              <a:t> previa de manera que la </a:t>
            </a:r>
            <a:r>
              <a:rPr lang="es-ES" sz="2400" dirty="0" err="1"/>
              <a:t>sub-lista</a:t>
            </a:r>
            <a:r>
              <a:rPr lang="es-ES" sz="2400" dirty="0"/>
              <a:t> ordenada sea un ítem más larga.</a:t>
            </a:r>
            <a:endParaRPr lang="es-MX" sz="2400" dirty="0"/>
          </a:p>
        </p:txBody>
      </p:sp>
    </p:spTree>
    <p:extLst>
      <p:ext uri="{BB962C8B-B14F-4D97-AF65-F5344CB8AC3E}">
        <p14:creationId xmlns:p14="http://schemas.microsoft.com/office/powerpoint/2010/main" val="2818234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F7E90-53A8-4A15-ADED-4EF24C0D75C4}"/>
              </a:ext>
            </a:extLst>
          </p:cNvPr>
          <p:cNvSpPr>
            <a:spLocks noGrp="1"/>
          </p:cNvSpPr>
          <p:nvPr>
            <p:ph type="title"/>
          </p:nvPr>
        </p:nvSpPr>
        <p:spPr/>
        <p:txBody>
          <a:bodyPr/>
          <a:lstStyle/>
          <a:p>
            <a:r>
              <a:rPr lang="es-MX" b="1" dirty="0">
                <a:solidFill>
                  <a:srgbClr val="0070C0"/>
                </a:solidFill>
              </a:rPr>
              <a:t>El ordenamiento por inserción</a:t>
            </a:r>
          </a:p>
        </p:txBody>
      </p:sp>
      <p:pic>
        <p:nvPicPr>
          <p:cNvPr id="3" name="Imagen 2">
            <a:extLst>
              <a:ext uri="{FF2B5EF4-FFF2-40B4-BE49-F238E27FC236}">
                <a16:creationId xmlns:a16="http://schemas.microsoft.com/office/drawing/2014/main" id="{B589963A-5131-4180-9E8D-8BD27CEC8C4C}"/>
              </a:ext>
            </a:extLst>
          </p:cNvPr>
          <p:cNvPicPr>
            <a:picLocks noChangeAspect="1"/>
          </p:cNvPicPr>
          <p:nvPr/>
        </p:nvPicPr>
        <p:blipFill>
          <a:blip r:embed="rId2"/>
          <a:stretch>
            <a:fillRect/>
          </a:stretch>
        </p:blipFill>
        <p:spPr>
          <a:xfrm>
            <a:off x="5485527" y="1690688"/>
            <a:ext cx="4610100" cy="4362450"/>
          </a:xfrm>
          <a:prstGeom prst="rect">
            <a:avLst/>
          </a:prstGeom>
        </p:spPr>
      </p:pic>
      <p:sp>
        <p:nvSpPr>
          <p:cNvPr id="5" name="Rectángulo 4">
            <a:extLst>
              <a:ext uri="{FF2B5EF4-FFF2-40B4-BE49-F238E27FC236}">
                <a16:creationId xmlns:a16="http://schemas.microsoft.com/office/drawing/2014/main" id="{19E6FA07-5271-4E50-AF72-1C7CA4F40374}"/>
              </a:ext>
            </a:extLst>
          </p:cNvPr>
          <p:cNvSpPr/>
          <p:nvPr/>
        </p:nvSpPr>
        <p:spPr>
          <a:xfrm>
            <a:off x="892030" y="1948154"/>
            <a:ext cx="3789028" cy="923330"/>
          </a:xfrm>
          <a:prstGeom prst="rect">
            <a:avLst/>
          </a:prstGeom>
        </p:spPr>
        <p:txBody>
          <a:bodyPr wrap="square">
            <a:spAutoFit/>
          </a:bodyPr>
          <a:lstStyle/>
          <a:p>
            <a:pPr algn="just"/>
            <a:r>
              <a:rPr lang="es-ES" b="1" dirty="0">
                <a:solidFill>
                  <a:srgbClr val="0070C0"/>
                </a:solidFill>
              </a:rPr>
              <a:t>Los ítems sombreados representan las </a:t>
            </a:r>
            <a:r>
              <a:rPr lang="es-ES" b="1" dirty="0" err="1">
                <a:solidFill>
                  <a:srgbClr val="0070C0"/>
                </a:solidFill>
              </a:rPr>
              <a:t>sublistas</a:t>
            </a:r>
            <a:r>
              <a:rPr lang="es-ES" b="1" dirty="0">
                <a:solidFill>
                  <a:srgbClr val="0070C0"/>
                </a:solidFill>
              </a:rPr>
              <a:t> ordenadas a medida que el algoritmo lleva a cabo cada pasada.</a:t>
            </a:r>
            <a:endParaRPr lang="es-MX" b="1" dirty="0">
              <a:solidFill>
                <a:srgbClr val="0070C0"/>
              </a:solidFill>
            </a:endParaRPr>
          </a:p>
        </p:txBody>
      </p:sp>
    </p:spTree>
    <p:extLst>
      <p:ext uri="{BB962C8B-B14F-4D97-AF65-F5344CB8AC3E}">
        <p14:creationId xmlns:p14="http://schemas.microsoft.com/office/powerpoint/2010/main" val="3667256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F7E90-53A8-4A15-ADED-4EF24C0D75C4}"/>
              </a:ext>
            </a:extLst>
          </p:cNvPr>
          <p:cNvSpPr>
            <a:spLocks noGrp="1"/>
          </p:cNvSpPr>
          <p:nvPr>
            <p:ph type="title"/>
          </p:nvPr>
        </p:nvSpPr>
        <p:spPr/>
        <p:txBody>
          <a:bodyPr/>
          <a:lstStyle/>
          <a:p>
            <a:r>
              <a:rPr lang="es-MX" b="1" dirty="0">
                <a:solidFill>
                  <a:srgbClr val="0070C0"/>
                </a:solidFill>
              </a:rPr>
              <a:t>Objetivos</a:t>
            </a:r>
          </a:p>
        </p:txBody>
      </p:sp>
      <p:sp>
        <p:nvSpPr>
          <p:cNvPr id="4" name="CuadroTexto 3">
            <a:extLst>
              <a:ext uri="{FF2B5EF4-FFF2-40B4-BE49-F238E27FC236}">
                <a16:creationId xmlns:a16="http://schemas.microsoft.com/office/drawing/2014/main" id="{1AF5AD4D-A5C2-47D3-8399-219A004156EA}"/>
              </a:ext>
            </a:extLst>
          </p:cNvPr>
          <p:cNvSpPr txBox="1"/>
          <p:nvPr/>
        </p:nvSpPr>
        <p:spPr>
          <a:xfrm>
            <a:off x="453006" y="1954635"/>
            <a:ext cx="11350304" cy="3323987"/>
          </a:xfrm>
          <a:prstGeom prst="rect">
            <a:avLst/>
          </a:prstGeom>
          <a:noFill/>
        </p:spPr>
        <p:txBody>
          <a:bodyPr wrap="square" rtlCol="0">
            <a:spAutoFit/>
          </a:bodyPr>
          <a:lstStyle/>
          <a:p>
            <a:pPr marL="285750" indent="-285750" algn="just">
              <a:buFont typeface="Arial" panose="020B0604020202020204" pitchFamily="34" charset="0"/>
              <a:buChar char="•"/>
            </a:pPr>
            <a:r>
              <a:rPr lang="es-ES" sz="2400" dirty="0"/>
              <a:t>Que el estudiante sea capaz de explicar e implementar los algoritmos de ordenamiento por Selección, el ordenamiento Burbuja, el ordenamiento por Mezcla, el ordenamiento Rápido (</a:t>
            </a:r>
            <a:r>
              <a:rPr lang="es-ES" sz="2400" dirty="0" err="1"/>
              <a:t>QuickSort</a:t>
            </a:r>
            <a:r>
              <a:rPr lang="es-ES" sz="2400" dirty="0"/>
              <a:t>), el ordenamiento por Inserción y el ordenamiento de Shell.</a:t>
            </a:r>
          </a:p>
          <a:p>
            <a:pPr marL="285750" indent="-285750" algn="just">
              <a:buFont typeface="Arial" panose="020B0604020202020204" pitchFamily="34" charset="0"/>
              <a:buChar char="•"/>
            </a:pPr>
            <a:endParaRPr lang="es-ES" sz="2400" dirty="0"/>
          </a:p>
          <a:p>
            <a:pPr marL="285750" indent="-285750" algn="just">
              <a:buFont typeface="Arial" panose="020B0604020202020204" pitchFamily="34" charset="0"/>
              <a:buChar char="•"/>
            </a:pPr>
            <a:r>
              <a:rPr lang="es-ES" sz="2400" dirty="0"/>
              <a:t>Que el estudiante identifique la complejidad logarítmica de los algoritmos de ordenamiento por Selección, el ordenamiento Burbuja, el ordenamiento por Mezcla, el ordenamiento Rápido (</a:t>
            </a:r>
            <a:r>
              <a:rPr lang="es-ES" sz="2400" dirty="0" err="1"/>
              <a:t>QuickSort</a:t>
            </a:r>
            <a:r>
              <a:rPr lang="es-ES" sz="2400" dirty="0"/>
              <a:t>), el ordenamiento por Inserción y el ordenamiento de Shell.</a:t>
            </a:r>
          </a:p>
          <a:p>
            <a:endParaRPr lang="es-MX" dirty="0"/>
          </a:p>
        </p:txBody>
      </p:sp>
    </p:spTree>
    <p:extLst>
      <p:ext uri="{BB962C8B-B14F-4D97-AF65-F5344CB8AC3E}">
        <p14:creationId xmlns:p14="http://schemas.microsoft.com/office/powerpoint/2010/main" val="8510660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F7E90-53A8-4A15-ADED-4EF24C0D75C4}"/>
              </a:ext>
            </a:extLst>
          </p:cNvPr>
          <p:cNvSpPr>
            <a:spLocks noGrp="1"/>
          </p:cNvSpPr>
          <p:nvPr>
            <p:ph type="title"/>
          </p:nvPr>
        </p:nvSpPr>
        <p:spPr/>
        <p:txBody>
          <a:bodyPr/>
          <a:lstStyle/>
          <a:p>
            <a:r>
              <a:rPr lang="es-MX" b="1" dirty="0">
                <a:solidFill>
                  <a:srgbClr val="0070C0"/>
                </a:solidFill>
              </a:rPr>
              <a:t>El ordenamiento por inserción</a:t>
            </a:r>
          </a:p>
        </p:txBody>
      </p:sp>
      <p:sp>
        <p:nvSpPr>
          <p:cNvPr id="4" name="CuadroTexto 3">
            <a:extLst>
              <a:ext uri="{FF2B5EF4-FFF2-40B4-BE49-F238E27FC236}">
                <a16:creationId xmlns:a16="http://schemas.microsoft.com/office/drawing/2014/main" id="{1AF5AD4D-A5C2-47D3-8399-219A004156EA}"/>
              </a:ext>
            </a:extLst>
          </p:cNvPr>
          <p:cNvSpPr txBox="1"/>
          <p:nvPr/>
        </p:nvSpPr>
        <p:spPr>
          <a:xfrm>
            <a:off x="453006" y="1963024"/>
            <a:ext cx="11350304" cy="3046988"/>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t>Comenzamos asumiendo que una lista con un ítem (posición 0) ya está ordenada. </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En cada pasada, una para cada ítem desde 1 hasta n−1, el ítem actual se comparara contra los de la </a:t>
            </a:r>
            <a:r>
              <a:rPr lang="es-ES" sz="2400" dirty="0" err="1"/>
              <a:t>sublista</a:t>
            </a:r>
            <a:r>
              <a:rPr lang="es-ES" sz="2400" dirty="0"/>
              <a:t> ya ordenada. </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A medida que revisamos en la </a:t>
            </a:r>
            <a:r>
              <a:rPr lang="es-ES" sz="2400" dirty="0" err="1"/>
              <a:t>sublista</a:t>
            </a:r>
            <a:r>
              <a:rPr lang="es-ES" sz="2400" dirty="0"/>
              <a:t> ya ordenada, desplazamos a la derecha los ítems que sean mayores. Cuando llegamos a un ítem menor o al final de la </a:t>
            </a:r>
            <a:r>
              <a:rPr lang="es-ES" sz="2400" dirty="0" err="1"/>
              <a:t>sublista</a:t>
            </a:r>
            <a:r>
              <a:rPr lang="es-ES" sz="2400" dirty="0"/>
              <a:t>, se puede insertar el ítem actual.</a:t>
            </a:r>
            <a:endParaRPr lang="es-MX" sz="2400" dirty="0"/>
          </a:p>
        </p:txBody>
      </p:sp>
    </p:spTree>
    <p:extLst>
      <p:ext uri="{BB962C8B-B14F-4D97-AF65-F5344CB8AC3E}">
        <p14:creationId xmlns:p14="http://schemas.microsoft.com/office/powerpoint/2010/main" val="877946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F7E90-53A8-4A15-ADED-4EF24C0D75C4}"/>
              </a:ext>
            </a:extLst>
          </p:cNvPr>
          <p:cNvSpPr>
            <a:spLocks noGrp="1"/>
          </p:cNvSpPr>
          <p:nvPr>
            <p:ph type="title"/>
          </p:nvPr>
        </p:nvSpPr>
        <p:spPr/>
        <p:txBody>
          <a:bodyPr/>
          <a:lstStyle/>
          <a:p>
            <a:r>
              <a:rPr lang="es-MX" b="1" dirty="0">
                <a:solidFill>
                  <a:srgbClr val="0070C0"/>
                </a:solidFill>
              </a:rPr>
              <a:t>El ordenamiento por inserción</a:t>
            </a:r>
          </a:p>
        </p:txBody>
      </p:sp>
      <p:pic>
        <p:nvPicPr>
          <p:cNvPr id="3" name="Imagen 2">
            <a:extLst>
              <a:ext uri="{FF2B5EF4-FFF2-40B4-BE49-F238E27FC236}">
                <a16:creationId xmlns:a16="http://schemas.microsoft.com/office/drawing/2014/main" id="{37F473AD-522F-4FF8-A945-0FB4FDB784F1}"/>
              </a:ext>
            </a:extLst>
          </p:cNvPr>
          <p:cNvPicPr>
            <a:picLocks noChangeAspect="1"/>
          </p:cNvPicPr>
          <p:nvPr/>
        </p:nvPicPr>
        <p:blipFill>
          <a:blip r:embed="rId2"/>
          <a:stretch>
            <a:fillRect/>
          </a:stretch>
        </p:blipFill>
        <p:spPr>
          <a:xfrm>
            <a:off x="3474221" y="1895475"/>
            <a:ext cx="4505325" cy="3067050"/>
          </a:xfrm>
          <a:prstGeom prst="rect">
            <a:avLst/>
          </a:prstGeom>
        </p:spPr>
      </p:pic>
      <p:sp>
        <p:nvSpPr>
          <p:cNvPr id="5" name="CuadroTexto 4">
            <a:extLst>
              <a:ext uri="{FF2B5EF4-FFF2-40B4-BE49-F238E27FC236}">
                <a16:creationId xmlns:a16="http://schemas.microsoft.com/office/drawing/2014/main" id="{00FEF703-A9B6-4BAA-A29A-E5BC24E27D7B}"/>
              </a:ext>
            </a:extLst>
          </p:cNvPr>
          <p:cNvSpPr txBox="1"/>
          <p:nvPr/>
        </p:nvSpPr>
        <p:spPr>
          <a:xfrm>
            <a:off x="2843868" y="5268286"/>
            <a:ext cx="5704514" cy="369332"/>
          </a:xfrm>
          <a:prstGeom prst="rect">
            <a:avLst/>
          </a:prstGeom>
          <a:noFill/>
        </p:spPr>
        <p:txBody>
          <a:bodyPr wrap="square" rtlCol="0">
            <a:spAutoFit/>
          </a:bodyPr>
          <a:lstStyle/>
          <a:p>
            <a:pPr algn="ctr"/>
            <a:r>
              <a:rPr lang="es-MX" b="1" dirty="0"/>
              <a:t>Detalles de la quinta pasada.</a:t>
            </a:r>
          </a:p>
        </p:txBody>
      </p:sp>
    </p:spTree>
    <p:extLst>
      <p:ext uri="{BB962C8B-B14F-4D97-AF65-F5344CB8AC3E}">
        <p14:creationId xmlns:p14="http://schemas.microsoft.com/office/powerpoint/2010/main" val="1278076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F7E90-53A8-4A15-ADED-4EF24C0D75C4}"/>
              </a:ext>
            </a:extLst>
          </p:cNvPr>
          <p:cNvSpPr>
            <a:spLocks noGrp="1"/>
          </p:cNvSpPr>
          <p:nvPr>
            <p:ph type="title"/>
          </p:nvPr>
        </p:nvSpPr>
        <p:spPr/>
        <p:txBody>
          <a:bodyPr/>
          <a:lstStyle/>
          <a:p>
            <a:r>
              <a:rPr lang="es-MX" b="1" dirty="0">
                <a:solidFill>
                  <a:srgbClr val="0070C0"/>
                </a:solidFill>
              </a:rPr>
              <a:t>El ordenamiento por inserción</a:t>
            </a:r>
          </a:p>
        </p:txBody>
      </p:sp>
      <p:sp>
        <p:nvSpPr>
          <p:cNvPr id="4" name="CuadroTexto 3">
            <a:extLst>
              <a:ext uri="{FF2B5EF4-FFF2-40B4-BE49-F238E27FC236}">
                <a16:creationId xmlns:a16="http://schemas.microsoft.com/office/drawing/2014/main" id="{1AF5AD4D-A5C2-47D3-8399-219A004156EA}"/>
              </a:ext>
            </a:extLst>
          </p:cNvPr>
          <p:cNvSpPr txBox="1"/>
          <p:nvPr/>
        </p:nvSpPr>
        <p:spPr>
          <a:xfrm>
            <a:off x="453006" y="1963024"/>
            <a:ext cx="11350304" cy="2308324"/>
          </a:xfrm>
          <a:prstGeom prst="rect">
            <a:avLst/>
          </a:prstGeom>
          <a:noFill/>
        </p:spPr>
        <p:txBody>
          <a:bodyPr wrap="square" rtlCol="0">
            <a:spAutoFit/>
          </a:bodyPr>
          <a:lstStyle/>
          <a:p>
            <a:pPr algn="just"/>
            <a:r>
              <a:rPr lang="es-ES" sz="2400"/>
              <a:t>En este punto del algoritmo, se tiene una sublista ordenada de cinco ítems que consta de los números 17, 26, 54, 77 y 93. Queremos insertar el 31 de vuelta en los ítems ya ordenados. La primera comparación con 93 hace que 93 se desplace hacia la derecha. El 77 y el 54 también se desplazan. Cuando se encuentra el ítem 26, el proceso de desplazamiento se detiene y el 31 se ubica en la posición disponible. Ahora tenemos una sublista ordenada de seis ítems.</a:t>
            </a:r>
            <a:endParaRPr lang="es-MX" sz="2400" dirty="0"/>
          </a:p>
        </p:txBody>
      </p:sp>
    </p:spTree>
    <p:extLst>
      <p:ext uri="{BB962C8B-B14F-4D97-AF65-F5344CB8AC3E}">
        <p14:creationId xmlns:p14="http://schemas.microsoft.com/office/powerpoint/2010/main" val="2795397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F7E90-53A8-4A15-ADED-4EF24C0D75C4}"/>
              </a:ext>
            </a:extLst>
          </p:cNvPr>
          <p:cNvSpPr>
            <a:spLocks noGrp="1"/>
          </p:cNvSpPr>
          <p:nvPr>
            <p:ph type="title"/>
          </p:nvPr>
        </p:nvSpPr>
        <p:spPr/>
        <p:txBody>
          <a:bodyPr/>
          <a:lstStyle/>
          <a:p>
            <a:r>
              <a:rPr lang="es-MX" b="1" dirty="0">
                <a:solidFill>
                  <a:srgbClr val="0070C0"/>
                </a:solidFill>
              </a:rPr>
              <a:t>El ordenamiento por inserción</a:t>
            </a:r>
          </a:p>
        </p:txBody>
      </p:sp>
      <p:sp>
        <p:nvSpPr>
          <p:cNvPr id="4" name="CuadroTexto 3">
            <a:extLst>
              <a:ext uri="{FF2B5EF4-FFF2-40B4-BE49-F238E27FC236}">
                <a16:creationId xmlns:a16="http://schemas.microsoft.com/office/drawing/2014/main" id="{1AF5AD4D-A5C2-47D3-8399-219A004156EA}"/>
              </a:ext>
            </a:extLst>
          </p:cNvPr>
          <p:cNvSpPr txBox="1"/>
          <p:nvPr/>
        </p:nvSpPr>
        <p:spPr>
          <a:xfrm>
            <a:off x="713065" y="1619075"/>
            <a:ext cx="11350304" cy="4708981"/>
          </a:xfrm>
          <a:prstGeom prst="rect">
            <a:avLst/>
          </a:prstGeom>
          <a:noFill/>
        </p:spPr>
        <p:txBody>
          <a:bodyPr wrap="square" rtlCol="0">
            <a:spAutoFit/>
          </a:bodyPr>
          <a:lstStyle/>
          <a:p>
            <a:pPr algn="just"/>
            <a:r>
              <a:rPr lang="es-ES" sz="2000" dirty="0" err="1">
                <a:latin typeface="Bahnschrift SemiLight Condensed" panose="020B0502040204020203" pitchFamily="34" charset="0"/>
              </a:rPr>
              <a:t>def</a:t>
            </a:r>
            <a:r>
              <a:rPr lang="es-ES" sz="2000" dirty="0">
                <a:latin typeface="Bahnschrift SemiLight Condensed" panose="020B0502040204020203" pitchFamily="34" charset="0"/>
              </a:rPr>
              <a:t> </a:t>
            </a:r>
            <a:r>
              <a:rPr lang="es-ES" sz="2000" dirty="0" err="1">
                <a:latin typeface="Bahnschrift SemiLight Condensed" panose="020B0502040204020203" pitchFamily="34" charset="0"/>
              </a:rPr>
              <a:t>ordenamientoPorInsercion</a:t>
            </a:r>
            <a:r>
              <a:rPr lang="es-ES" sz="2000" dirty="0">
                <a:latin typeface="Bahnschrift SemiLight Condensed" panose="020B0502040204020203" pitchFamily="34" charset="0"/>
              </a:rPr>
              <a:t>(</a:t>
            </a:r>
            <a:r>
              <a:rPr lang="es-ES" sz="2000" dirty="0" err="1">
                <a:latin typeface="Bahnschrift SemiLight Condensed" panose="020B0502040204020203" pitchFamily="34" charset="0"/>
              </a:rPr>
              <a:t>unaLista</a:t>
            </a:r>
            <a:r>
              <a:rPr lang="es-ES" sz="2000" dirty="0">
                <a:latin typeface="Bahnschrift SemiLight Condensed" panose="020B0502040204020203" pitchFamily="34" charset="0"/>
              </a:rPr>
              <a:t>):</a:t>
            </a:r>
          </a:p>
          <a:p>
            <a:pPr algn="just"/>
            <a:r>
              <a:rPr lang="es-ES" sz="2000" dirty="0">
                <a:latin typeface="Bahnschrift SemiLight Condensed" panose="020B0502040204020203" pitchFamily="34" charset="0"/>
              </a:rPr>
              <a:t>   </a:t>
            </a:r>
            <a:r>
              <a:rPr lang="es-ES" sz="2000" dirty="0" err="1">
                <a:latin typeface="Bahnschrift SemiLight Condensed" panose="020B0502040204020203" pitchFamily="34" charset="0"/>
              </a:rPr>
              <a:t>for</a:t>
            </a:r>
            <a:r>
              <a:rPr lang="es-ES" sz="2000" dirty="0">
                <a:latin typeface="Bahnschrift SemiLight Condensed" panose="020B0502040204020203" pitchFamily="34" charset="0"/>
              </a:rPr>
              <a:t> </a:t>
            </a:r>
            <a:r>
              <a:rPr lang="es-ES" sz="2000" dirty="0" err="1">
                <a:latin typeface="Bahnschrift SemiLight Condensed" panose="020B0502040204020203" pitchFamily="34" charset="0"/>
              </a:rPr>
              <a:t>indice</a:t>
            </a:r>
            <a:r>
              <a:rPr lang="es-ES" sz="2000" dirty="0">
                <a:latin typeface="Bahnschrift SemiLight Condensed" panose="020B0502040204020203" pitchFamily="34" charset="0"/>
              </a:rPr>
              <a:t> in </a:t>
            </a:r>
            <a:r>
              <a:rPr lang="es-ES" sz="2000" dirty="0" err="1">
                <a:latin typeface="Bahnschrift SemiLight Condensed" panose="020B0502040204020203" pitchFamily="34" charset="0"/>
              </a:rPr>
              <a:t>range</a:t>
            </a:r>
            <a:r>
              <a:rPr lang="es-ES" sz="2000" dirty="0">
                <a:latin typeface="Bahnschrift SemiLight Condensed" panose="020B0502040204020203" pitchFamily="34" charset="0"/>
              </a:rPr>
              <a:t>(1,len(</a:t>
            </a:r>
            <a:r>
              <a:rPr lang="es-ES" sz="2000" dirty="0" err="1">
                <a:latin typeface="Bahnschrift SemiLight Condensed" panose="020B0502040204020203" pitchFamily="34" charset="0"/>
              </a:rPr>
              <a:t>unaLista</a:t>
            </a:r>
            <a:r>
              <a:rPr lang="es-ES" sz="2000" dirty="0">
                <a:latin typeface="Bahnschrift SemiLight Condensed" panose="020B0502040204020203" pitchFamily="34" charset="0"/>
              </a:rPr>
              <a:t>)):</a:t>
            </a:r>
          </a:p>
          <a:p>
            <a:pPr algn="just"/>
            <a:endParaRPr lang="es-ES" sz="2000" dirty="0">
              <a:latin typeface="Bahnschrift SemiLight Condensed" panose="020B0502040204020203" pitchFamily="34" charset="0"/>
            </a:endParaRPr>
          </a:p>
          <a:p>
            <a:pPr algn="just"/>
            <a:r>
              <a:rPr lang="es-ES" sz="2000" dirty="0">
                <a:latin typeface="Bahnschrift SemiLight Condensed" panose="020B0502040204020203" pitchFamily="34" charset="0"/>
              </a:rPr>
              <a:t>     </a:t>
            </a:r>
            <a:r>
              <a:rPr lang="es-ES" sz="2000" dirty="0" err="1">
                <a:latin typeface="Bahnschrift SemiLight Condensed" panose="020B0502040204020203" pitchFamily="34" charset="0"/>
              </a:rPr>
              <a:t>valorActual</a:t>
            </a:r>
            <a:r>
              <a:rPr lang="es-ES" sz="2000" dirty="0">
                <a:latin typeface="Bahnschrift SemiLight Condensed" panose="020B0502040204020203" pitchFamily="34" charset="0"/>
              </a:rPr>
              <a:t> = </a:t>
            </a:r>
            <a:r>
              <a:rPr lang="es-ES" sz="2000" dirty="0" err="1">
                <a:latin typeface="Bahnschrift SemiLight Condensed" panose="020B0502040204020203" pitchFamily="34" charset="0"/>
              </a:rPr>
              <a:t>unaLista</a:t>
            </a:r>
            <a:r>
              <a:rPr lang="es-ES" sz="2000" dirty="0">
                <a:latin typeface="Bahnschrift SemiLight Condensed" panose="020B0502040204020203" pitchFamily="34" charset="0"/>
              </a:rPr>
              <a:t>[</a:t>
            </a:r>
            <a:r>
              <a:rPr lang="es-ES" sz="2000" dirty="0" err="1">
                <a:latin typeface="Bahnschrift SemiLight Condensed" panose="020B0502040204020203" pitchFamily="34" charset="0"/>
              </a:rPr>
              <a:t>indice</a:t>
            </a:r>
            <a:r>
              <a:rPr lang="es-ES" sz="2000" dirty="0">
                <a:latin typeface="Bahnschrift SemiLight Condensed" panose="020B0502040204020203" pitchFamily="34" charset="0"/>
              </a:rPr>
              <a:t>]</a:t>
            </a:r>
          </a:p>
          <a:p>
            <a:pPr algn="just"/>
            <a:r>
              <a:rPr lang="es-ES" sz="2000" dirty="0">
                <a:latin typeface="Bahnschrift SemiLight Condensed" panose="020B0502040204020203" pitchFamily="34" charset="0"/>
              </a:rPr>
              <a:t>     </a:t>
            </a:r>
            <a:r>
              <a:rPr lang="es-ES" sz="2000" dirty="0" err="1">
                <a:latin typeface="Bahnschrift SemiLight Condensed" panose="020B0502040204020203" pitchFamily="34" charset="0"/>
              </a:rPr>
              <a:t>posicion</a:t>
            </a:r>
            <a:r>
              <a:rPr lang="es-ES" sz="2000" dirty="0">
                <a:latin typeface="Bahnschrift SemiLight Condensed" panose="020B0502040204020203" pitchFamily="34" charset="0"/>
              </a:rPr>
              <a:t> = </a:t>
            </a:r>
            <a:r>
              <a:rPr lang="es-ES" sz="2000" dirty="0" err="1">
                <a:latin typeface="Bahnschrift SemiLight Condensed" panose="020B0502040204020203" pitchFamily="34" charset="0"/>
              </a:rPr>
              <a:t>indice</a:t>
            </a:r>
            <a:endParaRPr lang="es-ES" sz="2000" dirty="0">
              <a:latin typeface="Bahnschrift SemiLight Condensed" panose="020B0502040204020203" pitchFamily="34" charset="0"/>
            </a:endParaRPr>
          </a:p>
          <a:p>
            <a:pPr algn="just"/>
            <a:endParaRPr lang="es-ES" sz="2000" dirty="0">
              <a:latin typeface="Bahnschrift SemiLight Condensed" panose="020B0502040204020203" pitchFamily="34" charset="0"/>
            </a:endParaRPr>
          </a:p>
          <a:p>
            <a:pPr algn="just"/>
            <a:r>
              <a:rPr lang="es-ES" sz="2000" dirty="0">
                <a:latin typeface="Bahnschrift SemiLight Condensed" panose="020B0502040204020203" pitchFamily="34" charset="0"/>
              </a:rPr>
              <a:t>     </a:t>
            </a:r>
            <a:r>
              <a:rPr lang="es-ES" sz="2000" dirty="0" err="1">
                <a:latin typeface="Bahnschrift SemiLight Condensed" panose="020B0502040204020203" pitchFamily="34" charset="0"/>
              </a:rPr>
              <a:t>while</a:t>
            </a:r>
            <a:r>
              <a:rPr lang="es-ES" sz="2000" dirty="0">
                <a:latin typeface="Bahnschrift SemiLight Condensed" panose="020B0502040204020203" pitchFamily="34" charset="0"/>
              </a:rPr>
              <a:t> </a:t>
            </a:r>
            <a:r>
              <a:rPr lang="es-ES" sz="2000" dirty="0" err="1">
                <a:latin typeface="Bahnschrift SemiLight Condensed" panose="020B0502040204020203" pitchFamily="34" charset="0"/>
              </a:rPr>
              <a:t>posicion</a:t>
            </a:r>
            <a:r>
              <a:rPr lang="es-ES" sz="2000" dirty="0">
                <a:latin typeface="Bahnschrift SemiLight Condensed" panose="020B0502040204020203" pitchFamily="34" charset="0"/>
              </a:rPr>
              <a:t>&gt;0 and </a:t>
            </a:r>
            <a:r>
              <a:rPr lang="es-ES" sz="2000" dirty="0" err="1">
                <a:latin typeface="Bahnschrift SemiLight Condensed" panose="020B0502040204020203" pitchFamily="34" charset="0"/>
              </a:rPr>
              <a:t>unaLista</a:t>
            </a:r>
            <a:r>
              <a:rPr lang="es-ES" sz="2000" dirty="0">
                <a:latin typeface="Bahnschrift SemiLight Condensed" panose="020B0502040204020203" pitchFamily="34" charset="0"/>
              </a:rPr>
              <a:t>[posicion-1]&gt;</a:t>
            </a:r>
            <a:r>
              <a:rPr lang="es-ES" sz="2000" dirty="0" err="1">
                <a:latin typeface="Bahnschrift SemiLight Condensed" panose="020B0502040204020203" pitchFamily="34" charset="0"/>
              </a:rPr>
              <a:t>valorActual</a:t>
            </a:r>
            <a:r>
              <a:rPr lang="es-ES" sz="2000" dirty="0">
                <a:latin typeface="Bahnschrift SemiLight Condensed" panose="020B0502040204020203" pitchFamily="34" charset="0"/>
              </a:rPr>
              <a:t>:</a:t>
            </a:r>
          </a:p>
          <a:p>
            <a:pPr algn="just"/>
            <a:r>
              <a:rPr lang="es-ES" sz="2000" dirty="0">
                <a:latin typeface="Bahnschrift SemiLight Condensed" panose="020B0502040204020203" pitchFamily="34" charset="0"/>
              </a:rPr>
              <a:t>         </a:t>
            </a:r>
            <a:r>
              <a:rPr lang="es-ES" sz="2000" dirty="0" err="1">
                <a:latin typeface="Bahnschrift SemiLight Condensed" panose="020B0502040204020203" pitchFamily="34" charset="0"/>
              </a:rPr>
              <a:t>unaLista</a:t>
            </a:r>
            <a:r>
              <a:rPr lang="es-ES" sz="2000" dirty="0">
                <a:latin typeface="Bahnschrift SemiLight Condensed" panose="020B0502040204020203" pitchFamily="34" charset="0"/>
              </a:rPr>
              <a:t>[</a:t>
            </a:r>
            <a:r>
              <a:rPr lang="es-ES" sz="2000" dirty="0" err="1">
                <a:latin typeface="Bahnschrift SemiLight Condensed" panose="020B0502040204020203" pitchFamily="34" charset="0"/>
              </a:rPr>
              <a:t>posicion</a:t>
            </a:r>
            <a:r>
              <a:rPr lang="es-ES" sz="2000" dirty="0">
                <a:latin typeface="Bahnschrift SemiLight Condensed" panose="020B0502040204020203" pitchFamily="34" charset="0"/>
              </a:rPr>
              <a:t>]=</a:t>
            </a:r>
            <a:r>
              <a:rPr lang="es-ES" sz="2000" dirty="0" err="1">
                <a:latin typeface="Bahnschrift SemiLight Condensed" panose="020B0502040204020203" pitchFamily="34" charset="0"/>
              </a:rPr>
              <a:t>unaLista</a:t>
            </a:r>
            <a:r>
              <a:rPr lang="es-ES" sz="2000" dirty="0">
                <a:latin typeface="Bahnschrift SemiLight Condensed" panose="020B0502040204020203" pitchFamily="34" charset="0"/>
              </a:rPr>
              <a:t>[posicion-1]</a:t>
            </a:r>
          </a:p>
          <a:p>
            <a:pPr algn="just"/>
            <a:r>
              <a:rPr lang="es-ES" sz="2000" dirty="0">
                <a:latin typeface="Bahnschrift SemiLight Condensed" panose="020B0502040204020203" pitchFamily="34" charset="0"/>
              </a:rPr>
              <a:t>         </a:t>
            </a:r>
            <a:r>
              <a:rPr lang="es-ES" sz="2000" dirty="0" err="1">
                <a:latin typeface="Bahnschrift SemiLight Condensed" panose="020B0502040204020203" pitchFamily="34" charset="0"/>
              </a:rPr>
              <a:t>posicion</a:t>
            </a:r>
            <a:r>
              <a:rPr lang="es-ES" sz="2000" dirty="0">
                <a:latin typeface="Bahnschrift SemiLight Condensed" panose="020B0502040204020203" pitchFamily="34" charset="0"/>
              </a:rPr>
              <a:t> = posicion-1</a:t>
            </a:r>
          </a:p>
          <a:p>
            <a:pPr algn="just"/>
            <a:endParaRPr lang="es-ES" sz="2000" dirty="0">
              <a:latin typeface="Bahnschrift SemiLight Condensed" panose="020B0502040204020203" pitchFamily="34" charset="0"/>
            </a:endParaRPr>
          </a:p>
          <a:p>
            <a:pPr algn="just"/>
            <a:r>
              <a:rPr lang="es-ES" sz="2000" dirty="0">
                <a:latin typeface="Bahnschrift SemiLight Condensed" panose="020B0502040204020203" pitchFamily="34" charset="0"/>
              </a:rPr>
              <a:t>     </a:t>
            </a:r>
            <a:r>
              <a:rPr lang="es-ES" sz="2000" dirty="0" err="1">
                <a:latin typeface="Bahnschrift SemiLight Condensed" panose="020B0502040204020203" pitchFamily="34" charset="0"/>
              </a:rPr>
              <a:t>unaLista</a:t>
            </a:r>
            <a:r>
              <a:rPr lang="es-ES" sz="2000" dirty="0">
                <a:latin typeface="Bahnschrift SemiLight Condensed" panose="020B0502040204020203" pitchFamily="34" charset="0"/>
              </a:rPr>
              <a:t>[</a:t>
            </a:r>
            <a:r>
              <a:rPr lang="es-ES" sz="2000" dirty="0" err="1">
                <a:latin typeface="Bahnschrift SemiLight Condensed" panose="020B0502040204020203" pitchFamily="34" charset="0"/>
              </a:rPr>
              <a:t>posicion</a:t>
            </a:r>
            <a:r>
              <a:rPr lang="es-ES" sz="2000" dirty="0">
                <a:latin typeface="Bahnschrift SemiLight Condensed" panose="020B0502040204020203" pitchFamily="34" charset="0"/>
              </a:rPr>
              <a:t>]=</a:t>
            </a:r>
            <a:r>
              <a:rPr lang="es-ES" sz="2000" dirty="0" err="1">
                <a:latin typeface="Bahnschrift SemiLight Condensed" panose="020B0502040204020203" pitchFamily="34" charset="0"/>
              </a:rPr>
              <a:t>valorActual</a:t>
            </a:r>
            <a:endParaRPr lang="es-ES" sz="2000" dirty="0">
              <a:latin typeface="Bahnschrift SemiLight Condensed" panose="020B0502040204020203" pitchFamily="34" charset="0"/>
            </a:endParaRPr>
          </a:p>
          <a:p>
            <a:pPr algn="just"/>
            <a:endParaRPr lang="es-ES" sz="2000" dirty="0">
              <a:latin typeface="Bahnschrift SemiLight Condensed" panose="020B0502040204020203" pitchFamily="34" charset="0"/>
            </a:endParaRPr>
          </a:p>
          <a:p>
            <a:pPr algn="just"/>
            <a:r>
              <a:rPr lang="es-ES" sz="2000" dirty="0" err="1">
                <a:latin typeface="Bahnschrift SemiLight Condensed" panose="020B0502040204020203" pitchFamily="34" charset="0"/>
              </a:rPr>
              <a:t>unaLista</a:t>
            </a:r>
            <a:r>
              <a:rPr lang="es-ES" sz="2000" dirty="0">
                <a:latin typeface="Bahnschrift SemiLight Condensed" panose="020B0502040204020203" pitchFamily="34" charset="0"/>
              </a:rPr>
              <a:t> = [54,26,93,17,77,31,44,55,20]</a:t>
            </a:r>
          </a:p>
          <a:p>
            <a:pPr algn="just"/>
            <a:r>
              <a:rPr lang="es-ES" sz="2000" dirty="0" err="1">
                <a:latin typeface="Bahnschrift SemiLight Condensed" panose="020B0502040204020203" pitchFamily="34" charset="0"/>
              </a:rPr>
              <a:t>ordenamientoPorInsercion</a:t>
            </a:r>
            <a:r>
              <a:rPr lang="es-ES" sz="2000" dirty="0">
                <a:latin typeface="Bahnschrift SemiLight Condensed" panose="020B0502040204020203" pitchFamily="34" charset="0"/>
              </a:rPr>
              <a:t>(</a:t>
            </a:r>
            <a:r>
              <a:rPr lang="es-ES" sz="2000" dirty="0" err="1">
                <a:latin typeface="Bahnschrift SemiLight Condensed" panose="020B0502040204020203" pitchFamily="34" charset="0"/>
              </a:rPr>
              <a:t>unaLista</a:t>
            </a:r>
            <a:r>
              <a:rPr lang="es-ES" sz="2000" dirty="0">
                <a:latin typeface="Bahnschrift SemiLight Condensed" panose="020B0502040204020203" pitchFamily="34" charset="0"/>
              </a:rPr>
              <a:t>)</a:t>
            </a:r>
          </a:p>
          <a:p>
            <a:pPr algn="just"/>
            <a:r>
              <a:rPr lang="es-ES" sz="2000" dirty="0" err="1">
                <a:latin typeface="Bahnschrift SemiLight Condensed" panose="020B0502040204020203" pitchFamily="34" charset="0"/>
              </a:rPr>
              <a:t>print</a:t>
            </a:r>
            <a:r>
              <a:rPr lang="es-ES" sz="2000" dirty="0">
                <a:latin typeface="Bahnschrift SemiLight Condensed" panose="020B0502040204020203" pitchFamily="34" charset="0"/>
              </a:rPr>
              <a:t>(</a:t>
            </a:r>
            <a:r>
              <a:rPr lang="es-ES" sz="2000" dirty="0" err="1">
                <a:latin typeface="Bahnschrift SemiLight Condensed" panose="020B0502040204020203" pitchFamily="34" charset="0"/>
              </a:rPr>
              <a:t>unaLista</a:t>
            </a:r>
            <a:r>
              <a:rPr lang="es-ES" sz="2000" dirty="0">
                <a:latin typeface="Bahnschrift SemiLight Condensed" panose="020B0502040204020203" pitchFamily="34" charset="0"/>
              </a:rPr>
              <a:t>)</a:t>
            </a:r>
            <a:endParaRPr lang="es-MX" sz="2000" dirty="0">
              <a:latin typeface="Bahnschrift SemiLight Condensed" panose="020B0502040204020203" pitchFamily="34" charset="0"/>
            </a:endParaRPr>
          </a:p>
        </p:txBody>
      </p:sp>
    </p:spTree>
    <p:extLst>
      <p:ext uri="{BB962C8B-B14F-4D97-AF65-F5344CB8AC3E}">
        <p14:creationId xmlns:p14="http://schemas.microsoft.com/office/powerpoint/2010/main" val="1275842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F7E90-53A8-4A15-ADED-4EF24C0D75C4}"/>
              </a:ext>
            </a:extLst>
          </p:cNvPr>
          <p:cNvSpPr>
            <a:spLocks noGrp="1"/>
          </p:cNvSpPr>
          <p:nvPr>
            <p:ph type="title"/>
          </p:nvPr>
        </p:nvSpPr>
        <p:spPr/>
        <p:txBody>
          <a:bodyPr/>
          <a:lstStyle/>
          <a:p>
            <a:r>
              <a:rPr lang="es-MX" b="1" dirty="0">
                <a:solidFill>
                  <a:srgbClr val="0070C0"/>
                </a:solidFill>
              </a:rPr>
              <a:t>Ordenamiento</a:t>
            </a:r>
          </a:p>
        </p:txBody>
      </p:sp>
      <p:sp>
        <p:nvSpPr>
          <p:cNvPr id="4" name="CuadroTexto 3">
            <a:extLst>
              <a:ext uri="{FF2B5EF4-FFF2-40B4-BE49-F238E27FC236}">
                <a16:creationId xmlns:a16="http://schemas.microsoft.com/office/drawing/2014/main" id="{1AF5AD4D-A5C2-47D3-8399-219A004156EA}"/>
              </a:ext>
            </a:extLst>
          </p:cNvPr>
          <p:cNvSpPr txBox="1"/>
          <p:nvPr/>
        </p:nvSpPr>
        <p:spPr>
          <a:xfrm>
            <a:off x="453006" y="1963024"/>
            <a:ext cx="11350304" cy="3046988"/>
          </a:xfrm>
          <a:prstGeom prst="rect">
            <a:avLst/>
          </a:prstGeom>
          <a:noFill/>
        </p:spPr>
        <p:txBody>
          <a:bodyPr wrap="square" rtlCol="0">
            <a:spAutoFit/>
          </a:bodyPr>
          <a:lstStyle/>
          <a:p>
            <a:pPr algn="just"/>
            <a:r>
              <a:rPr lang="es-ES" sz="2400" dirty="0"/>
              <a:t>Ordenar es el proceso de ubicar elementos de una colección en algún orden. Por ejemplo, una lista de ciudades podría ordenarse por población, por área o por código postal.</a:t>
            </a:r>
          </a:p>
          <a:p>
            <a:pPr algn="just"/>
            <a:endParaRPr lang="es-ES" sz="2400" dirty="0"/>
          </a:p>
          <a:p>
            <a:pPr algn="just"/>
            <a:endParaRPr lang="es-ES" sz="2400" dirty="0"/>
          </a:p>
          <a:p>
            <a:pPr algn="just"/>
            <a:r>
              <a:rPr lang="es-ES" sz="2400" dirty="0"/>
              <a:t>Se han desarrollado y analizado muchísimos algoritmos de ordenamiento. Esto sugiere que el ordenamiento es una importante área de estudio en las ciencias de la computación. Ordenar un gran número de elementos (ítems) puede requerir una cantidad considerable de recursos informáticos.</a:t>
            </a:r>
            <a:endParaRPr lang="es-MX" sz="2400" dirty="0"/>
          </a:p>
        </p:txBody>
      </p:sp>
    </p:spTree>
    <p:extLst>
      <p:ext uri="{BB962C8B-B14F-4D97-AF65-F5344CB8AC3E}">
        <p14:creationId xmlns:p14="http://schemas.microsoft.com/office/powerpoint/2010/main" val="533739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F7E90-53A8-4A15-ADED-4EF24C0D75C4}"/>
              </a:ext>
            </a:extLst>
          </p:cNvPr>
          <p:cNvSpPr>
            <a:spLocks noGrp="1"/>
          </p:cNvSpPr>
          <p:nvPr>
            <p:ph type="title"/>
          </p:nvPr>
        </p:nvSpPr>
        <p:spPr/>
        <p:txBody>
          <a:bodyPr/>
          <a:lstStyle/>
          <a:p>
            <a:r>
              <a:rPr lang="es-MX" b="1" dirty="0">
                <a:solidFill>
                  <a:srgbClr val="0070C0"/>
                </a:solidFill>
              </a:rPr>
              <a:t>Ordenamiento</a:t>
            </a:r>
          </a:p>
        </p:txBody>
      </p:sp>
      <p:sp>
        <p:nvSpPr>
          <p:cNvPr id="4" name="CuadroTexto 3">
            <a:extLst>
              <a:ext uri="{FF2B5EF4-FFF2-40B4-BE49-F238E27FC236}">
                <a16:creationId xmlns:a16="http://schemas.microsoft.com/office/drawing/2014/main" id="{1AF5AD4D-A5C2-47D3-8399-219A004156EA}"/>
              </a:ext>
            </a:extLst>
          </p:cNvPr>
          <p:cNvSpPr txBox="1"/>
          <p:nvPr/>
        </p:nvSpPr>
        <p:spPr>
          <a:xfrm>
            <a:off x="453006" y="1963024"/>
            <a:ext cx="11350304" cy="4524315"/>
          </a:xfrm>
          <a:prstGeom prst="rect">
            <a:avLst/>
          </a:prstGeom>
          <a:noFill/>
        </p:spPr>
        <p:txBody>
          <a:bodyPr wrap="square" rtlCol="0">
            <a:spAutoFit/>
          </a:bodyPr>
          <a:lstStyle/>
          <a:p>
            <a:pPr algn="just"/>
            <a:r>
              <a:rPr lang="es-ES" sz="2400" dirty="0"/>
              <a:t>Para ordenar una colección, será necesario: </a:t>
            </a:r>
          </a:p>
          <a:p>
            <a:pPr algn="just"/>
            <a:endParaRPr lang="es-ES" sz="2400" dirty="0"/>
          </a:p>
          <a:p>
            <a:pPr marL="342900" indent="-342900" algn="just">
              <a:buFont typeface="Arial" panose="020B0604020202020204" pitchFamily="34" charset="0"/>
              <a:buChar char="•"/>
            </a:pPr>
            <a:r>
              <a:rPr lang="es-ES" sz="2400" dirty="0"/>
              <a:t>Comparar dos valores para ver cuál es más pequeño (o más grande).</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Evaluar si los valores a comparar están en orden.</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Cuando los valores no están en la posición correcta con respecto a los otros, puede ser necesario intercambiarlos.</a:t>
            </a:r>
          </a:p>
          <a:p>
            <a:pPr algn="just"/>
            <a:endParaRPr lang="es-ES" sz="2400" dirty="0"/>
          </a:p>
          <a:p>
            <a:pPr algn="just"/>
            <a:endParaRPr lang="es-ES" sz="2400" dirty="0"/>
          </a:p>
          <a:p>
            <a:pPr algn="just"/>
            <a:r>
              <a:rPr lang="es-ES" sz="2400" dirty="0"/>
              <a:t>Este intercambio es una operación costosa y el número total comparaciones e intercambios será importante para evaluar la eficiencia global del algoritmo.</a:t>
            </a:r>
            <a:endParaRPr lang="es-MX" sz="2400" dirty="0"/>
          </a:p>
        </p:txBody>
      </p:sp>
    </p:spTree>
    <p:extLst>
      <p:ext uri="{BB962C8B-B14F-4D97-AF65-F5344CB8AC3E}">
        <p14:creationId xmlns:p14="http://schemas.microsoft.com/office/powerpoint/2010/main" val="1941453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F7E90-53A8-4A15-ADED-4EF24C0D75C4}"/>
              </a:ext>
            </a:extLst>
          </p:cNvPr>
          <p:cNvSpPr>
            <a:spLocks noGrp="1"/>
          </p:cNvSpPr>
          <p:nvPr>
            <p:ph type="title"/>
          </p:nvPr>
        </p:nvSpPr>
        <p:spPr/>
        <p:txBody>
          <a:bodyPr/>
          <a:lstStyle/>
          <a:p>
            <a:r>
              <a:rPr lang="es-MX" b="1" dirty="0">
                <a:solidFill>
                  <a:srgbClr val="0070C0"/>
                </a:solidFill>
              </a:rPr>
              <a:t>El ordenamiento burbuja</a:t>
            </a:r>
          </a:p>
        </p:txBody>
      </p:sp>
      <p:sp>
        <p:nvSpPr>
          <p:cNvPr id="4" name="CuadroTexto 3">
            <a:extLst>
              <a:ext uri="{FF2B5EF4-FFF2-40B4-BE49-F238E27FC236}">
                <a16:creationId xmlns:a16="http://schemas.microsoft.com/office/drawing/2014/main" id="{1AF5AD4D-A5C2-47D3-8399-219A004156EA}"/>
              </a:ext>
            </a:extLst>
          </p:cNvPr>
          <p:cNvSpPr txBox="1"/>
          <p:nvPr/>
        </p:nvSpPr>
        <p:spPr>
          <a:xfrm>
            <a:off x="453006" y="1963024"/>
            <a:ext cx="11350304" cy="3416320"/>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t>El </a:t>
            </a:r>
            <a:r>
              <a:rPr lang="es-ES" sz="2400" b="1" dirty="0"/>
              <a:t>ordenamiento burbuja</a:t>
            </a:r>
            <a:r>
              <a:rPr lang="es-ES" sz="2400" dirty="0"/>
              <a:t> hace múltiples pasadas a lo largo de una lista. </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Compara los ítems adyacentes e intercambia los que no están en orden. </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Cada pasada a lo largo de la lista ubica el siguiente valor más grande en su lugar apropiado.</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Si hay n ítems en la lista, entonces hay n−1 parejas de ítems que deben compararse en la primera pasada.</a:t>
            </a:r>
            <a:endParaRPr lang="es-MX" sz="2400" dirty="0"/>
          </a:p>
        </p:txBody>
      </p:sp>
    </p:spTree>
    <p:extLst>
      <p:ext uri="{BB962C8B-B14F-4D97-AF65-F5344CB8AC3E}">
        <p14:creationId xmlns:p14="http://schemas.microsoft.com/office/powerpoint/2010/main" val="3786871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F7E90-53A8-4A15-ADED-4EF24C0D75C4}"/>
              </a:ext>
            </a:extLst>
          </p:cNvPr>
          <p:cNvSpPr>
            <a:spLocks noGrp="1"/>
          </p:cNvSpPr>
          <p:nvPr>
            <p:ph type="title"/>
          </p:nvPr>
        </p:nvSpPr>
        <p:spPr/>
        <p:txBody>
          <a:bodyPr/>
          <a:lstStyle/>
          <a:p>
            <a:r>
              <a:rPr lang="es-MX" b="1" dirty="0">
                <a:solidFill>
                  <a:srgbClr val="0070C0"/>
                </a:solidFill>
              </a:rPr>
              <a:t>El ordenamiento burbuja</a:t>
            </a:r>
          </a:p>
        </p:txBody>
      </p:sp>
      <p:pic>
        <p:nvPicPr>
          <p:cNvPr id="1026" name="Picture 2" descr="../_images/bubblepass.png">
            <a:extLst>
              <a:ext uri="{FF2B5EF4-FFF2-40B4-BE49-F238E27FC236}">
                <a16:creationId xmlns:a16="http://schemas.microsoft.com/office/drawing/2014/main" id="{975521CB-AFE7-4A60-B498-095002D829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672" y="1569004"/>
            <a:ext cx="5162550" cy="474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673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F7E90-53A8-4A15-ADED-4EF24C0D75C4}"/>
              </a:ext>
            </a:extLst>
          </p:cNvPr>
          <p:cNvSpPr>
            <a:spLocks noGrp="1"/>
          </p:cNvSpPr>
          <p:nvPr>
            <p:ph type="title"/>
          </p:nvPr>
        </p:nvSpPr>
        <p:spPr/>
        <p:txBody>
          <a:bodyPr/>
          <a:lstStyle/>
          <a:p>
            <a:r>
              <a:rPr lang="es-MX" b="1" dirty="0">
                <a:solidFill>
                  <a:srgbClr val="0070C0"/>
                </a:solidFill>
              </a:rPr>
              <a:t>El ordenamiento burbuja</a:t>
            </a:r>
          </a:p>
        </p:txBody>
      </p:sp>
      <p:sp>
        <p:nvSpPr>
          <p:cNvPr id="4" name="CuadroTexto 3">
            <a:extLst>
              <a:ext uri="{FF2B5EF4-FFF2-40B4-BE49-F238E27FC236}">
                <a16:creationId xmlns:a16="http://schemas.microsoft.com/office/drawing/2014/main" id="{1AF5AD4D-A5C2-47D3-8399-219A004156EA}"/>
              </a:ext>
            </a:extLst>
          </p:cNvPr>
          <p:cNvSpPr txBox="1"/>
          <p:nvPr/>
        </p:nvSpPr>
        <p:spPr>
          <a:xfrm>
            <a:off x="453006" y="1963024"/>
            <a:ext cx="11350304" cy="3416320"/>
          </a:xfrm>
          <a:prstGeom prst="rect">
            <a:avLst/>
          </a:prstGeom>
          <a:noFill/>
        </p:spPr>
        <p:txBody>
          <a:bodyPr wrap="square" rtlCol="0">
            <a:spAutoFit/>
          </a:bodyPr>
          <a:lstStyle/>
          <a:p>
            <a:pPr marL="342900" indent="-342900" algn="just">
              <a:buFont typeface="Arial" panose="020B0604020202020204" pitchFamily="34" charset="0"/>
              <a:buChar char="•"/>
            </a:pPr>
            <a:r>
              <a:rPr lang="es-ES" sz="2400" b="1" dirty="0"/>
              <a:t>Al comienzo de la segunda pasada, el valor más grande ya está en su lugar. </a:t>
            </a:r>
          </a:p>
          <a:p>
            <a:pPr marL="342900" indent="-342900" algn="just">
              <a:buFont typeface="Arial" panose="020B0604020202020204" pitchFamily="34" charset="0"/>
              <a:buChar char="•"/>
            </a:pPr>
            <a:endParaRPr lang="es-ES" sz="2400" b="1" dirty="0"/>
          </a:p>
          <a:p>
            <a:pPr marL="342900" indent="-342900" algn="just">
              <a:buFont typeface="Arial" panose="020B0604020202020204" pitchFamily="34" charset="0"/>
              <a:buChar char="•"/>
            </a:pPr>
            <a:r>
              <a:rPr lang="es-ES" sz="2400" b="1" dirty="0"/>
              <a:t>Quedan n−1 ítems por ordenar, lo que significa que habrá n−2 parejas. </a:t>
            </a:r>
          </a:p>
          <a:p>
            <a:pPr marL="342900" indent="-342900" algn="just">
              <a:buFont typeface="Arial" panose="020B0604020202020204" pitchFamily="34" charset="0"/>
              <a:buChar char="•"/>
            </a:pPr>
            <a:endParaRPr lang="es-ES" sz="2400" b="1" dirty="0"/>
          </a:p>
          <a:p>
            <a:pPr marL="342900" indent="-342900" algn="just">
              <a:buFont typeface="Arial" panose="020B0604020202020204" pitchFamily="34" charset="0"/>
              <a:buChar char="•"/>
            </a:pPr>
            <a:r>
              <a:rPr lang="es-ES" sz="2400" b="1" dirty="0"/>
              <a:t>Puesto que cada pasada ubica al siguiente valor mayor en su lugar, el número total de pasadas necesarias será n−1. </a:t>
            </a:r>
          </a:p>
          <a:p>
            <a:pPr marL="342900" indent="-342900" algn="just">
              <a:buFont typeface="Arial" panose="020B0604020202020204" pitchFamily="34" charset="0"/>
              <a:buChar char="•"/>
            </a:pPr>
            <a:endParaRPr lang="es-ES" sz="2400" b="1" dirty="0"/>
          </a:p>
          <a:p>
            <a:pPr marL="342900" indent="-342900" algn="just">
              <a:buFont typeface="Arial" panose="020B0604020202020204" pitchFamily="34" charset="0"/>
              <a:buChar char="•"/>
            </a:pPr>
            <a:r>
              <a:rPr lang="es-ES" sz="2400" b="1" dirty="0"/>
              <a:t>Después de completar la pasada n−1, el ítem más pequeño debe estar en la posición correcta sin requerir procesamiento adicional.</a:t>
            </a:r>
            <a:endParaRPr lang="es-MX" sz="2400" b="1" dirty="0"/>
          </a:p>
        </p:txBody>
      </p:sp>
    </p:spTree>
    <p:extLst>
      <p:ext uri="{BB962C8B-B14F-4D97-AF65-F5344CB8AC3E}">
        <p14:creationId xmlns:p14="http://schemas.microsoft.com/office/powerpoint/2010/main" val="1435181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F7E90-53A8-4A15-ADED-4EF24C0D75C4}"/>
              </a:ext>
            </a:extLst>
          </p:cNvPr>
          <p:cNvSpPr>
            <a:spLocks noGrp="1"/>
          </p:cNvSpPr>
          <p:nvPr>
            <p:ph type="title"/>
          </p:nvPr>
        </p:nvSpPr>
        <p:spPr/>
        <p:txBody>
          <a:bodyPr/>
          <a:lstStyle/>
          <a:p>
            <a:r>
              <a:rPr lang="es-MX" b="1" dirty="0">
                <a:solidFill>
                  <a:srgbClr val="0070C0"/>
                </a:solidFill>
              </a:rPr>
              <a:t>El ordenamiento burbuja</a:t>
            </a:r>
          </a:p>
        </p:txBody>
      </p:sp>
      <p:sp>
        <p:nvSpPr>
          <p:cNvPr id="4" name="CuadroTexto 3">
            <a:extLst>
              <a:ext uri="{FF2B5EF4-FFF2-40B4-BE49-F238E27FC236}">
                <a16:creationId xmlns:a16="http://schemas.microsoft.com/office/drawing/2014/main" id="{1AF5AD4D-A5C2-47D3-8399-219A004156EA}"/>
              </a:ext>
            </a:extLst>
          </p:cNvPr>
          <p:cNvSpPr txBox="1"/>
          <p:nvPr/>
        </p:nvSpPr>
        <p:spPr>
          <a:xfrm>
            <a:off x="453006" y="1963024"/>
            <a:ext cx="11350304" cy="4154984"/>
          </a:xfrm>
          <a:prstGeom prst="rect">
            <a:avLst/>
          </a:prstGeom>
          <a:noFill/>
        </p:spPr>
        <p:txBody>
          <a:bodyPr wrap="square" rtlCol="0">
            <a:spAutoFit/>
          </a:bodyPr>
          <a:lstStyle/>
          <a:p>
            <a:pPr algn="just"/>
            <a:r>
              <a:rPr lang="es-ES" sz="2400" dirty="0"/>
              <a:t>Normalmente, el intercambio de dos ítems en una lista requiere una ubicación de almacenamiento temporal (una ubicación de memoria adicional). Ejemplo:</a:t>
            </a:r>
          </a:p>
          <a:p>
            <a:pPr algn="just"/>
            <a:endParaRPr lang="es-ES" sz="2400" dirty="0"/>
          </a:p>
          <a:p>
            <a:pPr lvl="1"/>
            <a:r>
              <a:rPr lang="it-IT" sz="2400" dirty="0">
                <a:latin typeface="Bahnschrift Light Condensed" panose="020B0502040204020203" pitchFamily="34" charset="0"/>
              </a:rPr>
              <a:t>temp = unaLista[i]</a:t>
            </a:r>
          </a:p>
          <a:p>
            <a:pPr lvl="1"/>
            <a:r>
              <a:rPr lang="it-IT" sz="2400" dirty="0">
                <a:latin typeface="Bahnschrift Light Condensed" panose="020B0502040204020203" pitchFamily="34" charset="0"/>
              </a:rPr>
              <a:t>unaLista[i] = unaLista[j]</a:t>
            </a:r>
          </a:p>
          <a:p>
            <a:pPr lvl="1"/>
            <a:r>
              <a:rPr lang="it-IT" sz="2400" dirty="0">
                <a:latin typeface="Bahnschrift Light Condensed" panose="020B0502040204020203" pitchFamily="34" charset="0"/>
              </a:rPr>
              <a:t>unaLista[j] = temp</a:t>
            </a:r>
          </a:p>
          <a:p>
            <a:pPr lvl="1"/>
            <a:endParaRPr lang="it-IT" sz="2400" dirty="0">
              <a:latin typeface="Bahnschrift Light Condensed" panose="020B0502040204020203" pitchFamily="34" charset="0"/>
            </a:endParaRPr>
          </a:p>
          <a:p>
            <a:pPr lvl="1"/>
            <a:endParaRPr lang="it-IT" sz="2400" dirty="0">
              <a:latin typeface="Bahnschrift Light Condensed" panose="020B0502040204020203" pitchFamily="34" charset="0"/>
            </a:endParaRPr>
          </a:p>
          <a:p>
            <a:pPr lvl="1"/>
            <a:r>
              <a:rPr lang="es-ES" sz="2400" dirty="0"/>
              <a:t>En Python es posible realizar la asignación simultánea. </a:t>
            </a:r>
          </a:p>
          <a:p>
            <a:pPr lvl="1"/>
            <a:endParaRPr lang="es-ES" sz="2400" dirty="0"/>
          </a:p>
          <a:p>
            <a:pPr lvl="1"/>
            <a:r>
              <a:rPr lang="es-ES" sz="2400" dirty="0"/>
              <a:t>La instrucción </a:t>
            </a:r>
            <a:r>
              <a:rPr lang="es-ES" sz="2400" dirty="0" err="1"/>
              <a:t>a,b</a:t>
            </a:r>
            <a:r>
              <a:rPr lang="es-ES" sz="2400" dirty="0"/>
              <a:t>=</a:t>
            </a:r>
            <a:r>
              <a:rPr lang="es-ES" sz="2400" dirty="0" err="1"/>
              <a:t>b,a</a:t>
            </a:r>
            <a:endParaRPr lang="it-IT" sz="2400" dirty="0"/>
          </a:p>
        </p:txBody>
      </p:sp>
    </p:spTree>
    <p:extLst>
      <p:ext uri="{BB962C8B-B14F-4D97-AF65-F5344CB8AC3E}">
        <p14:creationId xmlns:p14="http://schemas.microsoft.com/office/powerpoint/2010/main" val="3840738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F7E90-53A8-4A15-ADED-4EF24C0D75C4}"/>
              </a:ext>
            </a:extLst>
          </p:cNvPr>
          <p:cNvSpPr>
            <a:spLocks noGrp="1"/>
          </p:cNvSpPr>
          <p:nvPr>
            <p:ph type="title"/>
          </p:nvPr>
        </p:nvSpPr>
        <p:spPr/>
        <p:txBody>
          <a:bodyPr/>
          <a:lstStyle/>
          <a:p>
            <a:r>
              <a:rPr lang="es-MX" b="1" dirty="0">
                <a:solidFill>
                  <a:srgbClr val="0070C0"/>
                </a:solidFill>
              </a:rPr>
              <a:t>El ordenamiento burbuja</a:t>
            </a:r>
          </a:p>
        </p:txBody>
      </p:sp>
      <p:pic>
        <p:nvPicPr>
          <p:cNvPr id="3" name="Imagen 2">
            <a:extLst>
              <a:ext uri="{FF2B5EF4-FFF2-40B4-BE49-F238E27FC236}">
                <a16:creationId xmlns:a16="http://schemas.microsoft.com/office/drawing/2014/main" id="{504AEFE9-C38A-4AD2-9011-A9F7904521C7}"/>
              </a:ext>
            </a:extLst>
          </p:cNvPr>
          <p:cNvPicPr>
            <a:picLocks noChangeAspect="1"/>
          </p:cNvPicPr>
          <p:nvPr/>
        </p:nvPicPr>
        <p:blipFill>
          <a:blip r:embed="rId2"/>
          <a:stretch>
            <a:fillRect/>
          </a:stretch>
        </p:blipFill>
        <p:spPr>
          <a:xfrm>
            <a:off x="3256500" y="1536757"/>
            <a:ext cx="4411037" cy="4623617"/>
          </a:xfrm>
          <a:prstGeom prst="rect">
            <a:avLst/>
          </a:prstGeom>
        </p:spPr>
      </p:pic>
    </p:spTree>
    <p:extLst>
      <p:ext uri="{BB962C8B-B14F-4D97-AF65-F5344CB8AC3E}">
        <p14:creationId xmlns:p14="http://schemas.microsoft.com/office/powerpoint/2010/main" val="40393003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1215</Words>
  <Application>Microsoft Office PowerPoint</Application>
  <PresentationFormat>Panorámica</PresentationFormat>
  <Paragraphs>151</Paragraphs>
  <Slides>23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23</vt:i4>
      </vt:variant>
    </vt:vector>
  </HeadingPairs>
  <TitlesOfParts>
    <vt:vector size="29" baseType="lpstr">
      <vt:lpstr>Arial</vt:lpstr>
      <vt:lpstr>Bahnschrift Light Condensed</vt:lpstr>
      <vt:lpstr>Bahnschrift SemiLight Condensed</vt:lpstr>
      <vt:lpstr>Calibri</vt:lpstr>
      <vt:lpstr>Calibri Light</vt:lpstr>
      <vt:lpstr>Tema de Office</vt:lpstr>
      <vt:lpstr>Búsqueda y Ordenación</vt:lpstr>
      <vt:lpstr>Objetivos</vt:lpstr>
      <vt:lpstr>Ordenamiento</vt:lpstr>
      <vt:lpstr>Ordenamiento</vt:lpstr>
      <vt:lpstr>El ordenamiento burbuja</vt:lpstr>
      <vt:lpstr>El ordenamiento burbuja</vt:lpstr>
      <vt:lpstr>El ordenamiento burbuja</vt:lpstr>
      <vt:lpstr>El ordenamiento burbuja</vt:lpstr>
      <vt:lpstr>El ordenamiento burbuja</vt:lpstr>
      <vt:lpstr>El ordenamiento burbuja</vt:lpstr>
      <vt:lpstr>El ordenamiento burbuja</vt:lpstr>
      <vt:lpstr>El ordenamiento burbuja corto</vt:lpstr>
      <vt:lpstr>El ordenamiento por selección</vt:lpstr>
      <vt:lpstr>El ordenamiento por selección</vt:lpstr>
      <vt:lpstr>El ordenamiento por selección</vt:lpstr>
      <vt:lpstr>El ordenamiento por selección</vt:lpstr>
      <vt:lpstr>Ordenamiento por selección</vt:lpstr>
      <vt:lpstr>El ordenamiento por inserción</vt:lpstr>
      <vt:lpstr>El ordenamiento por inserción</vt:lpstr>
      <vt:lpstr>El ordenamiento por inserción</vt:lpstr>
      <vt:lpstr>El ordenamiento por inserción</vt:lpstr>
      <vt:lpstr>El ordenamiento por inserción</vt:lpstr>
      <vt:lpstr>El ordenamiento por inserción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Búsqueda y Ordenación</dc:title>
  <dc:creator>CERVANTES ALVAREZ SALVADOR</dc:creator>
  <cp:lastModifiedBy>CERVANTES ALVAREZ SALVADOR</cp:lastModifiedBy>
  <cp:revision>17</cp:revision>
  <dcterms:created xsi:type="dcterms:W3CDTF">2019-03-26T17:28:29Z</dcterms:created>
  <dcterms:modified xsi:type="dcterms:W3CDTF">2019-03-27T15:03:55Z</dcterms:modified>
</cp:coreProperties>
</file>