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3" r:id="rId5"/>
    <p:sldId id="282" r:id="rId6"/>
    <p:sldId id="284" r:id="rId7"/>
    <p:sldId id="286" r:id="rId8"/>
    <p:sldId id="289" r:id="rId9"/>
    <p:sldId id="287" r:id="rId10"/>
    <p:sldId id="290" r:id="rId11"/>
    <p:sldId id="291" r:id="rId12"/>
    <p:sldId id="292" r:id="rId13"/>
    <p:sldId id="294" r:id="rId14"/>
    <p:sldId id="293" r:id="rId15"/>
    <p:sldId id="295" r:id="rId16"/>
    <p:sldId id="297" r:id="rId17"/>
    <p:sldId id="296" r:id="rId18"/>
    <p:sldId id="298" r:id="rId19"/>
    <p:sldId id="300" r:id="rId20"/>
    <p:sldId id="299" r:id="rId21"/>
    <p:sldId id="301" r:id="rId22"/>
    <p:sldId id="302" r:id="rId23"/>
    <p:sldId id="303" r:id="rId24"/>
    <p:sldId id="304"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7703F-4A26-40AB-848F-0AB3CF9A1C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36D3FA7-F8C8-4DAC-B455-B5BA1DD91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7CF16D9-4B0D-49F0-B7AA-74FBE04F37A0}"/>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5" name="Marcador de pie de página 4">
            <a:extLst>
              <a:ext uri="{FF2B5EF4-FFF2-40B4-BE49-F238E27FC236}">
                <a16:creationId xmlns:a16="http://schemas.microsoft.com/office/drawing/2014/main" id="{CEC14191-9D89-4D4D-A998-CF71EF253ED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5BD4225-3DAF-44DE-9B95-B2BCE48E5B8F}"/>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83578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9107E-4D98-451B-A35A-7D65CFB9CB8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354CD9B-D43F-416B-88D2-6BE3D3772DE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12E453D-1607-4563-88E9-48A2BBFEEE93}"/>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5" name="Marcador de pie de página 4">
            <a:extLst>
              <a:ext uri="{FF2B5EF4-FFF2-40B4-BE49-F238E27FC236}">
                <a16:creationId xmlns:a16="http://schemas.microsoft.com/office/drawing/2014/main" id="{34AE2E7C-9333-4AAF-A339-E1CDDC60C5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9ED702-3103-423F-8835-457BFF967B6C}"/>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293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62F414-EFED-4108-B9C2-ED0222BD4D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B35DBAF-5761-4110-B490-A7F19EF13D1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C01C9CF-1D6E-44DB-AA4E-29C2340AEFBE}"/>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5" name="Marcador de pie de página 4">
            <a:extLst>
              <a:ext uri="{FF2B5EF4-FFF2-40B4-BE49-F238E27FC236}">
                <a16:creationId xmlns:a16="http://schemas.microsoft.com/office/drawing/2014/main" id="{6868C429-B069-4535-8E09-485B4447600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8F90AD2-047B-474C-86E1-ADA767EFC701}"/>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82507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DDFDB7-42F7-4E06-9506-F2FDBE68A4E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430382E-0530-4B6E-A4A8-300370FD674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38D624-225D-461B-8C10-6FA1949B7352}"/>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5" name="Marcador de pie de página 4">
            <a:extLst>
              <a:ext uri="{FF2B5EF4-FFF2-40B4-BE49-F238E27FC236}">
                <a16:creationId xmlns:a16="http://schemas.microsoft.com/office/drawing/2014/main" id="{54DB874B-AE89-4567-B004-51FA4D3BBF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114A94-2A39-4ADE-A05B-B5E1D2E2703E}"/>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127585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F2F7E-0B30-4882-A514-043213C9A2B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98C73C4-D550-4E59-B505-AB0F557AC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E88A5ED-5C04-4102-BD05-8DDBA376215F}"/>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5" name="Marcador de pie de página 4">
            <a:extLst>
              <a:ext uri="{FF2B5EF4-FFF2-40B4-BE49-F238E27FC236}">
                <a16:creationId xmlns:a16="http://schemas.microsoft.com/office/drawing/2014/main" id="{4B0BF04F-D161-4462-AF36-E4CDB219DB8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70ADBB-90AF-4D6D-BCE3-874137E9AC67}"/>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0893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90B94-ACB5-4F5A-B064-65DF7DD51D6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568C0CF-FA74-4652-B35C-00EF03B8E19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2195227-580B-4885-8FC4-C2F44C1E438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915DCA3-7086-459C-A80C-1A99FE3D73A6}"/>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6" name="Marcador de pie de página 5">
            <a:extLst>
              <a:ext uri="{FF2B5EF4-FFF2-40B4-BE49-F238E27FC236}">
                <a16:creationId xmlns:a16="http://schemas.microsoft.com/office/drawing/2014/main" id="{63ED018E-385E-4323-A415-F9042BC4E65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7D7BACC-CEF4-4BBD-BA9D-0A135D1B8FB0}"/>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3411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7463D-06CC-4B26-8A42-1A9B1675E0D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E97B7F4-92C4-40EE-84F5-FD389E7F2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D542004-C17A-46B2-89F4-0FCAC39DE80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DB49F10-150A-49E6-94C3-F23ACAAAB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499CA1F-B7FE-4802-988B-0824B80F29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BD03734-14B7-4032-A763-CB15341D2CF2}"/>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8" name="Marcador de pie de página 7">
            <a:extLst>
              <a:ext uri="{FF2B5EF4-FFF2-40B4-BE49-F238E27FC236}">
                <a16:creationId xmlns:a16="http://schemas.microsoft.com/office/drawing/2014/main" id="{45B0660E-4805-417D-93CF-8B1DAA53F2E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225E895-4861-429A-BF42-BB2F82968BDF}"/>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178363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87A01-199A-40FD-A1FB-A4A8B1B6AFA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A00E8DE-AB34-4C14-8DC5-E8AE1A13F35D}"/>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4" name="Marcador de pie de página 3">
            <a:extLst>
              <a:ext uri="{FF2B5EF4-FFF2-40B4-BE49-F238E27FC236}">
                <a16:creationId xmlns:a16="http://schemas.microsoft.com/office/drawing/2014/main" id="{4F039CC5-942A-476D-AB3F-6757F255C1C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8E9043B-A73A-4F00-BCBE-32B10F0964D3}"/>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12450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31275E-5378-4C4B-AA79-46CE2265D5C8}"/>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3" name="Marcador de pie de página 2">
            <a:extLst>
              <a:ext uri="{FF2B5EF4-FFF2-40B4-BE49-F238E27FC236}">
                <a16:creationId xmlns:a16="http://schemas.microsoft.com/office/drawing/2014/main" id="{40E37C15-DA8D-461C-8F64-956260C0EA8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908F674-972C-47D7-ABD0-E82B267DD9A0}"/>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13033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CFCE4-2A7B-4699-BC63-48521137AA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3CC6F98-B092-424A-BFA0-54444887D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55C2E2E-18BA-494F-9442-A681AE479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8C6D72-9B6C-43A1-A2E0-AC4B68CB8954}"/>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6" name="Marcador de pie de página 5">
            <a:extLst>
              <a:ext uri="{FF2B5EF4-FFF2-40B4-BE49-F238E27FC236}">
                <a16:creationId xmlns:a16="http://schemas.microsoft.com/office/drawing/2014/main" id="{8F2A9CC1-071E-4531-A012-9CA3F8DCDF1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5AA8B57-294B-4B90-930B-7E87BDC13658}"/>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151212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81530-E814-4140-996F-6CBDAEEE5D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972C01C-B86C-4ECE-8A68-DEEA04EDE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EF51F07-303E-4D8A-8837-FE9561973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A63224-CF88-47DF-8690-F49DE2D64C6B}"/>
              </a:ext>
            </a:extLst>
          </p:cNvPr>
          <p:cNvSpPr>
            <a:spLocks noGrp="1"/>
          </p:cNvSpPr>
          <p:nvPr>
            <p:ph type="dt" sz="half" idx="10"/>
          </p:nvPr>
        </p:nvSpPr>
        <p:spPr/>
        <p:txBody>
          <a:bodyPr/>
          <a:lstStyle/>
          <a:p>
            <a:fld id="{C942ECE7-DDBE-4851-9964-BAFA0E4188AE}" type="datetimeFigureOut">
              <a:rPr lang="es-MX" smtClean="0"/>
              <a:t>09/04/2019</a:t>
            </a:fld>
            <a:endParaRPr lang="es-MX"/>
          </a:p>
        </p:txBody>
      </p:sp>
      <p:sp>
        <p:nvSpPr>
          <p:cNvPr id="6" name="Marcador de pie de página 5">
            <a:extLst>
              <a:ext uri="{FF2B5EF4-FFF2-40B4-BE49-F238E27FC236}">
                <a16:creationId xmlns:a16="http://schemas.microsoft.com/office/drawing/2014/main" id="{F4947AFF-94C8-48BC-AAD8-20BA41D114F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782FE60-B42F-440E-9BA8-60A6B0DC3901}"/>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410376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8FB6B7-15AC-4D89-8F24-7B459F96A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AE90D61-F6BE-4864-9520-ACCDB5752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BCDB14-14EE-44DE-97E0-C0E5CDA10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2ECE7-DDBE-4851-9964-BAFA0E4188AE}" type="datetimeFigureOut">
              <a:rPr lang="es-MX" smtClean="0"/>
              <a:t>09/04/2019</a:t>
            </a:fld>
            <a:endParaRPr lang="es-MX"/>
          </a:p>
        </p:txBody>
      </p:sp>
      <p:sp>
        <p:nvSpPr>
          <p:cNvPr id="5" name="Marcador de pie de página 4">
            <a:extLst>
              <a:ext uri="{FF2B5EF4-FFF2-40B4-BE49-F238E27FC236}">
                <a16:creationId xmlns:a16="http://schemas.microsoft.com/office/drawing/2014/main" id="{33D686C9-B113-4BA3-A073-CABE6985B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1931049-CA41-465F-8BCB-CC5686F6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8DBC5-24E4-4914-8164-A35C48E02DB6}" type="slidenum">
              <a:rPr lang="es-MX" smtClean="0"/>
              <a:t>‹Nº›</a:t>
            </a:fld>
            <a:endParaRPr lang="es-MX"/>
          </a:p>
        </p:txBody>
      </p:sp>
    </p:spTree>
    <p:extLst>
      <p:ext uri="{BB962C8B-B14F-4D97-AF65-F5344CB8AC3E}">
        <p14:creationId xmlns:p14="http://schemas.microsoft.com/office/powerpoint/2010/main" val="402549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1B1FB-BBF0-4954-949A-15DAA0795BBF}"/>
              </a:ext>
            </a:extLst>
          </p:cNvPr>
          <p:cNvSpPr>
            <a:spLocks noGrp="1"/>
          </p:cNvSpPr>
          <p:nvPr>
            <p:ph type="ctrTitle"/>
          </p:nvPr>
        </p:nvSpPr>
        <p:spPr/>
        <p:txBody>
          <a:bodyPr/>
          <a:lstStyle/>
          <a:p>
            <a:r>
              <a:rPr lang="es-MX" b="1" dirty="0">
                <a:solidFill>
                  <a:srgbClr val="0070C0"/>
                </a:solidFill>
              </a:rPr>
              <a:t>Búsqueda y Ordenación</a:t>
            </a:r>
          </a:p>
        </p:txBody>
      </p:sp>
    </p:spTree>
    <p:extLst>
      <p:ext uri="{BB962C8B-B14F-4D97-AF65-F5344CB8AC3E}">
        <p14:creationId xmlns:p14="http://schemas.microsoft.com/office/powerpoint/2010/main" val="23562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Mezcla (</a:t>
            </a:r>
            <a:r>
              <a:rPr lang="es-MX" b="1" dirty="0" err="1">
                <a:solidFill>
                  <a:srgbClr val="0070C0"/>
                </a:solidFill>
              </a:rPr>
              <a:t>Merge</a:t>
            </a:r>
            <a:r>
              <a:rPr lang="es-MX" b="1" dirty="0">
                <a:solidFill>
                  <a:srgbClr val="0070C0"/>
                </a:solidFill>
              </a:rPr>
              <a:t>)</a:t>
            </a:r>
          </a:p>
        </p:txBody>
      </p:sp>
      <p:pic>
        <p:nvPicPr>
          <p:cNvPr id="3" name="Imagen 2">
            <a:extLst>
              <a:ext uri="{FF2B5EF4-FFF2-40B4-BE49-F238E27FC236}">
                <a16:creationId xmlns:a16="http://schemas.microsoft.com/office/drawing/2014/main" id="{8D1C4D67-1002-46D7-946D-D86C4FE8A7B0}"/>
              </a:ext>
            </a:extLst>
          </p:cNvPr>
          <p:cNvPicPr>
            <a:picLocks noChangeAspect="1"/>
          </p:cNvPicPr>
          <p:nvPr/>
        </p:nvPicPr>
        <p:blipFill>
          <a:blip r:embed="rId2"/>
          <a:stretch>
            <a:fillRect/>
          </a:stretch>
        </p:blipFill>
        <p:spPr>
          <a:xfrm>
            <a:off x="2227124" y="1954636"/>
            <a:ext cx="6644078" cy="4353884"/>
          </a:xfrm>
          <a:prstGeom prst="rect">
            <a:avLst/>
          </a:prstGeom>
        </p:spPr>
      </p:pic>
      <p:sp>
        <p:nvSpPr>
          <p:cNvPr id="4" name="CuadroTexto 3">
            <a:extLst>
              <a:ext uri="{FF2B5EF4-FFF2-40B4-BE49-F238E27FC236}">
                <a16:creationId xmlns:a16="http://schemas.microsoft.com/office/drawing/2014/main" id="{0DC09EE0-72ED-487E-BA24-3D8A66F2115B}"/>
              </a:ext>
            </a:extLst>
          </p:cNvPr>
          <p:cNvSpPr txBox="1"/>
          <p:nvPr/>
        </p:nvSpPr>
        <p:spPr>
          <a:xfrm>
            <a:off x="612396" y="1690688"/>
            <a:ext cx="1614728" cy="461665"/>
          </a:xfrm>
          <a:prstGeom prst="rect">
            <a:avLst/>
          </a:prstGeom>
          <a:noFill/>
        </p:spPr>
        <p:txBody>
          <a:bodyPr wrap="square" rtlCol="0">
            <a:spAutoFit/>
          </a:bodyPr>
          <a:lstStyle/>
          <a:p>
            <a:r>
              <a:rPr lang="es-MX" sz="2400" b="1" dirty="0">
                <a:solidFill>
                  <a:srgbClr val="00B0F0"/>
                </a:solidFill>
              </a:rPr>
              <a:t>O(n log n)</a:t>
            </a:r>
          </a:p>
        </p:txBody>
      </p:sp>
    </p:spTree>
    <p:extLst>
      <p:ext uri="{BB962C8B-B14F-4D97-AF65-F5344CB8AC3E}">
        <p14:creationId xmlns:p14="http://schemas.microsoft.com/office/powerpoint/2010/main" val="110959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Mezcla (</a:t>
            </a:r>
            <a:r>
              <a:rPr lang="es-MX" b="1" dirty="0" err="1">
                <a:solidFill>
                  <a:srgbClr val="0070C0"/>
                </a:solidFill>
              </a:rPr>
              <a:t>Merge</a:t>
            </a:r>
            <a:r>
              <a:rPr lang="es-MX" b="1" dirty="0">
                <a:solidFill>
                  <a:srgbClr val="0070C0"/>
                </a:solidFill>
              </a:rPr>
              <a:t>)</a:t>
            </a:r>
          </a:p>
        </p:txBody>
      </p:sp>
      <p:pic>
        <p:nvPicPr>
          <p:cNvPr id="3" name="Imagen 2">
            <a:extLst>
              <a:ext uri="{FF2B5EF4-FFF2-40B4-BE49-F238E27FC236}">
                <a16:creationId xmlns:a16="http://schemas.microsoft.com/office/drawing/2014/main" id="{BAD9DAC5-5F3C-42EB-83E8-63D79DEE8044}"/>
              </a:ext>
            </a:extLst>
          </p:cNvPr>
          <p:cNvPicPr>
            <a:picLocks noChangeAspect="1"/>
          </p:cNvPicPr>
          <p:nvPr/>
        </p:nvPicPr>
        <p:blipFill>
          <a:blip r:embed="rId2"/>
          <a:stretch>
            <a:fillRect/>
          </a:stretch>
        </p:blipFill>
        <p:spPr>
          <a:xfrm>
            <a:off x="3176543" y="1564852"/>
            <a:ext cx="5715787" cy="5041873"/>
          </a:xfrm>
          <a:prstGeom prst="rect">
            <a:avLst/>
          </a:prstGeom>
        </p:spPr>
      </p:pic>
    </p:spTree>
    <p:extLst>
      <p:ext uri="{BB962C8B-B14F-4D97-AF65-F5344CB8AC3E}">
        <p14:creationId xmlns:p14="http://schemas.microsoft.com/office/powerpoint/2010/main" val="187029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Mezcla (</a:t>
            </a:r>
            <a:r>
              <a:rPr lang="es-MX" b="1" dirty="0" err="1">
                <a:solidFill>
                  <a:srgbClr val="0070C0"/>
                </a:solidFill>
              </a:rPr>
              <a:t>Merge</a:t>
            </a:r>
            <a:r>
              <a:rPr lang="es-MX" b="1" dirty="0">
                <a:solidFill>
                  <a:srgbClr val="0070C0"/>
                </a:solidFill>
              </a:rPr>
              <a:t>)</a:t>
            </a:r>
          </a:p>
        </p:txBody>
      </p:sp>
      <p:sp>
        <p:nvSpPr>
          <p:cNvPr id="3" name="Rectángulo 2">
            <a:extLst>
              <a:ext uri="{FF2B5EF4-FFF2-40B4-BE49-F238E27FC236}">
                <a16:creationId xmlns:a16="http://schemas.microsoft.com/office/drawing/2014/main" id="{806B435D-ADC6-48A6-99AD-2E4253048194}"/>
              </a:ext>
            </a:extLst>
          </p:cNvPr>
          <p:cNvSpPr/>
          <p:nvPr/>
        </p:nvSpPr>
        <p:spPr>
          <a:xfrm>
            <a:off x="975920" y="1595021"/>
            <a:ext cx="6096000" cy="5262979"/>
          </a:xfrm>
          <a:prstGeom prst="rect">
            <a:avLst/>
          </a:prstGeom>
        </p:spPr>
        <p:txBody>
          <a:bodyPr>
            <a:spAutoFit/>
          </a:bodyPr>
          <a:lstStyle/>
          <a:p>
            <a:r>
              <a:rPr lang="es-MX" sz="2400" dirty="0" err="1">
                <a:latin typeface="Bahnschrift Condensed" panose="020B0502040204020203" pitchFamily="34" charset="0"/>
              </a:rPr>
              <a:t>def</a:t>
            </a:r>
            <a:r>
              <a:rPr lang="es-MX" sz="2400" dirty="0">
                <a:latin typeface="Bahnschrift Condensed" panose="020B0502040204020203" pitchFamily="34" charset="0"/>
              </a:rPr>
              <a:t> </a:t>
            </a:r>
            <a:r>
              <a:rPr lang="es-MX" sz="2400" dirty="0" err="1">
                <a:latin typeface="Bahnschrift Condensed" panose="020B0502040204020203" pitchFamily="34" charset="0"/>
              </a:rPr>
              <a:t>ordenamientoPorMezcla</a:t>
            </a:r>
            <a:r>
              <a:rPr lang="es-MX" sz="2400" dirty="0">
                <a:latin typeface="Bahnschrift Condensed" panose="020B0502040204020203" pitchFamily="34" charset="0"/>
              </a:rPr>
              <a:t>(</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print</a:t>
            </a:r>
            <a:r>
              <a:rPr lang="es-MX" sz="2400" dirty="0">
                <a:latin typeface="Bahnschrift Condensed" panose="020B0502040204020203" pitchFamily="34" charset="0"/>
              </a:rPr>
              <a:t>("Dividir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if</a:t>
            </a:r>
            <a:r>
              <a:rPr lang="es-MX" sz="2400" dirty="0">
                <a:latin typeface="Bahnschrift Condensed" panose="020B0502040204020203" pitchFamily="34" charset="0"/>
              </a:rPr>
              <a:t> </a:t>
            </a:r>
            <a:r>
              <a:rPr lang="es-MX" sz="2400" dirty="0" err="1">
                <a:latin typeface="Bahnschrift Condensed" panose="020B0502040204020203" pitchFamily="34" charset="0"/>
              </a:rPr>
              <a:t>len</a:t>
            </a:r>
            <a:r>
              <a:rPr lang="es-MX" sz="2400" dirty="0">
                <a:latin typeface="Bahnschrift Condensed" panose="020B0502040204020203" pitchFamily="34" charset="0"/>
              </a:rPr>
              <a:t>(</a:t>
            </a:r>
            <a:r>
              <a:rPr lang="es-MX" sz="2400" dirty="0" err="1">
                <a:latin typeface="Bahnschrift Condensed" panose="020B0502040204020203" pitchFamily="34" charset="0"/>
              </a:rPr>
              <a:t>unaLista</a:t>
            </a:r>
            <a:r>
              <a:rPr lang="es-MX" sz="2400" dirty="0">
                <a:latin typeface="Bahnschrift Condensed" panose="020B0502040204020203" pitchFamily="34" charset="0"/>
              </a:rPr>
              <a:t>)&gt;1:</a:t>
            </a:r>
          </a:p>
          <a:p>
            <a:r>
              <a:rPr lang="es-MX" sz="2400" dirty="0">
                <a:latin typeface="Bahnschrift Condensed" panose="020B0502040204020203" pitchFamily="34" charset="0"/>
              </a:rPr>
              <a:t>        mitad = </a:t>
            </a:r>
            <a:r>
              <a:rPr lang="es-MX" sz="2400" dirty="0" err="1">
                <a:latin typeface="Bahnschrift Condensed" panose="020B0502040204020203" pitchFamily="34" charset="0"/>
              </a:rPr>
              <a:t>len</a:t>
            </a:r>
            <a:r>
              <a:rPr lang="es-MX" sz="2400" dirty="0">
                <a:latin typeface="Bahnschrift Condensed" panose="020B0502040204020203" pitchFamily="34" charset="0"/>
              </a:rPr>
              <a:t>(</a:t>
            </a:r>
            <a:r>
              <a:rPr lang="es-MX" sz="2400" dirty="0" err="1">
                <a:latin typeface="Bahnschrift Condensed" panose="020B0502040204020203" pitchFamily="34" charset="0"/>
              </a:rPr>
              <a:t>unaLista</a:t>
            </a:r>
            <a:r>
              <a:rPr lang="es-MX" sz="2400" dirty="0">
                <a:latin typeface="Bahnschrift Condensed" panose="020B0502040204020203" pitchFamily="34" charset="0"/>
              </a:rPr>
              <a:t>)//2</a:t>
            </a:r>
          </a:p>
          <a:p>
            <a:r>
              <a:rPr lang="es-MX" sz="2400" dirty="0">
                <a:latin typeface="Bahnschrift Condensed" panose="020B0502040204020203" pitchFamily="34" charset="0"/>
              </a:rPr>
              <a:t>        </a:t>
            </a:r>
            <a:r>
              <a:rPr lang="es-MX" sz="2400" dirty="0" err="1">
                <a:latin typeface="Bahnschrift Condensed" panose="020B0502040204020203" pitchFamily="34" charset="0"/>
              </a:rPr>
              <a:t>mitadIzquierda</a:t>
            </a:r>
            <a:r>
              <a:rPr lang="es-MX" sz="2400" dirty="0">
                <a:latin typeface="Bahnschrift Condensed" panose="020B0502040204020203" pitchFamily="34" charset="0"/>
              </a:rPr>
              <a:t> = </a:t>
            </a:r>
            <a:r>
              <a:rPr lang="es-MX" sz="2400" dirty="0" err="1">
                <a:latin typeface="Bahnschrift Condensed" panose="020B0502040204020203" pitchFamily="34" charset="0"/>
              </a:rPr>
              <a:t>unaLista</a:t>
            </a:r>
            <a:r>
              <a:rPr lang="es-MX" sz="2400" dirty="0">
                <a:latin typeface="Bahnschrift Condensed" panose="020B0502040204020203" pitchFamily="34" charset="0"/>
              </a:rPr>
              <a:t>[:mitad]</a:t>
            </a:r>
          </a:p>
          <a:p>
            <a:r>
              <a:rPr lang="es-MX" sz="2400" dirty="0">
                <a:latin typeface="Bahnschrift Condensed" panose="020B0502040204020203" pitchFamily="34" charset="0"/>
              </a:rPr>
              <a:t>        </a:t>
            </a:r>
            <a:r>
              <a:rPr lang="es-MX" sz="2400" dirty="0" err="1">
                <a:latin typeface="Bahnschrift Condensed" panose="020B0502040204020203" pitchFamily="34" charset="0"/>
              </a:rPr>
              <a:t>mitadDerecha</a:t>
            </a:r>
            <a:r>
              <a:rPr lang="es-MX" sz="2400" dirty="0">
                <a:latin typeface="Bahnschrift Condensed" panose="020B0502040204020203" pitchFamily="34" charset="0"/>
              </a:rPr>
              <a:t> = </a:t>
            </a:r>
            <a:r>
              <a:rPr lang="es-MX" sz="2400" dirty="0" err="1">
                <a:latin typeface="Bahnschrift Condensed" panose="020B0502040204020203" pitchFamily="34" charset="0"/>
              </a:rPr>
              <a:t>unaLista</a:t>
            </a:r>
            <a:r>
              <a:rPr lang="es-MX" sz="2400" dirty="0">
                <a:latin typeface="Bahnschrift Condensed" panose="020B0502040204020203" pitchFamily="34" charset="0"/>
              </a:rPr>
              <a:t>[mitad:]</a:t>
            </a:r>
          </a:p>
          <a:p>
            <a:endParaRPr lang="es-MX" sz="2400" dirty="0">
              <a:latin typeface="Bahnschrift Condensed" panose="020B0502040204020203" pitchFamily="34" charset="0"/>
            </a:endParaRPr>
          </a:p>
          <a:p>
            <a:r>
              <a:rPr lang="es-MX" sz="2400" dirty="0">
                <a:latin typeface="Bahnschrift Condensed" panose="020B0502040204020203" pitchFamily="34" charset="0"/>
              </a:rPr>
              <a:t>        </a:t>
            </a:r>
            <a:r>
              <a:rPr lang="es-MX" sz="2400" dirty="0" err="1">
                <a:latin typeface="Bahnschrift Condensed" panose="020B0502040204020203" pitchFamily="34" charset="0"/>
              </a:rPr>
              <a:t>ordenamientoPorMezcla</a:t>
            </a:r>
            <a:r>
              <a:rPr lang="es-MX" sz="2400" dirty="0">
                <a:latin typeface="Bahnschrift Condensed" panose="020B0502040204020203" pitchFamily="34" charset="0"/>
              </a:rPr>
              <a:t>(</a:t>
            </a:r>
            <a:r>
              <a:rPr lang="es-MX" sz="2400" dirty="0" err="1">
                <a:latin typeface="Bahnschrift Condensed" panose="020B0502040204020203" pitchFamily="34" charset="0"/>
              </a:rPr>
              <a:t>mitadIzquierda</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ordenamientoPorMezcla</a:t>
            </a:r>
            <a:r>
              <a:rPr lang="es-MX" sz="2400" dirty="0">
                <a:latin typeface="Bahnschrift Condensed" panose="020B0502040204020203" pitchFamily="34" charset="0"/>
              </a:rPr>
              <a:t>(</a:t>
            </a:r>
            <a:r>
              <a:rPr lang="es-MX" sz="2400" dirty="0" err="1">
                <a:latin typeface="Bahnschrift Condensed" panose="020B0502040204020203" pitchFamily="34" charset="0"/>
              </a:rPr>
              <a:t>mitadDerecha</a:t>
            </a:r>
            <a:r>
              <a:rPr lang="es-MX" sz="2400" dirty="0">
                <a:latin typeface="Bahnschrift Condensed" panose="020B0502040204020203" pitchFamily="34" charset="0"/>
              </a:rPr>
              <a:t>)</a:t>
            </a:r>
          </a:p>
          <a:p>
            <a:endParaRPr lang="es-MX" sz="2400" dirty="0">
              <a:latin typeface="Bahnschrift Condensed" panose="020B0502040204020203" pitchFamily="34" charset="0"/>
            </a:endParaRPr>
          </a:p>
          <a:p>
            <a:r>
              <a:rPr lang="es-MX" sz="2400" dirty="0">
                <a:latin typeface="Bahnschrift Condensed" panose="020B0502040204020203" pitchFamily="34" charset="0"/>
              </a:rPr>
              <a:t>        i=0</a:t>
            </a:r>
          </a:p>
          <a:p>
            <a:r>
              <a:rPr lang="es-MX" sz="2400" dirty="0">
                <a:latin typeface="Bahnschrift Condensed" panose="020B0502040204020203" pitchFamily="34" charset="0"/>
              </a:rPr>
              <a:t>        j=0</a:t>
            </a:r>
          </a:p>
          <a:p>
            <a:r>
              <a:rPr lang="es-MX" sz="2400" dirty="0">
                <a:latin typeface="Bahnschrift Condensed" panose="020B0502040204020203" pitchFamily="34" charset="0"/>
              </a:rPr>
              <a:t>        k=0</a:t>
            </a:r>
          </a:p>
          <a:p>
            <a:r>
              <a:rPr lang="es-MX" sz="2400" dirty="0">
                <a:latin typeface="Bahnschrift Condensed" panose="020B0502040204020203" pitchFamily="34" charset="0"/>
              </a:rPr>
              <a:t>        </a:t>
            </a:r>
          </a:p>
        </p:txBody>
      </p:sp>
    </p:spTree>
    <p:extLst>
      <p:ext uri="{BB962C8B-B14F-4D97-AF65-F5344CB8AC3E}">
        <p14:creationId xmlns:p14="http://schemas.microsoft.com/office/powerpoint/2010/main" val="318261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Mezcla (</a:t>
            </a:r>
            <a:r>
              <a:rPr lang="es-MX" b="1" dirty="0" err="1">
                <a:solidFill>
                  <a:srgbClr val="0070C0"/>
                </a:solidFill>
              </a:rPr>
              <a:t>Merge</a:t>
            </a:r>
            <a:r>
              <a:rPr lang="es-MX" b="1" dirty="0">
                <a:solidFill>
                  <a:srgbClr val="0070C0"/>
                </a:solidFill>
              </a:rPr>
              <a:t>)</a:t>
            </a:r>
          </a:p>
        </p:txBody>
      </p:sp>
      <p:sp>
        <p:nvSpPr>
          <p:cNvPr id="3" name="Rectángulo 2">
            <a:extLst>
              <a:ext uri="{FF2B5EF4-FFF2-40B4-BE49-F238E27FC236}">
                <a16:creationId xmlns:a16="http://schemas.microsoft.com/office/drawing/2014/main" id="{E71717B5-3106-4702-8ECA-14081272C784}"/>
              </a:ext>
            </a:extLst>
          </p:cNvPr>
          <p:cNvSpPr/>
          <p:nvPr/>
        </p:nvSpPr>
        <p:spPr>
          <a:xfrm>
            <a:off x="908807" y="1690688"/>
            <a:ext cx="6716786" cy="3046988"/>
          </a:xfrm>
          <a:prstGeom prst="rect">
            <a:avLst/>
          </a:prstGeom>
        </p:spPr>
        <p:txBody>
          <a:bodyPr wrap="square">
            <a:spAutoFit/>
          </a:bodyPr>
          <a:lstStyle/>
          <a:p>
            <a:r>
              <a:rPr lang="es-MX" sz="2400" dirty="0">
                <a:latin typeface="Bahnschrift Condensed" panose="020B0502040204020203" pitchFamily="34" charset="0"/>
              </a:rPr>
              <a:t>        </a:t>
            </a:r>
            <a:r>
              <a:rPr lang="es-MX" sz="2400" dirty="0" err="1">
                <a:latin typeface="Bahnschrift Condensed" panose="020B0502040204020203" pitchFamily="34" charset="0"/>
              </a:rPr>
              <a:t>while</a:t>
            </a:r>
            <a:r>
              <a:rPr lang="es-MX" sz="2400" dirty="0">
                <a:latin typeface="Bahnschrift Condensed" panose="020B0502040204020203" pitchFamily="34" charset="0"/>
              </a:rPr>
              <a:t> i &lt; </a:t>
            </a:r>
            <a:r>
              <a:rPr lang="es-MX" sz="2400" dirty="0" err="1">
                <a:latin typeface="Bahnschrift Condensed" panose="020B0502040204020203" pitchFamily="34" charset="0"/>
              </a:rPr>
              <a:t>len</a:t>
            </a:r>
            <a:r>
              <a:rPr lang="es-MX" sz="2400" dirty="0">
                <a:latin typeface="Bahnschrift Condensed" panose="020B0502040204020203" pitchFamily="34" charset="0"/>
              </a:rPr>
              <a:t>(</a:t>
            </a:r>
            <a:r>
              <a:rPr lang="es-MX" sz="2400" dirty="0" err="1">
                <a:latin typeface="Bahnschrift Condensed" panose="020B0502040204020203" pitchFamily="34" charset="0"/>
              </a:rPr>
              <a:t>mitadIzquierda</a:t>
            </a:r>
            <a:r>
              <a:rPr lang="es-MX" sz="2400" dirty="0">
                <a:latin typeface="Bahnschrift Condensed" panose="020B0502040204020203" pitchFamily="34" charset="0"/>
              </a:rPr>
              <a:t>) and j &lt; </a:t>
            </a:r>
            <a:r>
              <a:rPr lang="es-MX" sz="2400" dirty="0" err="1">
                <a:latin typeface="Bahnschrift Condensed" panose="020B0502040204020203" pitchFamily="34" charset="0"/>
              </a:rPr>
              <a:t>len</a:t>
            </a:r>
            <a:r>
              <a:rPr lang="es-MX" sz="2400" dirty="0">
                <a:latin typeface="Bahnschrift Condensed" panose="020B0502040204020203" pitchFamily="34" charset="0"/>
              </a:rPr>
              <a:t>(</a:t>
            </a:r>
            <a:r>
              <a:rPr lang="es-MX" sz="2400" dirty="0" err="1">
                <a:latin typeface="Bahnschrift Condensed" panose="020B0502040204020203" pitchFamily="34" charset="0"/>
              </a:rPr>
              <a:t>mitadDerecha</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if</a:t>
            </a:r>
            <a:r>
              <a:rPr lang="es-MX" sz="2400" dirty="0">
                <a:latin typeface="Bahnschrift Condensed" panose="020B0502040204020203" pitchFamily="34" charset="0"/>
              </a:rPr>
              <a:t> </a:t>
            </a:r>
            <a:r>
              <a:rPr lang="es-MX" sz="2400" dirty="0" err="1">
                <a:latin typeface="Bahnschrift Condensed" panose="020B0502040204020203" pitchFamily="34" charset="0"/>
              </a:rPr>
              <a:t>mitadIzquierda</a:t>
            </a:r>
            <a:r>
              <a:rPr lang="es-MX" sz="2400" dirty="0">
                <a:latin typeface="Bahnschrift Condensed" panose="020B0502040204020203" pitchFamily="34" charset="0"/>
              </a:rPr>
              <a:t>[i] &lt; </a:t>
            </a:r>
            <a:r>
              <a:rPr lang="es-MX" sz="2400" dirty="0" err="1">
                <a:latin typeface="Bahnschrift Condensed" panose="020B0502040204020203" pitchFamily="34" charset="0"/>
              </a:rPr>
              <a:t>mitadDerecha</a:t>
            </a:r>
            <a:r>
              <a:rPr lang="es-MX" sz="2400" dirty="0">
                <a:latin typeface="Bahnschrift Condensed" panose="020B0502040204020203" pitchFamily="34" charset="0"/>
              </a:rPr>
              <a:t>[j]:</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[k]=</a:t>
            </a:r>
            <a:r>
              <a:rPr lang="es-MX" sz="2400" dirty="0" err="1">
                <a:latin typeface="Bahnschrift Condensed" panose="020B0502040204020203" pitchFamily="34" charset="0"/>
              </a:rPr>
              <a:t>mitadIzquierda</a:t>
            </a:r>
            <a:r>
              <a:rPr lang="es-MX" sz="2400" dirty="0">
                <a:latin typeface="Bahnschrift Condensed" panose="020B0502040204020203" pitchFamily="34" charset="0"/>
              </a:rPr>
              <a:t>[i]</a:t>
            </a:r>
          </a:p>
          <a:p>
            <a:r>
              <a:rPr lang="es-MX" sz="2400" dirty="0">
                <a:latin typeface="Bahnschrift Condensed" panose="020B0502040204020203" pitchFamily="34" charset="0"/>
              </a:rPr>
              <a:t>                i=i+1</a:t>
            </a:r>
          </a:p>
          <a:p>
            <a:r>
              <a:rPr lang="es-MX" sz="2400" dirty="0">
                <a:latin typeface="Bahnschrift Condensed" panose="020B0502040204020203" pitchFamily="34" charset="0"/>
              </a:rPr>
              <a:t>            </a:t>
            </a:r>
            <a:r>
              <a:rPr lang="es-MX" sz="2400" dirty="0" err="1">
                <a:latin typeface="Bahnschrift Condensed" panose="020B0502040204020203" pitchFamily="34" charset="0"/>
              </a:rPr>
              <a:t>else</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[k]=</a:t>
            </a:r>
            <a:r>
              <a:rPr lang="es-MX" sz="2400" dirty="0" err="1">
                <a:latin typeface="Bahnschrift Condensed" panose="020B0502040204020203" pitchFamily="34" charset="0"/>
              </a:rPr>
              <a:t>mitadDerecha</a:t>
            </a:r>
            <a:r>
              <a:rPr lang="es-MX" sz="2400" dirty="0">
                <a:latin typeface="Bahnschrift Condensed" panose="020B0502040204020203" pitchFamily="34" charset="0"/>
              </a:rPr>
              <a:t>[j]</a:t>
            </a:r>
          </a:p>
          <a:p>
            <a:r>
              <a:rPr lang="es-MX" sz="2400" dirty="0">
                <a:latin typeface="Bahnschrift Condensed" panose="020B0502040204020203" pitchFamily="34" charset="0"/>
              </a:rPr>
              <a:t>                j=j+1</a:t>
            </a:r>
          </a:p>
          <a:p>
            <a:r>
              <a:rPr lang="es-MX" sz="2400" dirty="0">
                <a:latin typeface="Bahnschrift Condensed" panose="020B0502040204020203" pitchFamily="34" charset="0"/>
              </a:rPr>
              <a:t>            k=k+1</a:t>
            </a:r>
          </a:p>
        </p:txBody>
      </p:sp>
    </p:spTree>
    <p:extLst>
      <p:ext uri="{BB962C8B-B14F-4D97-AF65-F5344CB8AC3E}">
        <p14:creationId xmlns:p14="http://schemas.microsoft.com/office/powerpoint/2010/main" val="34403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Mezcla (</a:t>
            </a:r>
            <a:r>
              <a:rPr lang="es-MX" b="1" dirty="0" err="1">
                <a:solidFill>
                  <a:srgbClr val="0070C0"/>
                </a:solidFill>
              </a:rPr>
              <a:t>Merge</a:t>
            </a:r>
            <a:r>
              <a:rPr lang="es-MX" b="1" dirty="0">
                <a:solidFill>
                  <a:srgbClr val="0070C0"/>
                </a:solidFill>
              </a:rPr>
              <a:t>)</a:t>
            </a:r>
          </a:p>
        </p:txBody>
      </p:sp>
      <p:sp>
        <p:nvSpPr>
          <p:cNvPr id="3" name="Rectángulo 2">
            <a:extLst>
              <a:ext uri="{FF2B5EF4-FFF2-40B4-BE49-F238E27FC236}">
                <a16:creationId xmlns:a16="http://schemas.microsoft.com/office/drawing/2014/main" id="{64ED1132-3A1E-4508-89D5-E29815608CB2}"/>
              </a:ext>
            </a:extLst>
          </p:cNvPr>
          <p:cNvSpPr/>
          <p:nvPr/>
        </p:nvSpPr>
        <p:spPr>
          <a:xfrm>
            <a:off x="838200" y="1489250"/>
            <a:ext cx="6096000" cy="5262979"/>
          </a:xfrm>
          <a:prstGeom prst="rect">
            <a:avLst/>
          </a:prstGeom>
        </p:spPr>
        <p:txBody>
          <a:bodyPr>
            <a:spAutoFit/>
          </a:bodyPr>
          <a:lstStyle/>
          <a:p>
            <a:r>
              <a:rPr lang="es-MX" sz="2400" dirty="0">
                <a:latin typeface="Bahnschrift Condensed" panose="020B0502040204020203" pitchFamily="34" charset="0"/>
              </a:rPr>
              <a:t>        </a:t>
            </a:r>
            <a:r>
              <a:rPr lang="es-MX" sz="2400" dirty="0" err="1">
                <a:latin typeface="Bahnschrift Condensed" panose="020B0502040204020203" pitchFamily="34" charset="0"/>
              </a:rPr>
              <a:t>while</a:t>
            </a:r>
            <a:r>
              <a:rPr lang="es-MX" sz="2400" dirty="0">
                <a:latin typeface="Bahnschrift Condensed" panose="020B0502040204020203" pitchFamily="34" charset="0"/>
              </a:rPr>
              <a:t> i &lt; </a:t>
            </a:r>
            <a:r>
              <a:rPr lang="es-MX" sz="2400" dirty="0" err="1">
                <a:latin typeface="Bahnschrift Condensed" panose="020B0502040204020203" pitchFamily="34" charset="0"/>
              </a:rPr>
              <a:t>len</a:t>
            </a:r>
            <a:r>
              <a:rPr lang="es-MX" sz="2400" dirty="0">
                <a:latin typeface="Bahnschrift Condensed" panose="020B0502040204020203" pitchFamily="34" charset="0"/>
              </a:rPr>
              <a:t>(</a:t>
            </a:r>
            <a:r>
              <a:rPr lang="es-MX" sz="2400" dirty="0" err="1">
                <a:latin typeface="Bahnschrift Condensed" panose="020B0502040204020203" pitchFamily="34" charset="0"/>
              </a:rPr>
              <a:t>mitadIzquierda</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[k]=</a:t>
            </a:r>
            <a:r>
              <a:rPr lang="es-MX" sz="2400" dirty="0" err="1">
                <a:latin typeface="Bahnschrift Condensed" panose="020B0502040204020203" pitchFamily="34" charset="0"/>
              </a:rPr>
              <a:t>mitadIzquierda</a:t>
            </a:r>
            <a:r>
              <a:rPr lang="es-MX" sz="2400" dirty="0">
                <a:latin typeface="Bahnschrift Condensed" panose="020B0502040204020203" pitchFamily="34" charset="0"/>
              </a:rPr>
              <a:t>[i]</a:t>
            </a:r>
          </a:p>
          <a:p>
            <a:r>
              <a:rPr lang="es-MX" sz="2400" dirty="0">
                <a:latin typeface="Bahnschrift Condensed" panose="020B0502040204020203" pitchFamily="34" charset="0"/>
              </a:rPr>
              <a:t>            i=i+1</a:t>
            </a:r>
          </a:p>
          <a:p>
            <a:r>
              <a:rPr lang="es-MX" sz="2400" dirty="0">
                <a:latin typeface="Bahnschrift Condensed" panose="020B0502040204020203" pitchFamily="34" charset="0"/>
              </a:rPr>
              <a:t>            k=k+1</a:t>
            </a:r>
          </a:p>
          <a:p>
            <a:endParaRPr lang="es-MX" sz="2400" dirty="0">
              <a:latin typeface="Bahnschrift Condensed" panose="020B0502040204020203" pitchFamily="34" charset="0"/>
            </a:endParaRPr>
          </a:p>
          <a:p>
            <a:r>
              <a:rPr lang="es-MX" sz="2400" dirty="0">
                <a:latin typeface="Bahnschrift Condensed" panose="020B0502040204020203" pitchFamily="34" charset="0"/>
              </a:rPr>
              <a:t>        </a:t>
            </a:r>
            <a:r>
              <a:rPr lang="es-MX" sz="2400" dirty="0" err="1">
                <a:latin typeface="Bahnschrift Condensed" panose="020B0502040204020203" pitchFamily="34" charset="0"/>
              </a:rPr>
              <a:t>while</a:t>
            </a:r>
            <a:r>
              <a:rPr lang="es-MX" sz="2400" dirty="0">
                <a:latin typeface="Bahnschrift Condensed" panose="020B0502040204020203" pitchFamily="34" charset="0"/>
              </a:rPr>
              <a:t> j &lt; </a:t>
            </a:r>
            <a:r>
              <a:rPr lang="es-MX" sz="2400" dirty="0" err="1">
                <a:latin typeface="Bahnschrift Condensed" panose="020B0502040204020203" pitchFamily="34" charset="0"/>
              </a:rPr>
              <a:t>len</a:t>
            </a:r>
            <a:r>
              <a:rPr lang="es-MX" sz="2400" dirty="0">
                <a:latin typeface="Bahnschrift Condensed" panose="020B0502040204020203" pitchFamily="34" charset="0"/>
              </a:rPr>
              <a:t>(</a:t>
            </a:r>
            <a:r>
              <a:rPr lang="es-MX" sz="2400" dirty="0" err="1">
                <a:latin typeface="Bahnschrift Condensed" panose="020B0502040204020203" pitchFamily="34" charset="0"/>
              </a:rPr>
              <a:t>mitadDerecha</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[k]=</a:t>
            </a:r>
            <a:r>
              <a:rPr lang="es-MX" sz="2400" dirty="0" err="1">
                <a:latin typeface="Bahnschrift Condensed" panose="020B0502040204020203" pitchFamily="34" charset="0"/>
              </a:rPr>
              <a:t>mitadDerecha</a:t>
            </a:r>
            <a:r>
              <a:rPr lang="es-MX" sz="2400" dirty="0">
                <a:latin typeface="Bahnschrift Condensed" panose="020B0502040204020203" pitchFamily="34" charset="0"/>
              </a:rPr>
              <a:t>[j]</a:t>
            </a:r>
          </a:p>
          <a:p>
            <a:r>
              <a:rPr lang="es-MX" sz="2400" dirty="0">
                <a:latin typeface="Bahnschrift Condensed" panose="020B0502040204020203" pitchFamily="34" charset="0"/>
              </a:rPr>
              <a:t>            j=j+1</a:t>
            </a:r>
          </a:p>
          <a:p>
            <a:r>
              <a:rPr lang="es-MX" sz="2400" dirty="0">
                <a:latin typeface="Bahnschrift Condensed" panose="020B0502040204020203" pitchFamily="34" charset="0"/>
              </a:rPr>
              <a:t>            k=k+1</a:t>
            </a:r>
          </a:p>
          <a:p>
            <a:r>
              <a:rPr lang="es-MX" sz="2400" dirty="0">
                <a:latin typeface="Bahnschrift Condensed" panose="020B0502040204020203" pitchFamily="34" charset="0"/>
              </a:rPr>
              <a:t>    </a:t>
            </a:r>
            <a:r>
              <a:rPr lang="es-MX" sz="2400" dirty="0" err="1">
                <a:latin typeface="Bahnschrift Condensed" panose="020B0502040204020203" pitchFamily="34" charset="0"/>
              </a:rPr>
              <a:t>print</a:t>
            </a:r>
            <a:r>
              <a:rPr lang="es-MX" sz="2400" dirty="0">
                <a:latin typeface="Bahnschrift Condensed" panose="020B0502040204020203" pitchFamily="34" charset="0"/>
              </a:rPr>
              <a:t>("Mezclar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p>
          <a:p>
            <a:endParaRPr lang="es-MX" sz="2400" dirty="0">
              <a:latin typeface="Bahnschrift Condensed" panose="020B0502040204020203" pitchFamily="34" charset="0"/>
            </a:endParaRPr>
          </a:p>
          <a:p>
            <a:r>
              <a:rPr lang="es-MX" sz="2400" dirty="0" err="1">
                <a:latin typeface="Bahnschrift Condensed" panose="020B0502040204020203" pitchFamily="34" charset="0"/>
              </a:rPr>
              <a:t>unaLista</a:t>
            </a:r>
            <a:r>
              <a:rPr lang="es-MX" sz="2400" dirty="0">
                <a:latin typeface="Bahnschrift Condensed" panose="020B0502040204020203" pitchFamily="34" charset="0"/>
              </a:rPr>
              <a:t> = [54,26,93,17,77,31,44,55,20]</a:t>
            </a:r>
          </a:p>
          <a:p>
            <a:r>
              <a:rPr lang="es-MX" sz="2400" dirty="0" err="1">
                <a:latin typeface="Bahnschrift Condensed" panose="020B0502040204020203" pitchFamily="34" charset="0"/>
              </a:rPr>
              <a:t>ordenamientoPorMezcla</a:t>
            </a:r>
            <a:r>
              <a:rPr lang="es-MX" sz="2400" dirty="0">
                <a:latin typeface="Bahnschrift Condensed" panose="020B0502040204020203" pitchFamily="34" charset="0"/>
              </a:rPr>
              <a:t>(</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p>
          <a:p>
            <a:r>
              <a:rPr lang="es-MX" sz="2400" dirty="0" err="1">
                <a:latin typeface="Bahnschrift Condensed" panose="020B0502040204020203" pitchFamily="34" charset="0"/>
              </a:rPr>
              <a:t>print</a:t>
            </a:r>
            <a:r>
              <a:rPr lang="es-MX" sz="2400" dirty="0">
                <a:latin typeface="Bahnschrift Condensed" panose="020B0502040204020203" pitchFamily="34" charset="0"/>
              </a:rPr>
              <a:t>(</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p>
        </p:txBody>
      </p:sp>
    </p:spTree>
    <p:extLst>
      <p:ext uri="{BB962C8B-B14F-4D97-AF65-F5344CB8AC3E}">
        <p14:creationId xmlns:p14="http://schemas.microsoft.com/office/powerpoint/2010/main" val="420501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sp>
        <p:nvSpPr>
          <p:cNvPr id="3" name="Rectángulo 2">
            <a:extLst>
              <a:ext uri="{FF2B5EF4-FFF2-40B4-BE49-F238E27FC236}">
                <a16:creationId xmlns:a16="http://schemas.microsoft.com/office/drawing/2014/main" id="{64ED1132-3A1E-4508-89D5-E29815608CB2}"/>
              </a:ext>
            </a:extLst>
          </p:cNvPr>
          <p:cNvSpPr/>
          <p:nvPr/>
        </p:nvSpPr>
        <p:spPr>
          <a:xfrm>
            <a:off x="838200" y="1489250"/>
            <a:ext cx="10515600" cy="5262979"/>
          </a:xfrm>
          <a:prstGeom prst="rect">
            <a:avLst/>
          </a:prstGeom>
        </p:spPr>
        <p:txBody>
          <a:bodyPr wrap="square">
            <a:spAutoFit/>
          </a:bodyPr>
          <a:lstStyle/>
          <a:p>
            <a:pPr algn="just"/>
            <a:r>
              <a:rPr lang="es-ES" sz="2400" b="1" dirty="0">
                <a:solidFill>
                  <a:srgbClr val="00B0F0"/>
                </a:solidFill>
                <a:latin typeface="Bahnschrift Condensed" panose="020B0502040204020203" pitchFamily="34" charset="0"/>
              </a:rPr>
              <a:t>El ordenamiento rápido usa dividir y conquistar para obtener las mismas ventajas que el ordenamiento por mezcla</a:t>
            </a:r>
            <a:r>
              <a:rPr lang="es-ES" sz="2400" dirty="0">
                <a:latin typeface="Bahnschrift Condensed" panose="020B0502040204020203" pitchFamily="34" charset="0"/>
              </a:rPr>
              <a:t>, pero sin utilizar almacenamiento adicional. Sin embargo, es posible que la lista no se divida por la mitad. Cuando esto sucede, veremos que el desempeño disminuye.</a:t>
            </a:r>
          </a:p>
          <a:p>
            <a:pPr algn="just"/>
            <a:endParaRPr lang="es-ES" sz="2400" dirty="0">
              <a:latin typeface="Bahnschrift Condensed" panose="020B0502040204020203" pitchFamily="34" charset="0"/>
            </a:endParaRPr>
          </a:p>
          <a:p>
            <a:pPr algn="just"/>
            <a:r>
              <a:rPr lang="es-ES" sz="2400" dirty="0">
                <a:latin typeface="Bahnschrift Condensed" panose="020B0502040204020203" pitchFamily="34" charset="0"/>
              </a:rPr>
              <a:t>Un ordenamiento rápido primero selecciona un valor, que se denomina el valor pivote. </a:t>
            </a:r>
          </a:p>
          <a:p>
            <a:pPr algn="just"/>
            <a:endParaRPr lang="es-ES" sz="2400" dirty="0">
              <a:latin typeface="Bahnschrift Condensed" panose="020B0502040204020203" pitchFamily="34" charset="0"/>
            </a:endParaRPr>
          </a:p>
          <a:p>
            <a:pPr algn="just"/>
            <a:r>
              <a:rPr lang="es-ES" sz="2400" dirty="0">
                <a:latin typeface="Bahnschrift Condensed" panose="020B0502040204020203" pitchFamily="34" charset="0"/>
              </a:rPr>
              <a:t>Aunque hay muchas formas diferentes de elegir el valor pivote, simplemente usaremos el primer ítem de la lista. El papel del valor pivote es ayudar a dividir la lista.</a:t>
            </a:r>
          </a:p>
          <a:p>
            <a:pPr algn="just"/>
            <a:endParaRPr lang="es-ES" sz="2400" dirty="0">
              <a:latin typeface="Bahnschrift Condensed" panose="020B0502040204020203" pitchFamily="34" charset="0"/>
            </a:endParaRPr>
          </a:p>
          <a:p>
            <a:pPr algn="just"/>
            <a:r>
              <a:rPr lang="es-ES" sz="2400" dirty="0">
                <a:latin typeface="Bahnschrift Condensed" panose="020B0502040204020203" pitchFamily="34" charset="0"/>
              </a:rPr>
              <a:t>La posición real a la que pertenece el valor pivote en la lista final ordenada, comúnmente </a:t>
            </a:r>
            <a:r>
              <a:rPr lang="es-ES" sz="2400" b="1" dirty="0">
                <a:solidFill>
                  <a:srgbClr val="00B0F0"/>
                </a:solidFill>
                <a:latin typeface="Bahnschrift Condensed" panose="020B0502040204020203" pitchFamily="34" charset="0"/>
              </a:rPr>
              <a:t>denominado punto de división</a:t>
            </a:r>
            <a:r>
              <a:rPr lang="es-ES" sz="2400" dirty="0">
                <a:latin typeface="Bahnschrift Condensed" panose="020B0502040204020203" pitchFamily="34" charset="0"/>
              </a:rPr>
              <a:t>, se utilizará para dividir la lista para las llamadas posteriores a la función de ordenamiento rápido.</a:t>
            </a:r>
          </a:p>
          <a:p>
            <a:pPr algn="just"/>
            <a:endParaRPr lang="es-ES" sz="2400" dirty="0">
              <a:latin typeface="Bahnschrift Condensed" panose="020B0502040204020203" pitchFamily="34" charset="0"/>
            </a:endParaRPr>
          </a:p>
          <a:p>
            <a:pPr algn="just"/>
            <a:endParaRPr lang="es-MX" sz="2400" dirty="0">
              <a:latin typeface="Bahnschrift Condensed" panose="020B0502040204020203" pitchFamily="34" charset="0"/>
            </a:endParaRPr>
          </a:p>
        </p:txBody>
      </p:sp>
    </p:spTree>
    <p:extLst>
      <p:ext uri="{BB962C8B-B14F-4D97-AF65-F5344CB8AC3E}">
        <p14:creationId xmlns:p14="http://schemas.microsoft.com/office/powerpoint/2010/main" val="3450638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pic>
        <p:nvPicPr>
          <p:cNvPr id="4" name="Imagen 3">
            <a:extLst>
              <a:ext uri="{FF2B5EF4-FFF2-40B4-BE49-F238E27FC236}">
                <a16:creationId xmlns:a16="http://schemas.microsoft.com/office/drawing/2014/main" id="{17982A91-5CED-4510-95BD-21DC2FBC4500}"/>
              </a:ext>
            </a:extLst>
          </p:cNvPr>
          <p:cNvPicPr>
            <a:picLocks noChangeAspect="1"/>
          </p:cNvPicPr>
          <p:nvPr/>
        </p:nvPicPr>
        <p:blipFill>
          <a:blip r:embed="rId2"/>
          <a:stretch>
            <a:fillRect/>
          </a:stretch>
        </p:blipFill>
        <p:spPr>
          <a:xfrm>
            <a:off x="2504768" y="1960838"/>
            <a:ext cx="6007291" cy="1017253"/>
          </a:xfrm>
          <a:prstGeom prst="rect">
            <a:avLst/>
          </a:prstGeom>
        </p:spPr>
      </p:pic>
      <p:sp>
        <p:nvSpPr>
          <p:cNvPr id="5" name="Rectángulo 4">
            <a:extLst>
              <a:ext uri="{FF2B5EF4-FFF2-40B4-BE49-F238E27FC236}">
                <a16:creationId xmlns:a16="http://schemas.microsoft.com/office/drawing/2014/main" id="{6ECC35EC-10A8-4CA5-8727-3606497FBF1B}"/>
              </a:ext>
            </a:extLst>
          </p:cNvPr>
          <p:cNvSpPr/>
          <p:nvPr/>
        </p:nvSpPr>
        <p:spPr>
          <a:xfrm>
            <a:off x="3001637" y="2923917"/>
            <a:ext cx="5013552" cy="369332"/>
          </a:xfrm>
          <a:prstGeom prst="rect">
            <a:avLst/>
          </a:prstGeom>
        </p:spPr>
        <p:txBody>
          <a:bodyPr wrap="none">
            <a:spAutoFit/>
          </a:bodyPr>
          <a:lstStyle/>
          <a:p>
            <a:r>
              <a:rPr lang="es-ES" dirty="0"/>
              <a:t>El primer valor pivote para un ordenamiento rápido</a:t>
            </a:r>
            <a:endParaRPr lang="es-MX" dirty="0"/>
          </a:p>
        </p:txBody>
      </p:sp>
      <p:sp>
        <p:nvSpPr>
          <p:cNvPr id="6" name="Rectángulo 5">
            <a:extLst>
              <a:ext uri="{FF2B5EF4-FFF2-40B4-BE49-F238E27FC236}">
                <a16:creationId xmlns:a16="http://schemas.microsoft.com/office/drawing/2014/main" id="{45801FE6-9698-41D8-9971-0D093A4FAB6C}"/>
              </a:ext>
            </a:extLst>
          </p:cNvPr>
          <p:cNvSpPr/>
          <p:nvPr/>
        </p:nvSpPr>
        <p:spPr>
          <a:xfrm>
            <a:off x="996891" y="4145302"/>
            <a:ext cx="10198217" cy="1107996"/>
          </a:xfrm>
          <a:prstGeom prst="rect">
            <a:avLst/>
          </a:prstGeom>
        </p:spPr>
        <p:txBody>
          <a:bodyPr wrap="square">
            <a:spAutoFit/>
          </a:bodyPr>
          <a:lstStyle/>
          <a:p>
            <a:pPr algn="just"/>
            <a:r>
              <a:rPr lang="es-ES" sz="2400" b="1" dirty="0">
                <a:solidFill>
                  <a:srgbClr val="00B0F0"/>
                </a:solidFill>
                <a:latin typeface="Bahnschrift Condensed" panose="020B0502040204020203" pitchFamily="34" charset="0"/>
              </a:rPr>
              <a:t>El proceso de partición </a:t>
            </a:r>
            <a:r>
              <a:rPr lang="es-ES" sz="2400" dirty="0">
                <a:latin typeface="Bahnschrift Condensed" panose="020B0502040204020203" pitchFamily="34" charset="0"/>
              </a:rPr>
              <a:t>sucederá a continuación. Encontrará el punto de división y al mismo tiempo moverá otros ítems al lado apropiado de la lista, según sean menores o mayores que el valor pivote.</a:t>
            </a:r>
          </a:p>
          <a:p>
            <a:endParaRPr lang="es-ES" dirty="0"/>
          </a:p>
        </p:txBody>
      </p:sp>
    </p:spTree>
    <p:extLst>
      <p:ext uri="{BB962C8B-B14F-4D97-AF65-F5344CB8AC3E}">
        <p14:creationId xmlns:p14="http://schemas.microsoft.com/office/powerpoint/2010/main" val="371160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sp>
        <p:nvSpPr>
          <p:cNvPr id="7" name="Rectangle 1">
            <a:extLst>
              <a:ext uri="{FF2B5EF4-FFF2-40B4-BE49-F238E27FC236}">
                <a16:creationId xmlns:a16="http://schemas.microsoft.com/office/drawing/2014/main" id="{5E7D5C06-787F-434D-B82C-DA12BCC599F5}"/>
              </a:ext>
            </a:extLst>
          </p:cNvPr>
          <p:cNvSpPr>
            <a:spLocks noChangeArrowheads="1"/>
          </p:cNvSpPr>
          <p:nvPr/>
        </p:nvSpPr>
        <p:spPr bwMode="auto">
          <a:xfrm>
            <a:off x="838200" y="2178255"/>
            <a:ext cx="1009265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2400" b="0" i="0" u="none" strike="noStrike" cap="none" normalizeH="0" baseline="0" dirty="0">
                <a:ln>
                  <a:noFill/>
                </a:ln>
                <a:solidFill>
                  <a:srgbClr val="333333"/>
                </a:solidFill>
                <a:effectLst/>
                <a:latin typeface="Bahnschrift Condensed" panose="020B0502040204020203" pitchFamily="34" charset="0"/>
              </a:rPr>
              <a:t>El particionamiento comienza localizando dos marcadores de posición -llamémoslos </a:t>
            </a:r>
            <a:r>
              <a:rPr kumimoji="0" lang="es-MX" altLang="es-MX" sz="2400" b="0" i="0" u="none" strike="noStrike" cap="none" normalizeH="0" baseline="0" dirty="0" err="1">
                <a:ln>
                  <a:noFill/>
                </a:ln>
                <a:solidFill>
                  <a:srgbClr val="C7254E"/>
                </a:solidFill>
                <a:effectLst/>
                <a:latin typeface="Bahnschrift Condensed" panose="020B0502040204020203" pitchFamily="34" charset="0"/>
              </a:rPr>
              <a:t>marcaIzq</a:t>
            </a:r>
            <a:r>
              <a:rPr kumimoji="0" lang="es-MX" altLang="es-MX" sz="2400" b="0" i="0" u="none" strike="noStrike" cap="none" normalizeH="0" baseline="0" dirty="0">
                <a:ln>
                  <a:noFill/>
                </a:ln>
                <a:solidFill>
                  <a:srgbClr val="333333"/>
                </a:solidFill>
                <a:effectLst/>
                <a:latin typeface="Bahnschrift Condensed" panose="020B0502040204020203" pitchFamily="34" charset="0"/>
              </a:rPr>
              <a:t> y </a:t>
            </a:r>
            <a:r>
              <a:rPr kumimoji="0" lang="es-MX" altLang="es-MX" sz="2400" b="0" i="0" u="none" strike="noStrike" cap="none" normalizeH="0" baseline="0" dirty="0" err="1">
                <a:ln>
                  <a:noFill/>
                </a:ln>
                <a:solidFill>
                  <a:srgbClr val="C7254E"/>
                </a:solidFill>
                <a:effectLst/>
                <a:latin typeface="Bahnschrift Condensed" panose="020B0502040204020203" pitchFamily="34" charset="0"/>
              </a:rPr>
              <a:t>marcaDer</a:t>
            </a:r>
            <a:r>
              <a:rPr kumimoji="0" lang="es-MX" altLang="es-MX" sz="2400" b="0" i="0" u="none" strike="noStrike" cap="none" normalizeH="0" baseline="0" dirty="0">
                <a:ln>
                  <a:noFill/>
                </a:ln>
                <a:solidFill>
                  <a:srgbClr val="333333"/>
                </a:solidFill>
                <a:effectLst/>
                <a:latin typeface="Bahnschrift Condensed" panose="020B0502040204020203" pitchFamily="34" charset="0"/>
              </a:rPr>
              <a:t>- al principio y al final de los ítems restantes de la lista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400" dirty="0">
              <a:solidFill>
                <a:srgbClr val="333333"/>
              </a:solidFill>
              <a:latin typeface="Bahnschrift Condensed"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2400" b="0" i="0" u="none" strike="noStrike" cap="none" normalizeH="0" baseline="0" dirty="0">
                <a:ln>
                  <a:noFill/>
                </a:ln>
                <a:solidFill>
                  <a:srgbClr val="333333"/>
                </a:solidFill>
                <a:effectLst/>
                <a:latin typeface="Bahnschrift Condensed" panose="020B0502040204020203" pitchFamily="34" charset="0"/>
              </a:rPr>
              <a:t>El objetivo del proceso de partición es mover ítems que están en el lado equivocado con respecto al valor pivote mientras que también se converge en el punto de división.</a:t>
            </a:r>
            <a:r>
              <a:rPr kumimoji="0" lang="es-MX" altLang="es-MX" sz="2400" b="0" i="0" u="none" strike="noStrike" cap="none" normalizeH="0" baseline="0" dirty="0">
                <a:ln>
                  <a:noFill/>
                </a:ln>
                <a:solidFill>
                  <a:schemeClr val="tx1"/>
                </a:solidFill>
                <a:effectLst/>
                <a:latin typeface="Bahnschrift Condensed" panose="020B0502040204020203" pitchFamily="34" charset="0"/>
              </a:rPr>
              <a:t> </a:t>
            </a:r>
          </a:p>
        </p:txBody>
      </p:sp>
    </p:spTree>
    <p:extLst>
      <p:ext uri="{BB962C8B-B14F-4D97-AF65-F5344CB8AC3E}">
        <p14:creationId xmlns:p14="http://schemas.microsoft.com/office/powerpoint/2010/main" val="203479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pic>
        <p:nvPicPr>
          <p:cNvPr id="3" name="Imagen 2">
            <a:extLst>
              <a:ext uri="{FF2B5EF4-FFF2-40B4-BE49-F238E27FC236}">
                <a16:creationId xmlns:a16="http://schemas.microsoft.com/office/drawing/2014/main" id="{0867EB18-9331-4353-9D52-95919FE206E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65161" y="1690688"/>
            <a:ext cx="7261677" cy="4502450"/>
          </a:xfrm>
          <a:prstGeom prst="rect">
            <a:avLst/>
          </a:prstGeom>
        </p:spPr>
      </p:pic>
      <p:pic>
        <p:nvPicPr>
          <p:cNvPr id="5" name="Imagen 4">
            <a:extLst>
              <a:ext uri="{FF2B5EF4-FFF2-40B4-BE49-F238E27FC236}">
                <a16:creationId xmlns:a16="http://schemas.microsoft.com/office/drawing/2014/main" id="{15D2FAD3-7F77-4FBB-81C4-4FE5FD6F7D60}"/>
              </a:ext>
            </a:extLst>
          </p:cNvPr>
          <p:cNvPicPr>
            <a:picLocks noChangeAspect="1"/>
          </p:cNvPicPr>
          <p:nvPr/>
        </p:nvPicPr>
        <p:blipFill>
          <a:blip r:embed="rId3"/>
          <a:stretch>
            <a:fillRect/>
          </a:stretch>
        </p:blipFill>
        <p:spPr>
          <a:xfrm>
            <a:off x="603374" y="1690688"/>
            <a:ext cx="1707028" cy="646232"/>
          </a:xfrm>
          <a:prstGeom prst="rect">
            <a:avLst/>
          </a:prstGeom>
        </p:spPr>
      </p:pic>
    </p:spTree>
    <p:extLst>
      <p:ext uri="{BB962C8B-B14F-4D97-AF65-F5344CB8AC3E}">
        <p14:creationId xmlns:p14="http://schemas.microsoft.com/office/powerpoint/2010/main" val="252017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sp>
        <p:nvSpPr>
          <p:cNvPr id="6" name="Rectángulo 5">
            <a:extLst>
              <a:ext uri="{FF2B5EF4-FFF2-40B4-BE49-F238E27FC236}">
                <a16:creationId xmlns:a16="http://schemas.microsoft.com/office/drawing/2014/main" id="{B2A87F14-2E7F-481F-8A43-01C98161B18D}"/>
              </a:ext>
            </a:extLst>
          </p:cNvPr>
          <p:cNvSpPr/>
          <p:nvPr/>
        </p:nvSpPr>
        <p:spPr>
          <a:xfrm>
            <a:off x="838200" y="1847163"/>
            <a:ext cx="10184934" cy="3785652"/>
          </a:xfrm>
          <a:prstGeom prst="rect">
            <a:avLst/>
          </a:prstGeom>
        </p:spPr>
        <p:txBody>
          <a:bodyPr wrap="square">
            <a:spAutoFit/>
          </a:bodyPr>
          <a:lstStyle/>
          <a:p>
            <a:pPr algn="just"/>
            <a:r>
              <a:rPr lang="es-ES" sz="2400" dirty="0">
                <a:latin typeface="Bahnschrift Condensed" panose="020B0502040204020203" pitchFamily="34" charset="0"/>
              </a:rPr>
              <a:t>Comenzamos incrementando </a:t>
            </a:r>
            <a:r>
              <a:rPr lang="es-ES" sz="2400" b="1" dirty="0" err="1">
                <a:solidFill>
                  <a:srgbClr val="C00000"/>
                </a:solidFill>
                <a:latin typeface="Bahnschrift Condensed" panose="020B0502040204020203" pitchFamily="34" charset="0"/>
              </a:rPr>
              <a:t>marcaIzq</a:t>
            </a:r>
            <a:r>
              <a:rPr lang="es-ES" sz="2400" dirty="0">
                <a:latin typeface="Bahnschrift Condensed" panose="020B0502040204020203" pitchFamily="34" charset="0"/>
              </a:rPr>
              <a:t> hasta que localicemos un valor que sea mayor que el valor pivote. Luego decrementamos </a:t>
            </a:r>
            <a:r>
              <a:rPr lang="es-ES" sz="2400" b="1" dirty="0" err="1">
                <a:solidFill>
                  <a:srgbClr val="C00000"/>
                </a:solidFill>
                <a:latin typeface="Bahnschrift Condensed" panose="020B0502040204020203" pitchFamily="34" charset="0"/>
              </a:rPr>
              <a:t>marcaDer</a:t>
            </a:r>
            <a:r>
              <a:rPr lang="es-ES" sz="2400" dirty="0">
                <a:latin typeface="Bahnschrift Condensed" panose="020B0502040204020203" pitchFamily="34" charset="0"/>
              </a:rPr>
              <a:t> hasta que encontremos un valor que sea menor que el valor pivote. En tal punto habremos descubierto dos ítems que están fuera de lugar con respecto al eventual punto de división. </a:t>
            </a:r>
          </a:p>
          <a:p>
            <a:pPr algn="just"/>
            <a:endParaRPr lang="es-ES" sz="2400" dirty="0">
              <a:latin typeface="Bahnschrift Condensed" panose="020B0502040204020203" pitchFamily="34" charset="0"/>
            </a:endParaRPr>
          </a:p>
          <a:p>
            <a:pPr algn="just"/>
            <a:r>
              <a:rPr lang="es-ES" sz="2400" dirty="0">
                <a:latin typeface="Bahnschrift Condensed" panose="020B0502040204020203" pitchFamily="34" charset="0"/>
              </a:rPr>
              <a:t>Ahora podemos intercambiar estos dos ítems y luego repetir el proceso de nuevo.</a:t>
            </a:r>
          </a:p>
          <a:p>
            <a:pPr algn="just"/>
            <a:endParaRPr lang="es-ES" sz="2400" dirty="0">
              <a:latin typeface="Bahnschrift Condensed" panose="020B0502040204020203" pitchFamily="34" charset="0"/>
            </a:endParaRPr>
          </a:p>
          <a:p>
            <a:pPr algn="just"/>
            <a:r>
              <a:rPr lang="es-ES" sz="2400" dirty="0">
                <a:latin typeface="Bahnschrift Condensed" panose="020B0502040204020203" pitchFamily="34" charset="0"/>
              </a:rPr>
              <a:t>Nos detendremos en el punto donde </a:t>
            </a:r>
            <a:r>
              <a:rPr lang="es-ES" sz="2400" dirty="0" err="1">
                <a:latin typeface="Bahnschrift Condensed" panose="020B0502040204020203" pitchFamily="34" charset="0"/>
              </a:rPr>
              <a:t>marcaDer</a:t>
            </a:r>
            <a:r>
              <a:rPr lang="es-ES" sz="2400" dirty="0">
                <a:latin typeface="Bahnschrift Condensed" panose="020B0502040204020203" pitchFamily="34" charset="0"/>
              </a:rPr>
              <a:t> se vuelva menor que </a:t>
            </a:r>
            <a:r>
              <a:rPr lang="es-ES" sz="2400" dirty="0" err="1">
                <a:latin typeface="Bahnschrift Condensed" panose="020B0502040204020203" pitchFamily="34" charset="0"/>
              </a:rPr>
              <a:t>marcaIzq</a:t>
            </a:r>
            <a:r>
              <a:rPr lang="es-ES" sz="2400" dirty="0">
                <a:latin typeface="Bahnschrift Condensed" panose="020B0502040204020203" pitchFamily="34" charset="0"/>
              </a:rPr>
              <a:t>. La posición de </a:t>
            </a:r>
            <a:r>
              <a:rPr lang="es-ES" sz="2400" dirty="0" err="1">
                <a:latin typeface="Bahnschrift Condensed" panose="020B0502040204020203" pitchFamily="34" charset="0"/>
              </a:rPr>
              <a:t>marcaDer</a:t>
            </a:r>
            <a:r>
              <a:rPr lang="es-ES" sz="2400" dirty="0">
                <a:latin typeface="Bahnschrift Condensed" panose="020B0502040204020203" pitchFamily="34" charset="0"/>
              </a:rPr>
              <a:t> es ahora el punto de división. El valor pivote se puede intercambiar con el contenido del punto de división y el valor pivote está ahora en su lugar.</a:t>
            </a:r>
          </a:p>
        </p:txBody>
      </p:sp>
    </p:spTree>
    <p:extLst>
      <p:ext uri="{BB962C8B-B14F-4D97-AF65-F5344CB8AC3E}">
        <p14:creationId xmlns:p14="http://schemas.microsoft.com/office/powerpoint/2010/main" val="202152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Shell</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713065" y="1619075"/>
            <a:ext cx="10763074" cy="341632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latin typeface="Bahnschrift SemiLight Condensed" panose="020B0502040204020203" pitchFamily="34" charset="0"/>
              </a:rPr>
              <a:t>El </a:t>
            </a:r>
            <a:r>
              <a:rPr lang="es-ES" sz="2400" b="1" dirty="0">
                <a:solidFill>
                  <a:srgbClr val="00B0F0"/>
                </a:solidFill>
                <a:latin typeface="Bahnschrift SemiLight Condensed" panose="020B0502040204020203" pitchFamily="34" charset="0"/>
              </a:rPr>
              <a:t>ordenamiento de Shell</a:t>
            </a:r>
            <a:r>
              <a:rPr lang="es-ES" sz="2400" dirty="0">
                <a:latin typeface="Bahnschrift SemiLight Condensed" panose="020B0502040204020203" pitchFamily="34" charset="0"/>
              </a:rPr>
              <a:t>, a veces llamado </a:t>
            </a:r>
            <a:r>
              <a:rPr lang="es-ES" sz="2400" b="1" dirty="0">
                <a:solidFill>
                  <a:srgbClr val="00B0F0"/>
                </a:solidFill>
                <a:latin typeface="Bahnschrift SemiLight Condensed" panose="020B0502040204020203" pitchFamily="34" charset="0"/>
              </a:rPr>
              <a:t>“ordenamiento de incremento decreciente”, </a:t>
            </a:r>
            <a:r>
              <a:rPr lang="es-ES" sz="2400" dirty="0">
                <a:latin typeface="Bahnschrift SemiLight Condensed" panose="020B0502040204020203" pitchFamily="34" charset="0"/>
              </a:rPr>
              <a:t>mejora el </a:t>
            </a:r>
            <a:r>
              <a:rPr lang="es-ES" sz="2400" b="1" dirty="0">
                <a:solidFill>
                  <a:srgbClr val="00B0F0"/>
                </a:solidFill>
                <a:latin typeface="Bahnschrift SemiLight Condensed" panose="020B0502040204020203" pitchFamily="34" charset="0"/>
              </a:rPr>
              <a:t>ordenamiento por inserción </a:t>
            </a:r>
            <a:r>
              <a:rPr lang="es-ES" sz="2400" dirty="0">
                <a:latin typeface="Bahnschrift SemiLight Condensed" panose="020B0502040204020203" pitchFamily="34" charset="0"/>
              </a:rPr>
              <a:t>al romper la lista original en varias </a:t>
            </a:r>
            <a:r>
              <a:rPr lang="es-ES" sz="2400" dirty="0" err="1">
                <a:latin typeface="Bahnschrift SemiLight Condensed" panose="020B0502040204020203" pitchFamily="34" charset="0"/>
              </a:rPr>
              <a:t>sublistas</a:t>
            </a:r>
            <a:r>
              <a:rPr lang="es-ES" sz="2400" dirty="0">
                <a:latin typeface="Bahnschrift SemiLight Condensed" panose="020B0502040204020203" pitchFamily="34" charset="0"/>
              </a:rPr>
              <a:t> más pequeñas, cada una de las cuales se ordena mediante un ordenamiento por inserción. </a:t>
            </a:r>
          </a:p>
          <a:p>
            <a:pPr marL="342900" indent="-342900" algn="just">
              <a:buFont typeface="Arial" panose="020B0604020202020204" pitchFamily="34" charset="0"/>
              <a:buChar char="•"/>
            </a:pPr>
            <a:endParaRPr lang="es-ES" sz="2400" dirty="0">
              <a:latin typeface="Bahnschrift SemiLight Condensed" panose="020B0502040204020203" pitchFamily="34" charset="0"/>
            </a:endParaRPr>
          </a:p>
          <a:p>
            <a:pPr marL="342900" indent="-342900" algn="just">
              <a:buFont typeface="Arial" panose="020B0604020202020204" pitchFamily="34" charset="0"/>
              <a:buChar char="•"/>
            </a:pPr>
            <a:r>
              <a:rPr lang="es-ES" sz="2400" dirty="0">
                <a:latin typeface="Bahnschrift SemiLight Condensed" panose="020B0502040204020203" pitchFamily="34" charset="0"/>
              </a:rPr>
              <a:t>La manera única en que se eligen estas </a:t>
            </a:r>
            <a:r>
              <a:rPr lang="es-ES" sz="2400" dirty="0" err="1">
                <a:latin typeface="Bahnschrift SemiLight Condensed" panose="020B0502040204020203" pitchFamily="34" charset="0"/>
              </a:rPr>
              <a:t>sublistas</a:t>
            </a:r>
            <a:r>
              <a:rPr lang="es-ES" sz="2400" dirty="0">
                <a:latin typeface="Bahnschrift SemiLight Condensed" panose="020B0502040204020203" pitchFamily="34" charset="0"/>
              </a:rPr>
              <a:t> es la clave del ordenamiento de Shell. </a:t>
            </a:r>
          </a:p>
          <a:p>
            <a:pPr marL="342900" indent="-342900" algn="just">
              <a:buFont typeface="Arial" panose="020B0604020202020204" pitchFamily="34" charset="0"/>
              <a:buChar char="•"/>
            </a:pPr>
            <a:endParaRPr lang="es-ES" sz="2400" dirty="0">
              <a:latin typeface="Bahnschrift SemiLight Condensed" panose="020B0502040204020203" pitchFamily="34" charset="0"/>
            </a:endParaRPr>
          </a:p>
          <a:p>
            <a:pPr marL="342900" indent="-342900" algn="just">
              <a:buFont typeface="Arial" panose="020B0604020202020204" pitchFamily="34" charset="0"/>
              <a:buChar char="•"/>
            </a:pPr>
            <a:r>
              <a:rPr lang="es-ES" sz="2400" dirty="0">
                <a:latin typeface="Bahnschrift SemiLight Condensed" panose="020B0502040204020203" pitchFamily="34" charset="0"/>
              </a:rPr>
              <a:t>En lugar de dividir la lista en </a:t>
            </a:r>
            <a:r>
              <a:rPr lang="es-ES" sz="2400" dirty="0" err="1">
                <a:latin typeface="Bahnschrift SemiLight Condensed" panose="020B0502040204020203" pitchFamily="34" charset="0"/>
              </a:rPr>
              <a:t>sublistas</a:t>
            </a:r>
            <a:r>
              <a:rPr lang="es-ES" sz="2400" dirty="0">
                <a:latin typeface="Bahnschrift SemiLight Condensed" panose="020B0502040204020203" pitchFamily="34" charset="0"/>
              </a:rPr>
              <a:t> de ítems contiguos, el ordenamiento de </a:t>
            </a:r>
            <a:r>
              <a:rPr lang="es-ES" sz="2400" b="1" dirty="0">
                <a:solidFill>
                  <a:srgbClr val="00B0F0"/>
                </a:solidFill>
                <a:latin typeface="Bahnschrift SemiLight Condensed" panose="020B0502040204020203" pitchFamily="34" charset="0"/>
              </a:rPr>
              <a:t>Shell usa un incremento i, a veces denominado brecha</a:t>
            </a:r>
            <a:r>
              <a:rPr lang="es-ES" sz="2400" dirty="0">
                <a:latin typeface="Bahnschrift SemiLight Condensed" panose="020B0502040204020203" pitchFamily="34" charset="0"/>
              </a:rPr>
              <a:t>, para crear una </a:t>
            </a:r>
            <a:r>
              <a:rPr lang="es-ES" sz="2400" dirty="0" err="1">
                <a:latin typeface="Bahnschrift SemiLight Condensed" panose="020B0502040204020203" pitchFamily="34" charset="0"/>
              </a:rPr>
              <a:t>sublista</a:t>
            </a:r>
            <a:r>
              <a:rPr lang="es-ES" sz="2400" dirty="0">
                <a:latin typeface="Bahnschrift SemiLight Condensed" panose="020B0502040204020203" pitchFamily="34" charset="0"/>
              </a:rPr>
              <a:t> eligiendo todos los ítems que están separados por i ítems.</a:t>
            </a:r>
            <a:endParaRPr lang="es-MX" sz="2400" dirty="0">
              <a:latin typeface="Bahnschrift SemiLight Condensed" panose="020B0502040204020203" pitchFamily="34" charset="0"/>
            </a:endParaRPr>
          </a:p>
        </p:txBody>
      </p:sp>
    </p:spTree>
    <p:extLst>
      <p:ext uri="{BB962C8B-B14F-4D97-AF65-F5344CB8AC3E}">
        <p14:creationId xmlns:p14="http://schemas.microsoft.com/office/powerpoint/2010/main" val="127584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pic>
        <p:nvPicPr>
          <p:cNvPr id="3" name="Imagen 2">
            <a:extLst>
              <a:ext uri="{FF2B5EF4-FFF2-40B4-BE49-F238E27FC236}">
                <a16:creationId xmlns:a16="http://schemas.microsoft.com/office/drawing/2014/main" id="{0867EB18-9331-4353-9D52-95919FE206E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99381" y="1423582"/>
            <a:ext cx="6793238" cy="5069293"/>
          </a:xfrm>
          <a:prstGeom prst="rect">
            <a:avLst/>
          </a:prstGeom>
        </p:spPr>
      </p:pic>
    </p:spTree>
    <p:extLst>
      <p:ext uri="{BB962C8B-B14F-4D97-AF65-F5344CB8AC3E}">
        <p14:creationId xmlns:p14="http://schemas.microsoft.com/office/powerpoint/2010/main" val="297592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pic>
        <p:nvPicPr>
          <p:cNvPr id="3" name="Imagen 2">
            <a:extLst>
              <a:ext uri="{FF2B5EF4-FFF2-40B4-BE49-F238E27FC236}">
                <a16:creationId xmlns:a16="http://schemas.microsoft.com/office/drawing/2014/main" id="{5847FB51-8820-49F9-B091-09719C4EE89C}"/>
              </a:ext>
            </a:extLst>
          </p:cNvPr>
          <p:cNvPicPr>
            <a:picLocks noChangeAspect="1"/>
          </p:cNvPicPr>
          <p:nvPr/>
        </p:nvPicPr>
        <p:blipFill>
          <a:blip r:embed="rId2"/>
          <a:stretch>
            <a:fillRect/>
          </a:stretch>
        </p:blipFill>
        <p:spPr>
          <a:xfrm>
            <a:off x="1594103" y="1715702"/>
            <a:ext cx="7928202" cy="3426596"/>
          </a:xfrm>
          <a:prstGeom prst="rect">
            <a:avLst/>
          </a:prstGeom>
        </p:spPr>
      </p:pic>
    </p:spTree>
    <p:extLst>
      <p:ext uri="{BB962C8B-B14F-4D97-AF65-F5344CB8AC3E}">
        <p14:creationId xmlns:p14="http://schemas.microsoft.com/office/powerpoint/2010/main" val="281031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sp>
        <p:nvSpPr>
          <p:cNvPr id="3" name="Rectángulo 2">
            <a:extLst>
              <a:ext uri="{FF2B5EF4-FFF2-40B4-BE49-F238E27FC236}">
                <a16:creationId xmlns:a16="http://schemas.microsoft.com/office/drawing/2014/main" id="{724447A3-7352-40FB-9182-B88E2E37E0B5}"/>
              </a:ext>
            </a:extLst>
          </p:cNvPr>
          <p:cNvSpPr/>
          <p:nvPr/>
        </p:nvSpPr>
        <p:spPr>
          <a:xfrm>
            <a:off x="838200" y="1951457"/>
            <a:ext cx="6096000" cy="3447098"/>
          </a:xfrm>
          <a:prstGeom prst="rect">
            <a:avLst/>
          </a:prstGeom>
        </p:spPr>
        <p:txBody>
          <a:bodyPr>
            <a:spAutoFit/>
          </a:bodyPr>
          <a:lstStyle/>
          <a:p>
            <a:r>
              <a:rPr lang="es-MX" sz="2000" dirty="0" err="1">
                <a:latin typeface="Bahnschrift Condensed" panose="020B0502040204020203" pitchFamily="34" charset="0"/>
              </a:rPr>
              <a:t>def</a:t>
            </a:r>
            <a:r>
              <a:rPr lang="es-MX" sz="2000" dirty="0">
                <a:latin typeface="Bahnschrift Condensed" panose="020B0502040204020203" pitchFamily="34" charset="0"/>
              </a:rPr>
              <a:t> </a:t>
            </a:r>
            <a:r>
              <a:rPr lang="es-MX" sz="2000" dirty="0" err="1">
                <a:latin typeface="Bahnschrift Condensed" panose="020B0502040204020203" pitchFamily="34" charset="0"/>
              </a:rPr>
              <a:t>ordenamientoRapido</a:t>
            </a:r>
            <a:r>
              <a:rPr lang="es-MX" sz="2000" dirty="0">
                <a:latin typeface="Bahnschrift Condensed" panose="020B0502040204020203" pitchFamily="34" charset="0"/>
              </a:rPr>
              <a:t>(</a:t>
            </a:r>
            <a:r>
              <a:rPr lang="es-MX" sz="2000" dirty="0" err="1">
                <a:latin typeface="Bahnschrift Condensed" panose="020B0502040204020203" pitchFamily="34" charset="0"/>
              </a:rPr>
              <a:t>unaLista</a:t>
            </a:r>
            <a:r>
              <a:rPr lang="es-MX" sz="2000" dirty="0">
                <a:latin typeface="Bahnschrift Condensed" panose="020B0502040204020203" pitchFamily="34" charset="0"/>
              </a:rPr>
              <a:t>):</a:t>
            </a:r>
          </a:p>
          <a:p>
            <a:r>
              <a:rPr lang="es-MX" sz="2000" dirty="0">
                <a:latin typeface="Bahnschrift Condensed" panose="020B0502040204020203" pitchFamily="34" charset="0"/>
              </a:rPr>
              <a:t>   </a:t>
            </a:r>
            <a:r>
              <a:rPr lang="es-MX" sz="2000" dirty="0" err="1">
                <a:latin typeface="Bahnschrift Condensed" panose="020B0502040204020203" pitchFamily="34" charset="0"/>
              </a:rPr>
              <a:t>ordenamientoRapidoAuxiliar</a:t>
            </a:r>
            <a:r>
              <a:rPr lang="es-MX" sz="2000" dirty="0">
                <a:latin typeface="Bahnschrift Condensed" panose="020B0502040204020203" pitchFamily="34" charset="0"/>
              </a:rPr>
              <a:t>(unaLista,0,len(</a:t>
            </a:r>
            <a:r>
              <a:rPr lang="es-MX" sz="2000" dirty="0" err="1">
                <a:latin typeface="Bahnschrift Condensed" panose="020B0502040204020203" pitchFamily="34" charset="0"/>
              </a:rPr>
              <a:t>unaLista</a:t>
            </a:r>
            <a:r>
              <a:rPr lang="es-MX" sz="2000" dirty="0">
                <a:latin typeface="Bahnschrift Condensed" panose="020B0502040204020203" pitchFamily="34" charset="0"/>
              </a:rPr>
              <a:t>)-1)</a:t>
            </a:r>
          </a:p>
          <a:p>
            <a:endParaRPr lang="es-MX" sz="2000" dirty="0">
              <a:latin typeface="Bahnschrift Condensed" panose="020B0502040204020203" pitchFamily="34" charset="0"/>
            </a:endParaRPr>
          </a:p>
          <a:p>
            <a:r>
              <a:rPr lang="es-MX" sz="2000" dirty="0" err="1">
                <a:latin typeface="Bahnschrift Condensed" panose="020B0502040204020203" pitchFamily="34" charset="0"/>
              </a:rPr>
              <a:t>def</a:t>
            </a:r>
            <a:r>
              <a:rPr lang="es-MX" sz="2000" dirty="0">
                <a:latin typeface="Bahnschrift Condensed" panose="020B0502040204020203" pitchFamily="34" charset="0"/>
              </a:rPr>
              <a:t> </a:t>
            </a:r>
            <a:r>
              <a:rPr lang="es-MX" sz="2000" dirty="0" err="1">
                <a:latin typeface="Bahnschrift Condensed" panose="020B0502040204020203" pitchFamily="34" charset="0"/>
              </a:rPr>
              <a:t>ordenamientoRapidoAuxiliar</a:t>
            </a:r>
            <a:r>
              <a:rPr lang="es-MX" sz="2000" dirty="0">
                <a:latin typeface="Bahnschrift Condensed" panose="020B0502040204020203" pitchFamily="34" charset="0"/>
              </a:rPr>
              <a:t>(</a:t>
            </a:r>
            <a:r>
              <a:rPr lang="es-MX" sz="2000" dirty="0" err="1">
                <a:latin typeface="Bahnschrift Condensed" panose="020B0502040204020203" pitchFamily="34" charset="0"/>
              </a:rPr>
              <a:t>unaLista,primero,ultimo</a:t>
            </a:r>
            <a:r>
              <a:rPr lang="es-MX" sz="2000" dirty="0">
                <a:latin typeface="Bahnschrift Condensed" panose="020B0502040204020203" pitchFamily="34" charset="0"/>
              </a:rPr>
              <a:t>):</a:t>
            </a:r>
          </a:p>
          <a:p>
            <a:r>
              <a:rPr lang="es-MX" sz="2000" dirty="0">
                <a:latin typeface="Bahnschrift Condensed" panose="020B0502040204020203" pitchFamily="34" charset="0"/>
              </a:rPr>
              <a:t>   </a:t>
            </a:r>
            <a:r>
              <a:rPr lang="es-MX" sz="2000" dirty="0" err="1">
                <a:latin typeface="Bahnschrift Condensed" panose="020B0502040204020203" pitchFamily="34" charset="0"/>
              </a:rPr>
              <a:t>if</a:t>
            </a:r>
            <a:r>
              <a:rPr lang="es-MX" sz="2000" dirty="0">
                <a:latin typeface="Bahnschrift Condensed" panose="020B0502040204020203" pitchFamily="34" charset="0"/>
              </a:rPr>
              <a:t> primero&lt;ultimo:</a:t>
            </a:r>
          </a:p>
          <a:p>
            <a:endParaRPr lang="es-MX" sz="2000" dirty="0">
              <a:latin typeface="Bahnschrift Condensed" panose="020B0502040204020203" pitchFamily="34" charset="0"/>
            </a:endParaRPr>
          </a:p>
          <a:p>
            <a:r>
              <a:rPr lang="es-MX" sz="2000" dirty="0">
                <a:latin typeface="Bahnschrift Condensed" panose="020B0502040204020203" pitchFamily="34" charset="0"/>
              </a:rPr>
              <a:t>       </a:t>
            </a:r>
            <a:r>
              <a:rPr lang="es-MX" sz="2000" dirty="0" err="1">
                <a:latin typeface="Bahnschrift Condensed" panose="020B0502040204020203" pitchFamily="34" charset="0"/>
              </a:rPr>
              <a:t>puntoDivision</a:t>
            </a:r>
            <a:r>
              <a:rPr lang="es-MX" sz="2000" dirty="0">
                <a:latin typeface="Bahnschrift Condensed" panose="020B0502040204020203" pitchFamily="34" charset="0"/>
              </a:rPr>
              <a:t> = </a:t>
            </a:r>
            <a:r>
              <a:rPr lang="es-MX" sz="2000" dirty="0" err="1">
                <a:latin typeface="Bahnschrift Condensed" panose="020B0502040204020203" pitchFamily="34" charset="0"/>
              </a:rPr>
              <a:t>particion</a:t>
            </a:r>
            <a:r>
              <a:rPr lang="es-MX" sz="2000" dirty="0">
                <a:latin typeface="Bahnschrift Condensed" panose="020B0502040204020203" pitchFamily="34" charset="0"/>
              </a:rPr>
              <a:t>(</a:t>
            </a:r>
            <a:r>
              <a:rPr lang="es-MX" sz="2000" dirty="0" err="1">
                <a:latin typeface="Bahnschrift Condensed" panose="020B0502040204020203" pitchFamily="34" charset="0"/>
              </a:rPr>
              <a:t>unaLista,primero,ultimo</a:t>
            </a:r>
            <a:r>
              <a:rPr lang="es-MX" sz="2000" dirty="0">
                <a:latin typeface="Bahnschrift Condensed" panose="020B0502040204020203" pitchFamily="34" charset="0"/>
              </a:rPr>
              <a:t>)</a:t>
            </a:r>
          </a:p>
          <a:p>
            <a:endParaRPr lang="es-MX" sz="2000" dirty="0">
              <a:latin typeface="Bahnschrift Condensed" panose="020B0502040204020203" pitchFamily="34" charset="0"/>
            </a:endParaRPr>
          </a:p>
          <a:p>
            <a:r>
              <a:rPr lang="es-MX" sz="2000" dirty="0">
                <a:latin typeface="Bahnschrift Condensed" panose="020B0502040204020203" pitchFamily="34" charset="0"/>
              </a:rPr>
              <a:t>       </a:t>
            </a:r>
            <a:r>
              <a:rPr lang="es-MX" sz="2000" dirty="0" err="1">
                <a:latin typeface="Bahnschrift Condensed" panose="020B0502040204020203" pitchFamily="34" charset="0"/>
              </a:rPr>
              <a:t>ordenamientoRapidoAuxiliar</a:t>
            </a:r>
            <a:r>
              <a:rPr lang="es-MX" sz="2000" dirty="0">
                <a:latin typeface="Bahnschrift Condensed" panose="020B0502040204020203" pitchFamily="34" charset="0"/>
              </a:rPr>
              <a:t>(unaLista,primero,puntoDivision-1)</a:t>
            </a:r>
          </a:p>
          <a:p>
            <a:r>
              <a:rPr lang="es-MX" sz="2000" dirty="0">
                <a:latin typeface="Bahnschrift Condensed" panose="020B0502040204020203" pitchFamily="34" charset="0"/>
              </a:rPr>
              <a:t>       </a:t>
            </a:r>
            <a:r>
              <a:rPr lang="es-MX" sz="2000" dirty="0" err="1">
                <a:latin typeface="Bahnschrift Condensed" panose="020B0502040204020203" pitchFamily="34" charset="0"/>
              </a:rPr>
              <a:t>ordenamientoRapidoAuxiliar</a:t>
            </a:r>
            <a:r>
              <a:rPr lang="es-MX" sz="2000" dirty="0">
                <a:latin typeface="Bahnschrift Condensed" panose="020B0502040204020203" pitchFamily="34" charset="0"/>
              </a:rPr>
              <a:t>(unaLista,puntoDivision+1,ultimo)</a:t>
            </a:r>
          </a:p>
          <a:p>
            <a:endParaRPr lang="es-MX" dirty="0"/>
          </a:p>
        </p:txBody>
      </p:sp>
    </p:spTree>
    <p:extLst>
      <p:ext uri="{BB962C8B-B14F-4D97-AF65-F5344CB8AC3E}">
        <p14:creationId xmlns:p14="http://schemas.microsoft.com/office/powerpoint/2010/main" val="363885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sp>
        <p:nvSpPr>
          <p:cNvPr id="3" name="Rectángulo 2">
            <a:extLst>
              <a:ext uri="{FF2B5EF4-FFF2-40B4-BE49-F238E27FC236}">
                <a16:creationId xmlns:a16="http://schemas.microsoft.com/office/drawing/2014/main" id="{114F88C8-A146-4C14-8429-998B81BFB4D1}"/>
              </a:ext>
            </a:extLst>
          </p:cNvPr>
          <p:cNvSpPr/>
          <p:nvPr/>
        </p:nvSpPr>
        <p:spPr>
          <a:xfrm>
            <a:off x="950752" y="1690688"/>
            <a:ext cx="6096000" cy="4955203"/>
          </a:xfrm>
          <a:prstGeom prst="rect">
            <a:avLst/>
          </a:prstGeom>
        </p:spPr>
        <p:txBody>
          <a:bodyPr>
            <a:spAutoFit/>
          </a:bodyPr>
          <a:lstStyle/>
          <a:p>
            <a:r>
              <a:rPr lang="es-MX" sz="2000" dirty="0" err="1">
                <a:latin typeface="Bahnschrift Condensed" panose="020B0502040204020203" pitchFamily="34" charset="0"/>
              </a:rPr>
              <a:t>def</a:t>
            </a:r>
            <a:r>
              <a:rPr lang="es-MX" sz="2000" dirty="0">
                <a:latin typeface="Bahnschrift Condensed" panose="020B0502040204020203" pitchFamily="34" charset="0"/>
              </a:rPr>
              <a:t> </a:t>
            </a:r>
            <a:r>
              <a:rPr lang="es-MX" sz="2000" dirty="0" err="1">
                <a:latin typeface="Bahnschrift Condensed" panose="020B0502040204020203" pitchFamily="34" charset="0"/>
              </a:rPr>
              <a:t>particion</a:t>
            </a:r>
            <a:r>
              <a:rPr lang="es-MX" sz="2000" dirty="0">
                <a:latin typeface="Bahnschrift Condensed" panose="020B0502040204020203" pitchFamily="34" charset="0"/>
              </a:rPr>
              <a:t>(</a:t>
            </a:r>
            <a:r>
              <a:rPr lang="es-MX" sz="2000" dirty="0" err="1">
                <a:latin typeface="Bahnschrift Condensed" panose="020B0502040204020203" pitchFamily="34" charset="0"/>
              </a:rPr>
              <a:t>unaLista,primero,ultimo</a:t>
            </a:r>
            <a:r>
              <a:rPr lang="es-MX" sz="2000" dirty="0">
                <a:latin typeface="Bahnschrift Condensed" panose="020B0502040204020203" pitchFamily="34" charset="0"/>
              </a:rPr>
              <a:t>):</a:t>
            </a:r>
          </a:p>
          <a:p>
            <a:r>
              <a:rPr lang="es-MX" sz="2000" dirty="0">
                <a:latin typeface="Bahnschrift Condensed" panose="020B0502040204020203" pitchFamily="34" charset="0"/>
              </a:rPr>
              <a:t>   </a:t>
            </a:r>
            <a:r>
              <a:rPr lang="es-MX" sz="2000" dirty="0" err="1">
                <a:latin typeface="Bahnschrift Condensed" panose="020B0502040204020203" pitchFamily="34" charset="0"/>
              </a:rPr>
              <a:t>valorPivote</a:t>
            </a:r>
            <a:r>
              <a:rPr lang="es-MX" sz="2000" dirty="0">
                <a:latin typeface="Bahnschrift Condensed" panose="020B0502040204020203" pitchFamily="34" charset="0"/>
              </a:rPr>
              <a:t> = </a:t>
            </a:r>
            <a:r>
              <a:rPr lang="es-MX" sz="2000" dirty="0" err="1">
                <a:latin typeface="Bahnschrift Condensed" panose="020B0502040204020203" pitchFamily="34" charset="0"/>
              </a:rPr>
              <a:t>unaLista</a:t>
            </a:r>
            <a:r>
              <a:rPr lang="es-MX" sz="2000" dirty="0">
                <a:latin typeface="Bahnschrift Condensed" panose="020B0502040204020203" pitchFamily="34" charset="0"/>
              </a:rPr>
              <a:t>[primero]</a:t>
            </a:r>
          </a:p>
          <a:p>
            <a:endParaRPr lang="es-MX" sz="2000" dirty="0">
              <a:latin typeface="Bahnschrift Condensed" panose="020B0502040204020203" pitchFamily="34" charset="0"/>
            </a:endParaRPr>
          </a:p>
          <a:p>
            <a:r>
              <a:rPr lang="es-MX" sz="2000" dirty="0">
                <a:latin typeface="Bahnschrift Condensed" panose="020B0502040204020203" pitchFamily="34" charset="0"/>
              </a:rPr>
              <a:t>   </a:t>
            </a:r>
            <a:r>
              <a:rPr lang="es-MX" sz="2000" dirty="0" err="1">
                <a:latin typeface="Bahnschrift Condensed" panose="020B0502040204020203" pitchFamily="34" charset="0"/>
              </a:rPr>
              <a:t>marcaIzq</a:t>
            </a:r>
            <a:r>
              <a:rPr lang="es-MX" sz="2000" dirty="0">
                <a:latin typeface="Bahnschrift Condensed" panose="020B0502040204020203" pitchFamily="34" charset="0"/>
              </a:rPr>
              <a:t> = primero+1</a:t>
            </a:r>
          </a:p>
          <a:p>
            <a:r>
              <a:rPr lang="es-MX" sz="2000" dirty="0">
                <a:latin typeface="Bahnschrift Condensed" panose="020B0502040204020203" pitchFamily="34" charset="0"/>
              </a:rPr>
              <a:t>   </a:t>
            </a:r>
            <a:r>
              <a:rPr lang="es-MX" sz="2000" dirty="0" err="1">
                <a:latin typeface="Bahnschrift Condensed" panose="020B0502040204020203" pitchFamily="34" charset="0"/>
              </a:rPr>
              <a:t>marcaDer</a:t>
            </a:r>
            <a:r>
              <a:rPr lang="es-MX" sz="2000" dirty="0">
                <a:latin typeface="Bahnschrift Condensed" panose="020B0502040204020203" pitchFamily="34" charset="0"/>
              </a:rPr>
              <a:t> = ultimo</a:t>
            </a:r>
          </a:p>
          <a:p>
            <a:endParaRPr lang="es-MX" sz="2000" dirty="0">
              <a:latin typeface="Bahnschrift Condensed" panose="020B0502040204020203" pitchFamily="34" charset="0"/>
            </a:endParaRPr>
          </a:p>
          <a:p>
            <a:r>
              <a:rPr lang="es-MX" sz="2000" dirty="0">
                <a:latin typeface="Bahnschrift Condensed" panose="020B0502040204020203" pitchFamily="34" charset="0"/>
              </a:rPr>
              <a:t>   hecho = False</a:t>
            </a:r>
          </a:p>
          <a:p>
            <a:r>
              <a:rPr lang="es-MX" sz="2000" dirty="0">
                <a:latin typeface="Bahnschrift Condensed" panose="020B0502040204020203" pitchFamily="34" charset="0"/>
              </a:rPr>
              <a:t>   </a:t>
            </a:r>
            <a:r>
              <a:rPr lang="es-MX" sz="2000" dirty="0" err="1">
                <a:latin typeface="Bahnschrift Condensed" panose="020B0502040204020203" pitchFamily="34" charset="0"/>
              </a:rPr>
              <a:t>while</a:t>
            </a:r>
            <a:r>
              <a:rPr lang="es-MX" sz="2000" dirty="0">
                <a:latin typeface="Bahnschrift Condensed" panose="020B0502040204020203" pitchFamily="34" charset="0"/>
              </a:rPr>
              <a:t> </a:t>
            </a:r>
            <a:r>
              <a:rPr lang="es-MX" sz="2000" dirty="0" err="1">
                <a:latin typeface="Bahnschrift Condensed" panose="020B0502040204020203" pitchFamily="34" charset="0"/>
              </a:rPr>
              <a:t>not</a:t>
            </a:r>
            <a:r>
              <a:rPr lang="es-MX" sz="2000" dirty="0">
                <a:latin typeface="Bahnschrift Condensed" panose="020B0502040204020203" pitchFamily="34" charset="0"/>
              </a:rPr>
              <a:t> hecho:</a:t>
            </a:r>
          </a:p>
          <a:p>
            <a:endParaRPr lang="es-MX" sz="2000" dirty="0">
              <a:latin typeface="Bahnschrift Condensed" panose="020B0502040204020203" pitchFamily="34" charset="0"/>
            </a:endParaRPr>
          </a:p>
          <a:p>
            <a:r>
              <a:rPr lang="es-MX" sz="2000" dirty="0">
                <a:latin typeface="Bahnschrift Condensed" panose="020B0502040204020203" pitchFamily="34" charset="0"/>
              </a:rPr>
              <a:t>       </a:t>
            </a:r>
            <a:r>
              <a:rPr lang="es-MX" sz="2000" dirty="0" err="1">
                <a:latin typeface="Bahnschrift Condensed" panose="020B0502040204020203" pitchFamily="34" charset="0"/>
              </a:rPr>
              <a:t>while</a:t>
            </a:r>
            <a:r>
              <a:rPr lang="es-MX" sz="2000" dirty="0">
                <a:latin typeface="Bahnschrift Condensed" panose="020B0502040204020203" pitchFamily="34" charset="0"/>
              </a:rPr>
              <a:t> </a:t>
            </a:r>
            <a:r>
              <a:rPr lang="es-MX" sz="2000" dirty="0" err="1">
                <a:latin typeface="Bahnschrift Condensed" panose="020B0502040204020203" pitchFamily="34" charset="0"/>
              </a:rPr>
              <a:t>marcaIzq</a:t>
            </a:r>
            <a:r>
              <a:rPr lang="es-MX" sz="2000" dirty="0">
                <a:latin typeface="Bahnschrift Condensed" panose="020B0502040204020203" pitchFamily="34" charset="0"/>
              </a:rPr>
              <a:t> &lt;= </a:t>
            </a:r>
            <a:r>
              <a:rPr lang="es-MX" sz="2000" dirty="0" err="1">
                <a:latin typeface="Bahnschrift Condensed" panose="020B0502040204020203" pitchFamily="34" charset="0"/>
              </a:rPr>
              <a:t>marcaDer</a:t>
            </a:r>
            <a:r>
              <a:rPr lang="es-MX" sz="2000" dirty="0">
                <a:latin typeface="Bahnschrift Condensed" panose="020B0502040204020203" pitchFamily="34" charset="0"/>
              </a:rPr>
              <a:t> and </a:t>
            </a:r>
            <a:r>
              <a:rPr lang="es-MX" sz="2000" dirty="0" err="1">
                <a:latin typeface="Bahnschrift Condensed" panose="020B0502040204020203" pitchFamily="34" charset="0"/>
              </a:rPr>
              <a:t>unaLista</a:t>
            </a:r>
            <a:r>
              <a:rPr lang="es-MX" sz="2000" dirty="0">
                <a:latin typeface="Bahnschrift Condensed" panose="020B0502040204020203" pitchFamily="34" charset="0"/>
              </a:rPr>
              <a:t>[</a:t>
            </a:r>
            <a:r>
              <a:rPr lang="es-MX" sz="2000" dirty="0" err="1">
                <a:latin typeface="Bahnschrift Condensed" panose="020B0502040204020203" pitchFamily="34" charset="0"/>
              </a:rPr>
              <a:t>marcaIzq</a:t>
            </a:r>
            <a:r>
              <a:rPr lang="es-MX" sz="2000" dirty="0">
                <a:latin typeface="Bahnschrift Condensed" panose="020B0502040204020203" pitchFamily="34" charset="0"/>
              </a:rPr>
              <a:t>] &lt;= </a:t>
            </a:r>
            <a:r>
              <a:rPr lang="es-MX" sz="2000" dirty="0" err="1">
                <a:latin typeface="Bahnschrift Condensed" panose="020B0502040204020203" pitchFamily="34" charset="0"/>
              </a:rPr>
              <a:t>valorPivote</a:t>
            </a:r>
            <a:r>
              <a:rPr lang="es-MX" sz="2000" dirty="0">
                <a:latin typeface="Bahnschrift Condensed" panose="020B0502040204020203" pitchFamily="34" charset="0"/>
              </a:rPr>
              <a:t>:</a:t>
            </a:r>
          </a:p>
          <a:p>
            <a:r>
              <a:rPr lang="es-MX" sz="2000" dirty="0">
                <a:latin typeface="Bahnschrift Condensed" panose="020B0502040204020203" pitchFamily="34" charset="0"/>
              </a:rPr>
              <a:t>           </a:t>
            </a:r>
            <a:r>
              <a:rPr lang="es-MX" sz="2000" dirty="0" err="1">
                <a:latin typeface="Bahnschrift Condensed" panose="020B0502040204020203" pitchFamily="34" charset="0"/>
              </a:rPr>
              <a:t>marcaIzq</a:t>
            </a:r>
            <a:r>
              <a:rPr lang="es-MX" sz="2000" dirty="0">
                <a:latin typeface="Bahnschrift Condensed" panose="020B0502040204020203" pitchFamily="34" charset="0"/>
              </a:rPr>
              <a:t> = </a:t>
            </a:r>
            <a:r>
              <a:rPr lang="es-MX" sz="2000" dirty="0" err="1">
                <a:latin typeface="Bahnschrift Condensed" panose="020B0502040204020203" pitchFamily="34" charset="0"/>
              </a:rPr>
              <a:t>marcaIzq</a:t>
            </a:r>
            <a:r>
              <a:rPr lang="es-MX" sz="2000" dirty="0">
                <a:latin typeface="Bahnschrift Condensed" panose="020B0502040204020203" pitchFamily="34" charset="0"/>
              </a:rPr>
              <a:t> + 1</a:t>
            </a:r>
          </a:p>
          <a:p>
            <a:endParaRPr lang="es-MX" sz="2000" dirty="0">
              <a:latin typeface="Bahnschrift Condensed" panose="020B0502040204020203" pitchFamily="34" charset="0"/>
            </a:endParaRPr>
          </a:p>
          <a:p>
            <a:r>
              <a:rPr lang="es-MX" sz="2000" dirty="0">
                <a:latin typeface="Bahnschrift Condensed" panose="020B0502040204020203" pitchFamily="34" charset="0"/>
              </a:rPr>
              <a:t>       </a:t>
            </a:r>
            <a:r>
              <a:rPr lang="es-MX" sz="2000" dirty="0" err="1">
                <a:latin typeface="Bahnschrift Condensed" panose="020B0502040204020203" pitchFamily="34" charset="0"/>
              </a:rPr>
              <a:t>while</a:t>
            </a:r>
            <a:r>
              <a:rPr lang="es-MX" sz="2000" dirty="0">
                <a:latin typeface="Bahnschrift Condensed" panose="020B0502040204020203" pitchFamily="34" charset="0"/>
              </a:rPr>
              <a:t> </a:t>
            </a:r>
            <a:r>
              <a:rPr lang="es-MX" sz="2000" dirty="0" err="1">
                <a:latin typeface="Bahnschrift Condensed" panose="020B0502040204020203" pitchFamily="34" charset="0"/>
              </a:rPr>
              <a:t>unaLista</a:t>
            </a:r>
            <a:r>
              <a:rPr lang="es-MX" sz="2000" dirty="0">
                <a:latin typeface="Bahnschrift Condensed" panose="020B0502040204020203" pitchFamily="34" charset="0"/>
              </a:rPr>
              <a:t>[</a:t>
            </a:r>
            <a:r>
              <a:rPr lang="es-MX" sz="2000" dirty="0" err="1">
                <a:latin typeface="Bahnschrift Condensed" panose="020B0502040204020203" pitchFamily="34" charset="0"/>
              </a:rPr>
              <a:t>marcaDer</a:t>
            </a:r>
            <a:r>
              <a:rPr lang="es-MX" sz="2000" dirty="0">
                <a:latin typeface="Bahnschrift Condensed" panose="020B0502040204020203" pitchFamily="34" charset="0"/>
              </a:rPr>
              <a:t>] &gt;= </a:t>
            </a:r>
            <a:r>
              <a:rPr lang="es-MX" sz="2000" dirty="0" err="1">
                <a:latin typeface="Bahnschrift Condensed" panose="020B0502040204020203" pitchFamily="34" charset="0"/>
              </a:rPr>
              <a:t>valorPivote</a:t>
            </a:r>
            <a:r>
              <a:rPr lang="es-MX" sz="2000" dirty="0">
                <a:latin typeface="Bahnschrift Condensed" panose="020B0502040204020203" pitchFamily="34" charset="0"/>
              </a:rPr>
              <a:t> and </a:t>
            </a:r>
            <a:r>
              <a:rPr lang="es-MX" sz="2000" dirty="0" err="1">
                <a:latin typeface="Bahnschrift Condensed" panose="020B0502040204020203" pitchFamily="34" charset="0"/>
              </a:rPr>
              <a:t>marcaDer</a:t>
            </a:r>
            <a:r>
              <a:rPr lang="es-MX" sz="2000" dirty="0">
                <a:latin typeface="Bahnschrift Condensed" panose="020B0502040204020203" pitchFamily="34" charset="0"/>
              </a:rPr>
              <a:t> &gt;= </a:t>
            </a:r>
            <a:r>
              <a:rPr lang="es-MX" sz="2000" dirty="0" err="1">
                <a:latin typeface="Bahnschrift Condensed" panose="020B0502040204020203" pitchFamily="34" charset="0"/>
              </a:rPr>
              <a:t>marcaIzq</a:t>
            </a:r>
            <a:r>
              <a:rPr lang="es-MX" sz="2000" dirty="0">
                <a:latin typeface="Bahnschrift Condensed" panose="020B0502040204020203" pitchFamily="34" charset="0"/>
              </a:rPr>
              <a:t>:</a:t>
            </a:r>
          </a:p>
          <a:p>
            <a:r>
              <a:rPr lang="es-MX" sz="2000" dirty="0">
                <a:latin typeface="Bahnschrift Condensed" panose="020B0502040204020203" pitchFamily="34" charset="0"/>
              </a:rPr>
              <a:t>           </a:t>
            </a:r>
            <a:r>
              <a:rPr lang="es-MX" sz="2000" dirty="0" err="1">
                <a:latin typeface="Bahnschrift Condensed" panose="020B0502040204020203" pitchFamily="34" charset="0"/>
              </a:rPr>
              <a:t>marcaDer</a:t>
            </a:r>
            <a:r>
              <a:rPr lang="es-MX" sz="2000" dirty="0">
                <a:latin typeface="Bahnschrift Condensed" panose="020B0502040204020203" pitchFamily="34" charset="0"/>
              </a:rPr>
              <a:t> = </a:t>
            </a:r>
            <a:r>
              <a:rPr lang="es-MX" sz="2000" dirty="0" err="1">
                <a:latin typeface="Bahnschrift Condensed" panose="020B0502040204020203" pitchFamily="34" charset="0"/>
              </a:rPr>
              <a:t>marcaDer</a:t>
            </a:r>
            <a:r>
              <a:rPr lang="es-MX" sz="2000" dirty="0">
                <a:latin typeface="Bahnschrift Condensed" panose="020B0502040204020203" pitchFamily="34" charset="0"/>
              </a:rPr>
              <a:t> -1</a:t>
            </a:r>
          </a:p>
          <a:p>
            <a:endParaRPr lang="es-MX" dirty="0">
              <a:latin typeface="Bahnschrift Condensed" panose="020B0502040204020203" pitchFamily="34" charset="0"/>
            </a:endParaRPr>
          </a:p>
          <a:p>
            <a:r>
              <a:rPr lang="es-MX" dirty="0">
                <a:latin typeface="Bahnschrift Condensed" panose="020B0502040204020203" pitchFamily="34" charset="0"/>
              </a:rPr>
              <a:t>       </a:t>
            </a:r>
          </a:p>
        </p:txBody>
      </p:sp>
    </p:spTree>
    <p:extLst>
      <p:ext uri="{BB962C8B-B14F-4D97-AF65-F5344CB8AC3E}">
        <p14:creationId xmlns:p14="http://schemas.microsoft.com/office/powerpoint/2010/main" val="240379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Rápido (</a:t>
            </a:r>
            <a:r>
              <a:rPr lang="es-MX" b="1" dirty="0" err="1">
                <a:solidFill>
                  <a:srgbClr val="0070C0"/>
                </a:solidFill>
              </a:rPr>
              <a:t>QuickSort</a:t>
            </a:r>
            <a:r>
              <a:rPr lang="es-MX" b="1" dirty="0">
                <a:solidFill>
                  <a:srgbClr val="0070C0"/>
                </a:solidFill>
              </a:rPr>
              <a:t>)</a:t>
            </a:r>
          </a:p>
        </p:txBody>
      </p:sp>
      <p:sp>
        <p:nvSpPr>
          <p:cNvPr id="3" name="Rectángulo 2">
            <a:extLst>
              <a:ext uri="{FF2B5EF4-FFF2-40B4-BE49-F238E27FC236}">
                <a16:creationId xmlns:a16="http://schemas.microsoft.com/office/drawing/2014/main" id="{5008DE00-579C-443F-8AA9-FC3E6469D6C0}"/>
              </a:ext>
            </a:extLst>
          </p:cNvPr>
          <p:cNvSpPr/>
          <p:nvPr/>
        </p:nvSpPr>
        <p:spPr>
          <a:xfrm>
            <a:off x="838199" y="1859339"/>
            <a:ext cx="6653169" cy="3785652"/>
          </a:xfrm>
          <a:prstGeom prst="rect">
            <a:avLst/>
          </a:prstGeom>
        </p:spPr>
        <p:txBody>
          <a:bodyPr wrap="square">
            <a:spAutoFit/>
          </a:bodyPr>
          <a:lstStyle/>
          <a:p>
            <a:r>
              <a:rPr lang="es-MX" sz="2400" dirty="0">
                <a:latin typeface="Bahnschrift Condensed" panose="020B0502040204020203" pitchFamily="34" charset="0"/>
              </a:rPr>
              <a:t>       </a:t>
            </a:r>
            <a:r>
              <a:rPr lang="es-MX" sz="2400" dirty="0" err="1">
                <a:latin typeface="Bahnschrift Condensed" panose="020B0502040204020203" pitchFamily="34" charset="0"/>
              </a:rPr>
              <a:t>if</a:t>
            </a:r>
            <a:r>
              <a:rPr lang="es-MX" sz="2400" dirty="0">
                <a:latin typeface="Bahnschrift Condensed" panose="020B0502040204020203" pitchFamily="34" charset="0"/>
              </a:rPr>
              <a:t> </a:t>
            </a:r>
            <a:r>
              <a:rPr lang="es-MX" sz="2400" dirty="0" err="1">
                <a:latin typeface="Bahnschrift Condensed" panose="020B0502040204020203" pitchFamily="34" charset="0"/>
              </a:rPr>
              <a:t>marcaDer</a:t>
            </a:r>
            <a:r>
              <a:rPr lang="es-MX" sz="2400" dirty="0">
                <a:latin typeface="Bahnschrift Condensed" panose="020B0502040204020203" pitchFamily="34" charset="0"/>
              </a:rPr>
              <a:t> &lt; </a:t>
            </a:r>
            <a:r>
              <a:rPr lang="es-MX" sz="2400" dirty="0" err="1">
                <a:latin typeface="Bahnschrift Condensed" panose="020B0502040204020203" pitchFamily="34" charset="0"/>
              </a:rPr>
              <a:t>marcaIzq</a:t>
            </a:r>
            <a:r>
              <a:rPr lang="es-MX" sz="2400" dirty="0">
                <a:latin typeface="Bahnschrift Condensed" panose="020B0502040204020203" pitchFamily="34" charset="0"/>
              </a:rPr>
              <a:t>:</a:t>
            </a:r>
          </a:p>
          <a:p>
            <a:r>
              <a:rPr lang="es-MX" sz="2400" dirty="0">
                <a:latin typeface="Bahnschrift Condensed" panose="020B0502040204020203" pitchFamily="34" charset="0"/>
              </a:rPr>
              <a:t>           hecho = True</a:t>
            </a:r>
          </a:p>
          <a:p>
            <a:r>
              <a:rPr lang="es-MX" sz="2400" dirty="0">
                <a:latin typeface="Bahnschrift Condensed" panose="020B0502040204020203" pitchFamily="34" charset="0"/>
              </a:rPr>
              <a:t>       </a:t>
            </a:r>
            <a:r>
              <a:rPr lang="es-MX" sz="2400" dirty="0" err="1">
                <a:latin typeface="Bahnschrift Condensed" panose="020B0502040204020203" pitchFamily="34" charset="0"/>
              </a:rPr>
              <a:t>else</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temp</a:t>
            </a:r>
            <a:r>
              <a:rPr lang="es-MX" sz="2400" dirty="0">
                <a:latin typeface="Bahnschrift Condensed" panose="020B0502040204020203" pitchFamily="34" charset="0"/>
              </a:rPr>
              <a:t> =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r>
              <a:rPr lang="es-MX" sz="2400" dirty="0" err="1">
                <a:latin typeface="Bahnschrift Condensed" panose="020B0502040204020203" pitchFamily="34" charset="0"/>
              </a:rPr>
              <a:t>marcaIzq</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r>
              <a:rPr lang="es-MX" sz="2400" dirty="0" err="1">
                <a:latin typeface="Bahnschrift Condensed" panose="020B0502040204020203" pitchFamily="34" charset="0"/>
              </a:rPr>
              <a:t>marcaIzq</a:t>
            </a:r>
            <a:r>
              <a:rPr lang="es-MX" sz="2400" dirty="0">
                <a:latin typeface="Bahnschrift Condensed" panose="020B0502040204020203" pitchFamily="34" charset="0"/>
              </a:rPr>
              <a:t>] =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r>
              <a:rPr lang="es-MX" sz="2400" dirty="0" err="1">
                <a:latin typeface="Bahnschrift Condensed" panose="020B0502040204020203" pitchFamily="34" charset="0"/>
              </a:rPr>
              <a:t>marcaDer</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r>
              <a:rPr lang="es-MX" sz="2400" dirty="0" err="1">
                <a:latin typeface="Bahnschrift Condensed" panose="020B0502040204020203" pitchFamily="34" charset="0"/>
              </a:rPr>
              <a:t>marcaDer</a:t>
            </a:r>
            <a:r>
              <a:rPr lang="es-MX" sz="2400" dirty="0">
                <a:latin typeface="Bahnschrift Condensed" panose="020B0502040204020203" pitchFamily="34" charset="0"/>
              </a:rPr>
              <a:t>] = </a:t>
            </a:r>
            <a:r>
              <a:rPr lang="es-MX" sz="2400" dirty="0" err="1">
                <a:latin typeface="Bahnschrift Condensed" panose="020B0502040204020203" pitchFamily="34" charset="0"/>
              </a:rPr>
              <a:t>temp</a:t>
            </a:r>
            <a:endParaRPr lang="es-MX" sz="2400" dirty="0">
              <a:latin typeface="Bahnschrift Condensed" panose="020B0502040204020203" pitchFamily="34" charset="0"/>
            </a:endParaRPr>
          </a:p>
          <a:p>
            <a:endParaRPr lang="es-MX" sz="2400" dirty="0">
              <a:latin typeface="Bahnschrift Condensed" panose="020B0502040204020203" pitchFamily="34" charset="0"/>
            </a:endParaRPr>
          </a:p>
          <a:p>
            <a:r>
              <a:rPr lang="es-MX" sz="2400" dirty="0">
                <a:latin typeface="Bahnschrift Condensed" panose="020B0502040204020203" pitchFamily="34" charset="0"/>
              </a:rPr>
              <a:t>   </a:t>
            </a:r>
            <a:r>
              <a:rPr lang="es-MX" sz="2400" dirty="0" err="1">
                <a:latin typeface="Bahnschrift Condensed" panose="020B0502040204020203" pitchFamily="34" charset="0"/>
              </a:rPr>
              <a:t>temp</a:t>
            </a:r>
            <a:r>
              <a:rPr lang="es-MX" sz="2400" dirty="0">
                <a:latin typeface="Bahnschrift Condensed" panose="020B0502040204020203" pitchFamily="34" charset="0"/>
              </a:rPr>
              <a:t> = </a:t>
            </a:r>
            <a:r>
              <a:rPr lang="es-MX" sz="2400" dirty="0" err="1">
                <a:latin typeface="Bahnschrift Condensed" panose="020B0502040204020203" pitchFamily="34" charset="0"/>
              </a:rPr>
              <a:t>unaLista</a:t>
            </a:r>
            <a:r>
              <a:rPr lang="es-MX" sz="2400" dirty="0">
                <a:latin typeface="Bahnschrift Condensed" panose="020B0502040204020203" pitchFamily="34" charset="0"/>
              </a:rPr>
              <a:t>[primero]</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[primero] =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r>
              <a:rPr lang="es-MX" sz="2400" dirty="0" err="1">
                <a:latin typeface="Bahnschrift Condensed" panose="020B0502040204020203" pitchFamily="34" charset="0"/>
              </a:rPr>
              <a:t>marcaDer</a:t>
            </a:r>
            <a:r>
              <a:rPr lang="es-MX" sz="2400" dirty="0">
                <a:latin typeface="Bahnschrift Condensed" panose="020B0502040204020203" pitchFamily="34" charset="0"/>
              </a:rPr>
              <a:t>]</a:t>
            </a:r>
          </a:p>
          <a:p>
            <a:r>
              <a:rPr lang="es-MX" sz="2400" dirty="0">
                <a:latin typeface="Bahnschrift Condensed" panose="020B0502040204020203" pitchFamily="34" charset="0"/>
              </a:rPr>
              <a:t>   </a:t>
            </a:r>
            <a:r>
              <a:rPr lang="es-MX" sz="2400" dirty="0" err="1">
                <a:latin typeface="Bahnschrift Condensed" panose="020B0502040204020203" pitchFamily="34" charset="0"/>
              </a:rPr>
              <a:t>unaLista</a:t>
            </a:r>
            <a:r>
              <a:rPr lang="es-MX" sz="2400" dirty="0">
                <a:latin typeface="Bahnschrift Condensed" panose="020B0502040204020203" pitchFamily="34" charset="0"/>
              </a:rPr>
              <a:t>[</a:t>
            </a:r>
            <a:r>
              <a:rPr lang="es-MX" sz="2400" dirty="0" err="1">
                <a:latin typeface="Bahnschrift Condensed" panose="020B0502040204020203" pitchFamily="34" charset="0"/>
              </a:rPr>
              <a:t>marcaDer</a:t>
            </a:r>
            <a:r>
              <a:rPr lang="es-MX" sz="2400" dirty="0">
                <a:latin typeface="Bahnschrift Condensed" panose="020B0502040204020203" pitchFamily="34" charset="0"/>
              </a:rPr>
              <a:t>] = </a:t>
            </a:r>
            <a:r>
              <a:rPr lang="es-MX" sz="2400" dirty="0" err="1">
                <a:latin typeface="Bahnschrift Condensed" panose="020B0502040204020203" pitchFamily="34" charset="0"/>
              </a:rPr>
              <a:t>temp</a:t>
            </a:r>
            <a:endParaRPr lang="es-MX" sz="2400" dirty="0">
              <a:latin typeface="Bahnschrift Condensed" panose="020B0502040204020203" pitchFamily="34" charset="0"/>
            </a:endParaRPr>
          </a:p>
        </p:txBody>
      </p:sp>
    </p:spTree>
    <p:extLst>
      <p:ext uri="{BB962C8B-B14F-4D97-AF65-F5344CB8AC3E}">
        <p14:creationId xmlns:p14="http://schemas.microsoft.com/office/powerpoint/2010/main" val="314164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Shell</a:t>
            </a:r>
          </a:p>
        </p:txBody>
      </p:sp>
      <p:pic>
        <p:nvPicPr>
          <p:cNvPr id="2050" name="Picture 2" descr="../_images/shellsortA.png">
            <a:extLst>
              <a:ext uri="{FF2B5EF4-FFF2-40B4-BE49-F238E27FC236}">
                <a16:creationId xmlns:a16="http://schemas.microsoft.com/office/drawing/2014/main" id="{7AFF8BE8-E747-4851-A493-BD6D5910A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696" y="2187298"/>
            <a:ext cx="5794607" cy="248340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BF2C924A-AE28-40A3-B911-3B6FF5F03D47}"/>
              </a:ext>
            </a:extLst>
          </p:cNvPr>
          <p:cNvSpPr txBox="1"/>
          <p:nvPr/>
        </p:nvSpPr>
        <p:spPr>
          <a:xfrm>
            <a:off x="4907559" y="5025005"/>
            <a:ext cx="1795684" cy="461665"/>
          </a:xfrm>
          <a:prstGeom prst="rect">
            <a:avLst/>
          </a:prstGeom>
          <a:noFill/>
        </p:spPr>
        <p:txBody>
          <a:bodyPr wrap="none" rtlCol="0">
            <a:spAutoFit/>
          </a:bodyPr>
          <a:lstStyle/>
          <a:p>
            <a:r>
              <a:rPr lang="es-MX" sz="2400" dirty="0">
                <a:latin typeface="Bahnschrift Condensed" panose="020B0502040204020203" pitchFamily="34" charset="0"/>
              </a:rPr>
              <a:t>Incremento de 3</a:t>
            </a:r>
          </a:p>
        </p:txBody>
      </p:sp>
    </p:spTree>
    <p:extLst>
      <p:ext uri="{BB962C8B-B14F-4D97-AF65-F5344CB8AC3E}">
        <p14:creationId xmlns:p14="http://schemas.microsoft.com/office/powerpoint/2010/main" val="51512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Shell</a:t>
            </a:r>
          </a:p>
        </p:txBody>
      </p:sp>
      <p:sp>
        <p:nvSpPr>
          <p:cNvPr id="3" name="CuadroTexto 2">
            <a:extLst>
              <a:ext uri="{FF2B5EF4-FFF2-40B4-BE49-F238E27FC236}">
                <a16:creationId xmlns:a16="http://schemas.microsoft.com/office/drawing/2014/main" id="{BF2C924A-AE28-40A3-B911-3B6FF5F03D47}"/>
              </a:ext>
            </a:extLst>
          </p:cNvPr>
          <p:cNvSpPr txBox="1"/>
          <p:nvPr/>
        </p:nvSpPr>
        <p:spPr>
          <a:xfrm>
            <a:off x="755008" y="5293014"/>
            <a:ext cx="10515600" cy="830997"/>
          </a:xfrm>
          <a:prstGeom prst="rect">
            <a:avLst/>
          </a:prstGeom>
          <a:noFill/>
        </p:spPr>
        <p:txBody>
          <a:bodyPr wrap="square" rtlCol="0">
            <a:spAutoFit/>
          </a:bodyPr>
          <a:lstStyle/>
          <a:p>
            <a:r>
              <a:rPr lang="es-ES" sz="2400" dirty="0">
                <a:latin typeface="Bahnschrift Condensed" panose="020B0502040204020203" pitchFamily="34" charset="0"/>
              </a:rPr>
              <a:t> Aunque esta lista no está completamente ordenada, ha ocurrido algo muy interesante. Al ordenar las </a:t>
            </a:r>
            <a:r>
              <a:rPr lang="es-ES" sz="2400" dirty="0" err="1">
                <a:latin typeface="Bahnschrift Condensed" panose="020B0502040204020203" pitchFamily="34" charset="0"/>
              </a:rPr>
              <a:t>sublistas</a:t>
            </a:r>
            <a:r>
              <a:rPr lang="es-ES" sz="2400" dirty="0">
                <a:latin typeface="Bahnschrift Condensed" panose="020B0502040204020203" pitchFamily="34" charset="0"/>
              </a:rPr>
              <a:t>, hemos acercado los ítems a donde realmente pertenecen.</a:t>
            </a:r>
            <a:endParaRPr lang="es-MX" sz="2400" dirty="0">
              <a:latin typeface="Bahnschrift Condensed" panose="020B0502040204020203" pitchFamily="34" charset="0"/>
            </a:endParaRPr>
          </a:p>
        </p:txBody>
      </p:sp>
      <p:pic>
        <p:nvPicPr>
          <p:cNvPr id="3074" name="Picture 2" descr="../_images/shellsortB.png">
            <a:extLst>
              <a:ext uri="{FF2B5EF4-FFF2-40B4-BE49-F238E27FC236}">
                <a16:creationId xmlns:a16="http://schemas.microsoft.com/office/drawing/2014/main" id="{422A032E-1370-41E8-82CE-1D96E0159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711" y="1556464"/>
            <a:ext cx="6155999" cy="346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34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Shell</a:t>
            </a:r>
          </a:p>
        </p:txBody>
      </p:sp>
      <p:pic>
        <p:nvPicPr>
          <p:cNvPr id="3076" name="Picture 4" descr="../_images/shellsortC.png">
            <a:extLst>
              <a:ext uri="{FF2B5EF4-FFF2-40B4-BE49-F238E27FC236}">
                <a16:creationId xmlns:a16="http://schemas.microsoft.com/office/drawing/2014/main" id="{D49011F0-27A9-4FB9-9E1C-E77294A96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449" y="1860564"/>
            <a:ext cx="5440655" cy="402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80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Shell</a:t>
            </a:r>
          </a:p>
        </p:txBody>
      </p:sp>
      <p:sp>
        <p:nvSpPr>
          <p:cNvPr id="3" name="CuadroTexto 2">
            <a:extLst>
              <a:ext uri="{FF2B5EF4-FFF2-40B4-BE49-F238E27FC236}">
                <a16:creationId xmlns:a16="http://schemas.microsoft.com/office/drawing/2014/main" id="{BF2C924A-AE28-40A3-B911-3B6FF5F03D47}"/>
              </a:ext>
            </a:extLst>
          </p:cNvPr>
          <p:cNvSpPr txBox="1"/>
          <p:nvPr/>
        </p:nvSpPr>
        <p:spPr>
          <a:xfrm>
            <a:off x="4907559" y="5025005"/>
            <a:ext cx="1795684" cy="461665"/>
          </a:xfrm>
          <a:prstGeom prst="rect">
            <a:avLst/>
          </a:prstGeom>
          <a:noFill/>
        </p:spPr>
        <p:txBody>
          <a:bodyPr wrap="none" rtlCol="0">
            <a:spAutoFit/>
          </a:bodyPr>
          <a:lstStyle/>
          <a:p>
            <a:r>
              <a:rPr lang="es-MX" sz="2400" dirty="0">
                <a:latin typeface="Bahnschrift Condensed" panose="020B0502040204020203" pitchFamily="34" charset="0"/>
              </a:rPr>
              <a:t>Incremento de 4</a:t>
            </a:r>
          </a:p>
        </p:txBody>
      </p:sp>
      <p:pic>
        <p:nvPicPr>
          <p:cNvPr id="5122" name="Picture 2" descr="../_images/shellsortD.png">
            <a:extLst>
              <a:ext uri="{FF2B5EF4-FFF2-40B4-BE49-F238E27FC236}">
                <a16:creationId xmlns:a16="http://schemas.microsoft.com/office/drawing/2014/main" id="{3BF00DA2-BB60-4618-BDA8-A497C4023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276" y="1690688"/>
            <a:ext cx="6043448" cy="333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64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Shell</a:t>
            </a:r>
          </a:p>
        </p:txBody>
      </p:sp>
      <p:sp>
        <p:nvSpPr>
          <p:cNvPr id="4" name="Rectángulo 3">
            <a:extLst>
              <a:ext uri="{FF2B5EF4-FFF2-40B4-BE49-F238E27FC236}">
                <a16:creationId xmlns:a16="http://schemas.microsoft.com/office/drawing/2014/main" id="{AA925A91-FE1B-466B-9BBD-C324F1B3A5CE}"/>
              </a:ext>
            </a:extLst>
          </p:cNvPr>
          <p:cNvSpPr/>
          <p:nvPr/>
        </p:nvSpPr>
        <p:spPr>
          <a:xfrm>
            <a:off x="942363" y="1690688"/>
            <a:ext cx="6096000" cy="3631763"/>
          </a:xfrm>
          <a:prstGeom prst="rect">
            <a:avLst/>
          </a:prstGeom>
        </p:spPr>
        <p:txBody>
          <a:bodyPr>
            <a:spAutoFit/>
          </a:bodyPr>
          <a:lstStyle/>
          <a:p>
            <a:r>
              <a:rPr lang="es-MX" dirty="0" err="1">
                <a:latin typeface="Bahnschrift Condensed" panose="020B0502040204020203" pitchFamily="34" charset="0"/>
              </a:rPr>
              <a:t>def</a:t>
            </a:r>
            <a:r>
              <a:rPr lang="es-MX" dirty="0">
                <a:latin typeface="Bahnschrift Condensed" panose="020B0502040204020203" pitchFamily="34" charset="0"/>
              </a:rPr>
              <a:t> </a:t>
            </a:r>
            <a:r>
              <a:rPr lang="es-MX" dirty="0" err="1">
                <a:latin typeface="Bahnschrift Condensed" panose="020B0502040204020203" pitchFamily="34" charset="0"/>
              </a:rPr>
              <a:t>ordenamientoDeShell</a:t>
            </a:r>
            <a:r>
              <a:rPr lang="es-MX" dirty="0">
                <a:latin typeface="Bahnschrift Condensed" panose="020B0502040204020203" pitchFamily="34" charset="0"/>
              </a:rPr>
              <a:t>(</a:t>
            </a:r>
            <a:r>
              <a:rPr lang="es-MX" dirty="0" err="1">
                <a:latin typeface="Bahnschrift Condensed" panose="020B0502040204020203" pitchFamily="34" charset="0"/>
              </a:rPr>
              <a:t>unaLista</a:t>
            </a:r>
            <a:r>
              <a:rPr lang="es-MX" dirty="0">
                <a:latin typeface="Bahnschrift Condensed" panose="020B0502040204020203" pitchFamily="34" charset="0"/>
              </a:rPr>
              <a:t>):</a:t>
            </a:r>
          </a:p>
          <a:p>
            <a:r>
              <a:rPr lang="es-MX" dirty="0">
                <a:latin typeface="Bahnschrift Condensed" panose="020B0502040204020203" pitchFamily="34" charset="0"/>
              </a:rPr>
              <a:t>    </a:t>
            </a:r>
            <a:r>
              <a:rPr lang="es-MX" dirty="0" err="1">
                <a:latin typeface="Bahnschrift Condensed" panose="020B0502040204020203" pitchFamily="34" charset="0"/>
              </a:rPr>
              <a:t>contadorSublistas</a:t>
            </a:r>
            <a:r>
              <a:rPr lang="es-MX" dirty="0">
                <a:latin typeface="Bahnschrift Condensed" panose="020B0502040204020203" pitchFamily="34" charset="0"/>
              </a:rPr>
              <a:t> = </a:t>
            </a:r>
            <a:r>
              <a:rPr lang="es-MX" dirty="0" err="1">
                <a:latin typeface="Bahnschrift Condensed" panose="020B0502040204020203" pitchFamily="34" charset="0"/>
              </a:rPr>
              <a:t>len</a:t>
            </a:r>
            <a:r>
              <a:rPr lang="es-MX" dirty="0">
                <a:latin typeface="Bahnschrift Condensed" panose="020B0502040204020203" pitchFamily="34" charset="0"/>
              </a:rPr>
              <a:t>(</a:t>
            </a:r>
            <a:r>
              <a:rPr lang="es-MX" dirty="0" err="1">
                <a:latin typeface="Bahnschrift Condensed" panose="020B0502040204020203" pitchFamily="34" charset="0"/>
              </a:rPr>
              <a:t>unaLista</a:t>
            </a:r>
            <a:r>
              <a:rPr lang="es-MX" dirty="0">
                <a:latin typeface="Bahnschrift Condensed" panose="020B0502040204020203" pitchFamily="34" charset="0"/>
              </a:rPr>
              <a:t>)//2</a:t>
            </a:r>
          </a:p>
          <a:p>
            <a:r>
              <a:rPr lang="es-MX" dirty="0">
                <a:latin typeface="Bahnschrift Condensed" panose="020B0502040204020203" pitchFamily="34" charset="0"/>
              </a:rPr>
              <a:t>    </a:t>
            </a:r>
            <a:r>
              <a:rPr lang="es-MX" dirty="0" err="1">
                <a:latin typeface="Bahnschrift Condensed" panose="020B0502040204020203" pitchFamily="34" charset="0"/>
              </a:rPr>
              <a:t>while</a:t>
            </a:r>
            <a:r>
              <a:rPr lang="es-MX" dirty="0">
                <a:latin typeface="Bahnschrift Condensed" panose="020B0502040204020203" pitchFamily="34" charset="0"/>
              </a:rPr>
              <a:t> </a:t>
            </a:r>
            <a:r>
              <a:rPr lang="es-MX" dirty="0" err="1">
                <a:latin typeface="Bahnschrift Condensed" panose="020B0502040204020203" pitchFamily="34" charset="0"/>
              </a:rPr>
              <a:t>contadorSublistas</a:t>
            </a:r>
            <a:r>
              <a:rPr lang="es-MX" dirty="0">
                <a:latin typeface="Bahnschrift Condensed" panose="020B0502040204020203" pitchFamily="34" charset="0"/>
              </a:rPr>
              <a:t> &gt; 0:</a:t>
            </a:r>
          </a:p>
          <a:p>
            <a:endParaRPr lang="es-MX" dirty="0">
              <a:latin typeface="Bahnschrift Condensed" panose="020B0502040204020203" pitchFamily="34" charset="0"/>
            </a:endParaRPr>
          </a:p>
          <a:p>
            <a:r>
              <a:rPr lang="es-MX" dirty="0">
                <a:latin typeface="Bahnschrift Condensed" panose="020B0502040204020203" pitchFamily="34" charset="0"/>
              </a:rPr>
              <a:t>      </a:t>
            </a:r>
            <a:r>
              <a:rPr lang="es-MX" dirty="0" err="1">
                <a:latin typeface="Bahnschrift Condensed" panose="020B0502040204020203" pitchFamily="34" charset="0"/>
              </a:rPr>
              <a:t>for</a:t>
            </a:r>
            <a:r>
              <a:rPr lang="es-MX" dirty="0">
                <a:latin typeface="Bahnschrift Condensed" panose="020B0502040204020203" pitchFamily="34" charset="0"/>
              </a:rPr>
              <a:t> </a:t>
            </a:r>
            <a:r>
              <a:rPr lang="es-MX" dirty="0" err="1">
                <a:latin typeface="Bahnschrift Condensed" panose="020B0502040204020203" pitchFamily="34" charset="0"/>
              </a:rPr>
              <a:t>posicionInicio</a:t>
            </a:r>
            <a:r>
              <a:rPr lang="es-MX" dirty="0">
                <a:latin typeface="Bahnschrift Condensed" panose="020B0502040204020203" pitchFamily="34" charset="0"/>
              </a:rPr>
              <a:t> in </a:t>
            </a:r>
            <a:r>
              <a:rPr lang="es-MX" dirty="0" err="1">
                <a:latin typeface="Bahnschrift Condensed" panose="020B0502040204020203" pitchFamily="34" charset="0"/>
              </a:rPr>
              <a:t>range</a:t>
            </a:r>
            <a:r>
              <a:rPr lang="es-MX" dirty="0">
                <a:latin typeface="Bahnschrift Condensed" panose="020B0502040204020203" pitchFamily="34" charset="0"/>
              </a:rPr>
              <a:t>(</a:t>
            </a:r>
            <a:r>
              <a:rPr lang="es-MX" dirty="0" err="1">
                <a:latin typeface="Bahnschrift Condensed" panose="020B0502040204020203" pitchFamily="34" charset="0"/>
              </a:rPr>
              <a:t>contadorSublistas</a:t>
            </a:r>
            <a:r>
              <a:rPr lang="es-MX" dirty="0">
                <a:latin typeface="Bahnschrift Condensed" panose="020B0502040204020203" pitchFamily="34" charset="0"/>
              </a:rPr>
              <a:t>):</a:t>
            </a:r>
          </a:p>
          <a:p>
            <a:r>
              <a:rPr lang="es-MX" dirty="0">
                <a:latin typeface="Bahnschrift Condensed" panose="020B0502040204020203" pitchFamily="34" charset="0"/>
              </a:rPr>
              <a:t>        </a:t>
            </a:r>
            <a:r>
              <a:rPr lang="es-MX" dirty="0" err="1">
                <a:latin typeface="Bahnschrift Condensed" panose="020B0502040204020203" pitchFamily="34" charset="0"/>
              </a:rPr>
              <a:t>brechaOrdenamientoPorInsercion</a:t>
            </a:r>
            <a:r>
              <a:rPr lang="es-MX" dirty="0">
                <a:latin typeface="Bahnschrift Condensed" panose="020B0502040204020203" pitchFamily="34" charset="0"/>
              </a:rPr>
              <a:t>(</a:t>
            </a:r>
            <a:r>
              <a:rPr lang="es-MX" dirty="0" err="1">
                <a:latin typeface="Bahnschrift Condensed" panose="020B0502040204020203" pitchFamily="34" charset="0"/>
              </a:rPr>
              <a:t>unaLista,posicionInicio,contadorSublistas</a:t>
            </a:r>
            <a:r>
              <a:rPr lang="es-MX" dirty="0">
                <a:latin typeface="Bahnschrift Condensed" panose="020B0502040204020203" pitchFamily="34" charset="0"/>
              </a:rPr>
              <a:t>)</a:t>
            </a:r>
          </a:p>
          <a:p>
            <a:endParaRPr lang="es-MX" dirty="0">
              <a:latin typeface="Bahnschrift Condensed" panose="020B0502040204020203" pitchFamily="34" charset="0"/>
            </a:endParaRPr>
          </a:p>
          <a:p>
            <a:r>
              <a:rPr lang="es-MX" dirty="0">
                <a:latin typeface="Bahnschrift Condensed" panose="020B0502040204020203" pitchFamily="34" charset="0"/>
              </a:rPr>
              <a:t>      </a:t>
            </a:r>
            <a:r>
              <a:rPr lang="es-MX" dirty="0" err="1">
                <a:latin typeface="Bahnschrift Condensed" panose="020B0502040204020203" pitchFamily="34" charset="0"/>
              </a:rPr>
              <a:t>print</a:t>
            </a:r>
            <a:r>
              <a:rPr lang="es-MX" dirty="0">
                <a:latin typeface="Bahnschrift Condensed" panose="020B0502040204020203" pitchFamily="34" charset="0"/>
              </a:rPr>
              <a:t>("Después de los incrementos de tamaño",</a:t>
            </a:r>
            <a:r>
              <a:rPr lang="es-MX" dirty="0" err="1">
                <a:latin typeface="Bahnschrift Condensed" panose="020B0502040204020203" pitchFamily="34" charset="0"/>
              </a:rPr>
              <a:t>contadorSublistas</a:t>
            </a:r>
            <a:r>
              <a:rPr lang="es-MX" dirty="0">
                <a:latin typeface="Bahnschrift Condensed" panose="020B0502040204020203" pitchFamily="34" charset="0"/>
              </a:rPr>
              <a:t>,</a:t>
            </a:r>
          </a:p>
          <a:p>
            <a:r>
              <a:rPr lang="es-MX" dirty="0">
                <a:latin typeface="Bahnschrift Condensed" panose="020B0502040204020203" pitchFamily="34" charset="0"/>
              </a:rPr>
              <a:t>                                   "La lista es",</a:t>
            </a:r>
            <a:r>
              <a:rPr lang="es-MX" dirty="0" err="1">
                <a:latin typeface="Bahnschrift Condensed" panose="020B0502040204020203" pitchFamily="34" charset="0"/>
              </a:rPr>
              <a:t>unaLista</a:t>
            </a:r>
            <a:r>
              <a:rPr lang="es-MX" dirty="0">
                <a:latin typeface="Bahnschrift Condensed" panose="020B0502040204020203" pitchFamily="34" charset="0"/>
              </a:rPr>
              <a:t>)</a:t>
            </a:r>
          </a:p>
          <a:p>
            <a:endParaRPr lang="es-MX" dirty="0">
              <a:latin typeface="Bahnschrift Condensed" panose="020B0502040204020203" pitchFamily="34" charset="0"/>
            </a:endParaRPr>
          </a:p>
          <a:p>
            <a:r>
              <a:rPr lang="es-MX" dirty="0">
                <a:latin typeface="Bahnschrift Condensed" panose="020B0502040204020203" pitchFamily="34" charset="0"/>
              </a:rPr>
              <a:t>      </a:t>
            </a:r>
            <a:r>
              <a:rPr lang="es-MX" dirty="0" err="1">
                <a:latin typeface="Bahnschrift Condensed" panose="020B0502040204020203" pitchFamily="34" charset="0"/>
              </a:rPr>
              <a:t>contadorSublistas</a:t>
            </a:r>
            <a:r>
              <a:rPr lang="es-MX" dirty="0">
                <a:latin typeface="Bahnschrift Condensed" panose="020B0502040204020203" pitchFamily="34" charset="0"/>
              </a:rPr>
              <a:t> = </a:t>
            </a:r>
            <a:r>
              <a:rPr lang="es-MX" dirty="0" err="1">
                <a:latin typeface="Bahnschrift Condensed" panose="020B0502040204020203" pitchFamily="34" charset="0"/>
              </a:rPr>
              <a:t>contadorSublistas</a:t>
            </a:r>
            <a:r>
              <a:rPr lang="es-MX" dirty="0">
                <a:latin typeface="Bahnschrift Condensed" panose="020B0502040204020203" pitchFamily="34" charset="0"/>
              </a:rPr>
              <a:t> // 2</a:t>
            </a:r>
          </a:p>
          <a:p>
            <a:endParaRPr lang="es-MX" sz="1400" dirty="0">
              <a:latin typeface="Bahnschrift Condensed" panose="020B0502040204020203" pitchFamily="34" charset="0"/>
            </a:endParaRPr>
          </a:p>
        </p:txBody>
      </p:sp>
    </p:spTree>
    <p:extLst>
      <p:ext uri="{BB962C8B-B14F-4D97-AF65-F5344CB8AC3E}">
        <p14:creationId xmlns:p14="http://schemas.microsoft.com/office/powerpoint/2010/main" val="107692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Shell</a:t>
            </a:r>
          </a:p>
        </p:txBody>
      </p:sp>
      <p:sp>
        <p:nvSpPr>
          <p:cNvPr id="4" name="Rectángulo 3">
            <a:extLst>
              <a:ext uri="{FF2B5EF4-FFF2-40B4-BE49-F238E27FC236}">
                <a16:creationId xmlns:a16="http://schemas.microsoft.com/office/drawing/2014/main" id="{AA925A91-FE1B-466B-9BBD-C324F1B3A5CE}"/>
              </a:ext>
            </a:extLst>
          </p:cNvPr>
          <p:cNvSpPr/>
          <p:nvPr/>
        </p:nvSpPr>
        <p:spPr>
          <a:xfrm>
            <a:off x="942363" y="1690688"/>
            <a:ext cx="6096000" cy="4247317"/>
          </a:xfrm>
          <a:prstGeom prst="rect">
            <a:avLst/>
          </a:prstGeom>
        </p:spPr>
        <p:txBody>
          <a:bodyPr>
            <a:spAutoFit/>
          </a:bodyPr>
          <a:lstStyle/>
          <a:p>
            <a:r>
              <a:rPr lang="es-MX" dirty="0" err="1">
                <a:latin typeface="Bahnschrift Condensed" panose="020B0502040204020203" pitchFamily="34" charset="0"/>
              </a:rPr>
              <a:t>def</a:t>
            </a:r>
            <a:r>
              <a:rPr lang="es-MX" dirty="0">
                <a:latin typeface="Bahnschrift Condensed" panose="020B0502040204020203" pitchFamily="34" charset="0"/>
              </a:rPr>
              <a:t> </a:t>
            </a:r>
            <a:r>
              <a:rPr lang="es-MX" dirty="0" err="1">
                <a:latin typeface="Bahnschrift Condensed" panose="020B0502040204020203" pitchFamily="34" charset="0"/>
              </a:rPr>
              <a:t>brechaOrdenamientoPorInsercion</a:t>
            </a:r>
            <a:r>
              <a:rPr lang="es-MX" dirty="0">
                <a:latin typeface="Bahnschrift Condensed" panose="020B0502040204020203" pitchFamily="34" charset="0"/>
              </a:rPr>
              <a:t>(</a:t>
            </a:r>
            <a:r>
              <a:rPr lang="es-MX" dirty="0" err="1">
                <a:latin typeface="Bahnschrift Condensed" panose="020B0502040204020203" pitchFamily="34" charset="0"/>
              </a:rPr>
              <a:t>unaLista,inicio,brecha</a:t>
            </a:r>
            <a:r>
              <a:rPr lang="es-MX" dirty="0">
                <a:latin typeface="Bahnschrift Condensed" panose="020B0502040204020203" pitchFamily="34" charset="0"/>
              </a:rPr>
              <a:t>):</a:t>
            </a:r>
          </a:p>
          <a:p>
            <a:r>
              <a:rPr lang="es-MX" dirty="0">
                <a:latin typeface="Bahnschrift Condensed" panose="020B0502040204020203" pitchFamily="34" charset="0"/>
              </a:rPr>
              <a:t>    </a:t>
            </a:r>
            <a:r>
              <a:rPr lang="es-MX" dirty="0" err="1">
                <a:latin typeface="Bahnschrift Condensed" panose="020B0502040204020203" pitchFamily="34" charset="0"/>
              </a:rPr>
              <a:t>for</a:t>
            </a:r>
            <a:r>
              <a:rPr lang="es-MX" dirty="0">
                <a:latin typeface="Bahnschrift Condensed" panose="020B0502040204020203" pitchFamily="34" charset="0"/>
              </a:rPr>
              <a:t> i in </a:t>
            </a:r>
            <a:r>
              <a:rPr lang="es-MX" dirty="0" err="1">
                <a:latin typeface="Bahnschrift Condensed" panose="020B0502040204020203" pitchFamily="34" charset="0"/>
              </a:rPr>
              <a:t>range</a:t>
            </a:r>
            <a:r>
              <a:rPr lang="es-MX" dirty="0">
                <a:latin typeface="Bahnschrift Condensed" panose="020B0502040204020203" pitchFamily="34" charset="0"/>
              </a:rPr>
              <a:t>(</a:t>
            </a:r>
            <a:r>
              <a:rPr lang="es-MX" dirty="0" err="1">
                <a:latin typeface="Bahnschrift Condensed" panose="020B0502040204020203" pitchFamily="34" charset="0"/>
              </a:rPr>
              <a:t>inicio+brecha,len</a:t>
            </a:r>
            <a:r>
              <a:rPr lang="es-MX" dirty="0">
                <a:latin typeface="Bahnschrift Condensed" panose="020B0502040204020203" pitchFamily="34" charset="0"/>
              </a:rPr>
              <a:t>(</a:t>
            </a:r>
            <a:r>
              <a:rPr lang="es-MX" dirty="0" err="1">
                <a:latin typeface="Bahnschrift Condensed" panose="020B0502040204020203" pitchFamily="34" charset="0"/>
              </a:rPr>
              <a:t>unaLista</a:t>
            </a:r>
            <a:r>
              <a:rPr lang="es-MX" dirty="0">
                <a:latin typeface="Bahnschrift Condensed" panose="020B0502040204020203" pitchFamily="34" charset="0"/>
              </a:rPr>
              <a:t>),brecha):</a:t>
            </a:r>
          </a:p>
          <a:p>
            <a:endParaRPr lang="es-MX" dirty="0">
              <a:latin typeface="Bahnschrift Condensed" panose="020B0502040204020203" pitchFamily="34" charset="0"/>
            </a:endParaRPr>
          </a:p>
          <a:p>
            <a:r>
              <a:rPr lang="es-MX" dirty="0">
                <a:latin typeface="Bahnschrift Condensed" panose="020B0502040204020203" pitchFamily="34" charset="0"/>
              </a:rPr>
              <a:t>        </a:t>
            </a:r>
            <a:r>
              <a:rPr lang="es-MX" dirty="0" err="1">
                <a:latin typeface="Bahnschrift Condensed" panose="020B0502040204020203" pitchFamily="34" charset="0"/>
              </a:rPr>
              <a:t>valorActual</a:t>
            </a:r>
            <a:r>
              <a:rPr lang="es-MX" dirty="0">
                <a:latin typeface="Bahnschrift Condensed" panose="020B0502040204020203" pitchFamily="34" charset="0"/>
              </a:rPr>
              <a:t> = </a:t>
            </a:r>
            <a:r>
              <a:rPr lang="es-MX" dirty="0" err="1">
                <a:latin typeface="Bahnschrift Condensed" panose="020B0502040204020203" pitchFamily="34" charset="0"/>
              </a:rPr>
              <a:t>unaLista</a:t>
            </a:r>
            <a:r>
              <a:rPr lang="es-MX" dirty="0">
                <a:latin typeface="Bahnschrift Condensed" panose="020B0502040204020203" pitchFamily="34" charset="0"/>
              </a:rPr>
              <a:t>[i]</a:t>
            </a:r>
          </a:p>
          <a:p>
            <a:r>
              <a:rPr lang="es-MX" dirty="0">
                <a:latin typeface="Bahnschrift Condensed" panose="020B0502040204020203" pitchFamily="34" charset="0"/>
              </a:rPr>
              <a:t>        </a:t>
            </a:r>
            <a:r>
              <a:rPr lang="es-MX" dirty="0" err="1">
                <a:latin typeface="Bahnschrift Condensed" panose="020B0502040204020203" pitchFamily="34" charset="0"/>
              </a:rPr>
              <a:t>posicion</a:t>
            </a:r>
            <a:r>
              <a:rPr lang="es-MX" dirty="0">
                <a:latin typeface="Bahnschrift Condensed" panose="020B0502040204020203" pitchFamily="34" charset="0"/>
              </a:rPr>
              <a:t> = i</a:t>
            </a:r>
          </a:p>
          <a:p>
            <a:endParaRPr lang="es-MX" dirty="0">
              <a:latin typeface="Bahnschrift Condensed" panose="020B0502040204020203" pitchFamily="34" charset="0"/>
            </a:endParaRPr>
          </a:p>
          <a:p>
            <a:r>
              <a:rPr lang="es-MX" dirty="0">
                <a:latin typeface="Bahnschrift Condensed" panose="020B0502040204020203" pitchFamily="34" charset="0"/>
              </a:rPr>
              <a:t>        </a:t>
            </a:r>
            <a:r>
              <a:rPr lang="es-MX" dirty="0" err="1">
                <a:latin typeface="Bahnschrift Condensed" panose="020B0502040204020203" pitchFamily="34" charset="0"/>
              </a:rPr>
              <a:t>while</a:t>
            </a:r>
            <a:r>
              <a:rPr lang="es-MX" dirty="0">
                <a:latin typeface="Bahnschrift Condensed" panose="020B0502040204020203" pitchFamily="34" charset="0"/>
              </a:rPr>
              <a:t> </a:t>
            </a:r>
            <a:r>
              <a:rPr lang="es-MX" dirty="0" err="1">
                <a:latin typeface="Bahnschrift Condensed" panose="020B0502040204020203" pitchFamily="34" charset="0"/>
              </a:rPr>
              <a:t>posicion</a:t>
            </a:r>
            <a:r>
              <a:rPr lang="es-MX" dirty="0">
                <a:latin typeface="Bahnschrift Condensed" panose="020B0502040204020203" pitchFamily="34" charset="0"/>
              </a:rPr>
              <a:t>&gt;=brecha and </a:t>
            </a:r>
            <a:r>
              <a:rPr lang="es-MX" dirty="0" err="1">
                <a:latin typeface="Bahnschrift Condensed" panose="020B0502040204020203" pitchFamily="34" charset="0"/>
              </a:rPr>
              <a:t>unaLista</a:t>
            </a:r>
            <a:r>
              <a:rPr lang="es-MX" dirty="0">
                <a:latin typeface="Bahnschrift Condensed" panose="020B0502040204020203" pitchFamily="34" charset="0"/>
              </a:rPr>
              <a:t>[</a:t>
            </a:r>
            <a:r>
              <a:rPr lang="es-MX" dirty="0" err="1">
                <a:latin typeface="Bahnschrift Condensed" panose="020B0502040204020203" pitchFamily="34" charset="0"/>
              </a:rPr>
              <a:t>posicion</a:t>
            </a:r>
            <a:r>
              <a:rPr lang="es-MX" dirty="0">
                <a:latin typeface="Bahnschrift Condensed" panose="020B0502040204020203" pitchFamily="34" charset="0"/>
              </a:rPr>
              <a:t>-brecha]&gt;</a:t>
            </a:r>
            <a:r>
              <a:rPr lang="es-MX" dirty="0" err="1">
                <a:latin typeface="Bahnschrift Condensed" panose="020B0502040204020203" pitchFamily="34" charset="0"/>
              </a:rPr>
              <a:t>valorActual</a:t>
            </a:r>
            <a:r>
              <a:rPr lang="es-MX" dirty="0">
                <a:latin typeface="Bahnschrift Condensed" panose="020B0502040204020203" pitchFamily="34" charset="0"/>
              </a:rPr>
              <a:t>:</a:t>
            </a:r>
          </a:p>
          <a:p>
            <a:r>
              <a:rPr lang="es-MX" dirty="0">
                <a:latin typeface="Bahnschrift Condensed" panose="020B0502040204020203" pitchFamily="34" charset="0"/>
              </a:rPr>
              <a:t>            </a:t>
            </a:r>
            <a:r>
              <a:rPr lang="es-MX" dirty="0" err="1">
                <a:latin typeface="Bahnschrift Condensed" panose="020B0502040204020203" pitchFamily="34" charset="0"/>
              </a:rPr>
              <a:t>unaLista</a:t>
            </a:r>
            <a:r>
              <a:rPr lang="es-MX" dirty="0">
                <a:latin typeface="Bahnschrift Condensed" panose="020B0502040204020203" pitchFamily="34" charset="0"/>
              </a:rPr>
              <a:t>[</a:t>
            </a:r>
            <a:r>
              <a:rPr lang="es-MX" dirty="0" err="1">
                <a:latin typeface="Bahnschrift Condensed" panose="020B0502040204020203" pitchFamily="34" charset="0"/>
              </a:rPr>
              <a:t>posicion</a:t>
            </a:r>
            <a:r>
              <a:rPr lang="es-MX" dirty="0">
                <a:latin typeface="Bahnschrift Condensed" panose="020B0502040204020203" pitchFamily="34" charset="0"/>
              </a:rPr>
              <a:t>]=</a:t>
            </a:r>
            <a:r>
              <a:rPr lang="es-MX" dirty="0" err="1">
                <a:latin typeface="Bahnschrift Condensed" panose="020B0502040204020203" pitchFamily="34" charset="0"/>
              </a:rPr>
              <a:t>unaLista</a:t>
            </a:r>
            <a:r>
              <a:rPr lang="es-MX" dirty="0">
                <a:latin typeface="Bahnschrift Condensed" panose="020B0502040204020203" pitchFamily="34" charset="0"/>
              </a:rPr>
              <a:t>[</a:t>
            </a:r>
            <a:r>
              <a:rPr lang="es-MX" dirty="0" err="1">
                <a:latin typeface="Bahnschrift Condensed" panose="020B0502040204020203" pitchFamily="34" charset="0"/>
              </a:rPr>
              <a:t>posicion</a:t>
            </a:r>
            <a:r>
              <a:rPr lang="es-MX" dirty="0">
                <a:latin typeface="Bahnschrift Condensed" panose="020B0502040204020203" pitchFamily="34" charset="0"/>
              </a:rPr>
              <a:t>-brecha]</a:t>
            </a:r>
          </a:p>
          <a:p>
            <a:r>
              <a:rPr lang="es-MX" dirty="0">
                <a:latin typeface="Bahnschrift Condensed" panose="020B0502040204020203" pitchFamily="34" charset="0"/>
              </a:rPr>
              <a:t>            </a:t>
            </a:r>
            <a:r>
              <a:rPr lang="es-MX" dirty="0" err="1">
                <a:latin typeface="Bahnschrift Condensed" panose="020B0502040204020203" pitchFamily="34" charset="0"/>
              </a:rPr>
              <a:t>posicion</a:t>
            </a:r>
            <a:r>
              <a:rPr lang="es-MX" dirty="0">
                <a:latin typeface="Bahnschrift Condensed" panose="020B0502040204020203" pitchFamily="34" charset="0"/>
              </a:rPr>
              <a:t> = </a:t>
            </a:r>
            <a:r>
              <a:rPr lang="es-MX" dirty="0" err="1">
                <a:latin typeface="Bahnschrift Condensed" panose="020B0502040204020203" pitchFamily="34" charset="0"/>
              </a:rPr>
              <a:t>posicion</a:t>
            </a:r>
            <a:r>
              <a:rPr lang="es-MX" dirty="0">
                <a:latin typeface="Bahnschrift Condensed" panose="020B0502040204020203" pitchFamily="34" charset="0"/>
              </a:rPr>
              <a:t>-brecha</a:t>
            </a:r>
          </a:p>
          <a:p>
            <a:endParaRPr lang="es-MX" dirty="0">
              <a:latin typeface="Bahnschrift Condensed" panose="020B0502040204020203" pitchFamily="34" charset="0"/>
            </a:endParaRPr>
          </a:p>
          <a:p>
            <a:r>
              <a:rPr lang="es-MX" dirty="0">
                <a:latin typeface="Bahnschrift Condensed" panose="020B0502040204020203" pitchFamily="34" charset="0"/>
              </a:rPr>
              <a:t>        </a:t>
            </a:r>
            <a:r>
              <a:rPr lang="es-MX" dirty="0" err="1">
                <a:latin typeface="Bahnschrift Condensed" panose="020B0502040204020203" pitchFamily="34" charset="0"/>
              </a:rPr>
              <a:t>unaLista</a:t>
            </a:r>
            <a:r>
              <a:rPr lang="es-MX" dirty="0">
                <a:latin typeface="Bahnschrift Condensed" panose="020B0502040204020203" pitchFamily="34" charset="0"/>
              </a:rPr>
              <a:t>[</a:t>
            </a:r>
            <a:r>
              <a:rPr lang="es-MX" dirty="0" err="1">
                <a:latin typeface="Bahnschrift Condensed" panose="020B0502040204020203" pitchFamily="34" charset="0"/>
              </a:rPr>
              <a:t>posicion</a:t>
            </a:r>
            <a:r>
              <a:rPr lang="es-MX" dirty="0">
                <a:latin typeface="Bahnschrift Condensed" panose="020B0502040204020203" pitchFamily="34" charset="0"/>
              </a:rPr>
              <a:t>]=</a:t>
            </a:r>
            <a:r>
              <a:rPr lang="es-MX" dirty="0" err="1">
                <a:latin typeface="Bahnschrift Condensed" panose="020B0502040204020203" pitchFamily="34" charset="0"/>
              </a:rPr>
              <a:t>valorActual</a:t>
            </a:r>
            <a:endParaRPr lang="es-MX" dirty="0">
              <a:latin typeface="Bahnschrift Condensed" panose="020B0502040204020203" pitchFamily="34" charset="0"/>
            </a:endParaRPr>
          </a:p>
          <a:p>
            <a:endParaRPr lang="es-MX" dirty="0">
              <a:latin typeface="Bahnschrift Condensed" panose="020B0502040204020203" pitchFamily="34" charset="0"/>
            </a:endParaRPr>
          </a:p>
          <a:p>
            <a:r>
              <a:rPr lang="es-MX" dirty="0" err="1">
                <a:latin typeface="Bahnschrift Condensed" panose="020B0502040204020203" pitchFamily="34" charset="0"/>
              </a:rPr>
              <a:t>unaLista</a:t>
            </a:r>
            <a:r>
              <a:rPr lang="es-MX" dirty="0">
                <a:latin typeface="Bahnschrift Condensed" panose="020B0502040204020203" pitchFamily="34" charset="0"/>
              </a:rPr>
              <a:t> = [54,26,93,17,77,31,44,55,20]</a:t>
            </a:r>
          </a:p>
          <a:p>
            <a:r>
              <a:rPr lang="es-MX" dirty="0" err="1">
                <a:latin typeface="Bahnschrift Condensed" panose="020B0502040204020203" pitchFamily="34" charset="0"/>
              </a:rPr>
              <a:t>ordenamientoDeShell</a:t>
            </a:r>
            <a:r>
              <a:rPr lang="es-MX" dirty="0">
                <a:latin typeface="Bahnschrift Condensed" panose="020B0502040204020203" pitchFamily="34" charset="0"/>
              </a:rPr>
              <a:t>(</a:t>
            </a:r>
            <a:r>
              <a:rPr lang="es-MX" dirty="0" err="1">
                <a:latin typeface="Bahnschrift Condensed" panose="020B0502040204020203" pitchFamily="34" charset="0"/>
              </a:rPr>
              <a:t>unaLista</a:t>
            </a:r>
            <a:r>
              <a:rPr lang="es-MX" dirty="0">
                <a:latin typeface="Bahnschrift Condensed" panose="020B0502040204020203" pitchFamily="34" charset="0"/>
              </a:rPr>
              <a:t>)</a:t>
            </a:r>
          </a:p>
          <a:p>
            <a:r>
              <a:rPr lang="es-MX" dirty="0" err="1">
                <a:latin typeface="Bahnschrift Condensed" panose="020B0502040204020203" pitchFamily="34" charset="0"/>
              </a:rPr>
              <a:t>print</a:t>
            </a:r>
            <a:r>
              <a:rPr lang="es-MX" dirty="0">
                <a:latin typeface="Bahnschrift Condensed" panose="020B0502040204020203" pitchFamily="34" charset="0"/>
              </a:rPr>
              <a:t>(</a:t>
            </a:r>
            <a:r>
              <a:rPr lang="es-MX" dirty="0" err="1">
                <a:latin typeface="Bahnschrift Condensed" panose="020B0502040204020203" pitchFamily="34" charset="0"/>
              </a:rPr>
              <a:t>unaLista</a:t>
            </a:r>
            <a:r>
              <a:rPr lang="es-MX" dirty="0">
                <a:latin typeface="Bahnschrift Condensed" panose="020B0502040204020203" pitchFamily="34" charset="0"/>
              </a:rPr>
              <a:t>)</a:t>
            </a:r>
          </a:p>
        </p:txBody>
      </p:sp>
    </p:spTree>
    <p:extLst>
      <p:ext uri="{BB962C8B-B14F-4D97-AF65-F5344CB8AC3E}">
        <p14:creationId xmlns:p14="http://schemas.microsoft.com/office/powerpoint/2010/main" val="396603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Mezcla (</a:t>
            </a:r>
            <a:r>
              <a:rPr lang="es-MX" b="1" dirty="0" err="1">
                <a:solidFill>
                  <a:srgbClr val="0070C0"/>
                </a:solidFill>
              </a:rPr>
              <a:t>Merge</a:t>
            </a:r>
            <a:r>
              <a:rPr lang="es-MX" b="1" dirty="0">
                <a:solidFill>
                  <a:srgbClr val="0070C0"/>
                </a:solidFill>
              </a:rPr>
              <a:t>)</a:t>
            </a:r>
          </a:p>
        </p:txBody>
      </p:sp>
      <p:sp>
        <p:nvSpPr>
          <p:cNvPr id="4" name="Rectángulo 3">
            <a:extLst>
              <a:ext uri="{FF2B5EF4-FFF2-40B4-BE49-F238E27FC236}">
                <a16:creationId xmlns:a16="http://schemas.microsoft.com/office/drawing/2014/main" id="{D97FB1FA-25FA-4230-9F4A-3CF28760CC6E}"/>
              </a:ext>
            </a:extLst>
          </p:cNvPr>
          <p:cNvSpPr/>
          <p:nvPr/>
        </p:nvSpPr>
        <p:spPr>
          <a:xfrm>
            <a:off x="570451" y="1649777"/>
            <a:ext cx="10783349" cy="3785652"/>
          </a:xfrm>
          <a:prstGeom prst="rect">
            <a:avLst/>
          </a:prstGeom>
        </p:spPr>
        <p:txBody>
          <a:bodyPr wrap="square">
            <a:spAutoFit/>
          </a:bodyPr>
          <a:lstStyle/>
          <a:p>
            <a:pPr marL="342900" indent="-342900" algn="just">
              <a:buFont typeface="Arial" panose="020B0604020202020204" pitchFamily="34" charset="0"/>
              <a:buChar char="•"/>
            </a:pPr>
            <a:r>
              <a:rPr lang="es-ES" sz="2400" dirty="0">
                <a:latin typeface="Bahnschrift Condensed" panose="020B0502040204020203" pitchFamily="34" charset="0"/>
              </a:rPr>
              <a:t>El ordenamiento por mezcla es un algoritmo recursivo que divide continuamente una lista por la mitad. </a:t>
            </a:r>
          </a:p>
          <a:p>
            <a:pPr marL="342900" indent="-342900" algn="just">
              <a:buFont typeface="Arial" panose="020B0604020202020204" pitchFamily="34" charset="0"/>
              <a:buChar char="•"/>
            </a:pPr>
            <a:endParaRPr lang="es-ES" sz="2400" dirty="0">
              <a:latin typeface="Bahnschrift Condensed" panose="020B0502040204020203" pitchFamily="34" charset="0"/>
            </a:endParaRPr>
          </a:p>
          <a:p>
            <a:pPr marL="342900" indent="-342900" algn="just">
              <a:buFont typeface="Arial" panose="020B0604020202020204" pitchFamily="34" charset="0"/>
              <a:buChar char="•"/>
            </a:pPr>
            <a:r>
              <a:rPr lang="es-ES" sz="2400" dirty="0">
                <a:latin typeface="Bahnschrift Condensed" panose="020B0502040204020203" pitchFamily="34" charset="0"/>
              </a:rPr>
              <a:t>Si la lista está vacía o tiene un solo ítem, se ordena por definición (el caso base). </a:t>
            </a:r>
          </a:p>
          <a:p>
            <a:pPr marL="342900" indent="-342900" algn="just">
              <a:buFont typeface="Arial" panose="020B0604020202020204" pitchFamily="34" charset="0"/>
              <a:buChar char="•"/>
            </a:pPr>
            <a:endParaRPr lang="es-ES" sz="2400" dirty="0">
              <a:latin typeface="Bahnschrift Condensed" panose="020B0502040204020203" pitchFamily="34" charset="0"/>
            </a:endParaRPr>
          </a:p>
          <a:p>
            <a:pPr marL="342900" indent="-342900" algn="just">
              <a:buFont typeface="Arial" panose="020B0604020202020204" pitchFamily="34" charset="0"/>
              <a:buChar char="•"/>
            </a:pPr>
            <a:r>
              <a:rPr lang="es-ES" sz="2400" dirty="0">
                <a:latin typeface="Bahnschrift Condensed" panose="020B0502040204020203" pitchFamily="34" charset="0"/>
              </a:rPr>
              <a:t>Si la lista tiene más de un ítem, dividimos la lista e invocamos recursivamente un ordenamiento por mezcla para ambas mitades. </a:t>
            </a:r>
          </a:p>
          <a:p>
            <a:pPr marL="342900" indent="-342900" algn="just">
              <a:buFont typeface="Arial" panose="020B0604020202020204" pitchFamily="34" charset="0"/>
              <a:buChar char="•"/>
            </a:pPr>
            <a:endParaRPr lang="es-ES" sz="2400" dirty="0">
              <a:latin typeface="Bahnschrift Condensed" panose="020B0502040204020203" pitchFamily="34" charset="0"/>
            </a:endParaRPr>
          </a:p>
          <a:p>
            <a:pPr marL="342900" indent="-342900" algn="just">
              <a:buFont typeface="Arial" panose="020B0604020202020204" pitchFamily="34" charset="0"/>
              <a:buChar char="•"/>
            </a:pPr>
            <a:r>
              <a:rPr lang="es-ES" sz="2400" dirty="0">
                <a:latin typeface="Bahnschrift Condensed" panose="020B0502040204020203" pitchFamily="34" charset="0"/>
              </a:rPr>
              <a:t>Una vez que las dos mitades están ordenadas, se realiza la operación fundamental, denominada mezcla. </a:t>
            </a:r>
            <a:r>
              <a:rPr lang="es-ES" sz="2400" b="1" dirty="0">
                <a:solidFill>
                  <a:srgbClr val="00B0F0"/>
                </a:solidFill>
                <a:latin typeface="Bahnschrift Condensed" panose="020B0502040204020203" pitchFamily="34" charset="0"/>
              </a:rPr>
              <a:t>La mezcla es el proceso de tomar dos listas ordenadas más pequeñas y combinarlas en una sola lista </a:t>
            </a:r>
            <a:r>
              <a:rPr lang="es-ES" sz="2400" dirty="0">
                <a:latin typeface="Bahnschrift Condensed" panose="020B0502040204020203" pitchFamily="34" charset="0"/>
              </a:rPr>
              <a:t>nueva y ordenada.</a:t>
            </a:r>
            <a:endParaRPr lang="es-MX" sz="2400" dirty="0">
              <a:latin typeface="Bahnschrift Condensed" panose="020B0502040204020203" pitchFamily="34" charset="0"/>
            </a:endParaRPr>
          </a:p>
        </p:txBody>
      </p:sp>
    </p:spTree>
    <p:extLst>
      <p:ext uri="{BB962C8B-B14F-4D97-AF65-F5344CB8AC3E}">
        <p14:creationId xmlns:p14="http://schemas.microsoft.com/office/powerpoint/2010/main" val="36209201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956</Words>
  <Application>Microsoft Office PowerPoint</Application>
  <PresentationFormat>Panorámica</PresentationFormat>
  <Paragraphs>155</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Bahnschrift Condensed</vt:lpstr>
      <vt:lpstr>Bahnschrift SemiLight Condensed</vt:lpstr>
      <vt:lpstr>Calibri</vt:lpstr>
      <vt:lpstr>Calibri Light</vt:lpstr>
      <vt:lpstr>Tema de Office</vt:lpstr>
      <vt:lpstr>Búsqueda y Ordenación</vt:lpstr>
      <vt:lpstr>El ordenamiento Shell</vt:lpstr>
      <vt:lpstr>El ordenamiento Shell</vt:lpstr>
      <vt:lpstr>El ordenamiento Shell</vt:lpstr>
      <vt:lpstr>El ordenamiento Shell</vt:lpstr>
      <vt:lpstr>El ordenamiento Shell</vt:lpstr>
      <vt:lpstr>El ordenamiento Shell</vt:lpstr>
      <vt:lpstr>El ordenamiento Shell</vt:lpstr>
      <vt:lpstr>El ordenamiento por Mezcla (Merge)</vt:lpstr>
      <vt:lpstr>El ordenamiento por Mezcla (Merge)</vt:lpstr>
      <vt:lpstr>El ordenamiento por Mezcla (Merge)</vt:lpstr>
      <vt:lpstr>El ordenamiento por Mezcla (Merge)</vt:lpstr>
      <vt:lpstr>El ordenamiento por Mezcla (Merge)</vt:lpstr>
      <vt:lpstr>El ordenamiento por Mezcla (Merge)</vt:lpstr>
      <vt:lpstr>El ordenamiento por Rápido (QuickSort)</vt:lpstr>
      <vt:lpstr>El ordenamiento por Rápido (QuickSort)</vt:lpstr>
      <vt:lpstr>El ordenamiento por Rápido (QuickSort)</vt:lpstr>
      <vt:lpstr>El ordenamiento por Rápido (QuickSort)</vt:lpstr>
      <vt:lpstr>El ordenamiento por Rápido (QuickSort)</vt:lpstr>
      <vt:lpstr>El ordenamiento por Rápido (QuickSort)</vt:lpstr>
      <vt:lpstr>El ordenamiento por Rápido (QuickSort)</vt:lpstr>
      <vt:lpstr>El ordenamiento por Rápido (QuickSort)</vt:lpstr>
      <vt:lpstr>El ordenamiento por Rápido (QuickSort)</vt:lpstr>
      <vt:lpstr>El ordenamiento por Rápido (QuickSort)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Búsqueda y Ordenación</dc:title>
  <dc:creator>CERVANTES ALVAREZ SALVADOR</dc:creator>
  <cp:lastModifiedBy>CERVANTES ALVAREZ SALVADOR</cp:lastModifiedBy>
  <cp:revision>27</cp:revision>
  <dcterms:created xsi:type="dcterms:W3CDTF">2019-03-26T17:28:29Z</dcterms:created>
  <dcterms:modified xsi:type="dcterms:W3CDTF">2019-04-09T19:54:50Z</dcterms:modified>
</cp:coreProperties>
</file>