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2" r:id="rId10"/>
    <p:sldId id="260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23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6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21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32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72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00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04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15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81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26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7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13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59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33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7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8A96-43B4-42C8-BFBC-0502C208E6A3}" type="datetimeFigureOut">
              <a:rPr lang="es-MX" smtClean="0"/>
              <a:t>27/03/2019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B26FB-F237-442B-B9BA-84E27A7F5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64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Conjuntos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68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Intersección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55386" r="20902"/>
          <a:stretch/>
        </p:blipFill>
        <p:spPr>
          <a:xfrm>
            <a:off x="6095999" y="4083122"/>
            <a:ext cx="5592417" cy="27083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2832293"/>
            <a:ext cx="7580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Dado un conjunto A y un conjunto B cualquiera.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La intersección de conjuntos A y B (se denota A ∩ B)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Consiste en un nuevo conjunto el cual </a:t>
            </a:r>
            <a:r>
              <a:rPr lang="es-MX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contiene todos los elementos que tengan en común A y B.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5C5994-3C9A-4532-B47E-29E7A05FF274}"/>
              </a:ext>
            </a:extLst>
          </p:cNvPr>
          <p:cNvSpPr/>
          <p:nvPr/>
        </p:nvSpPr>
        <p:spPr>
          <a:xfrm>
            <a:off x="503582" y="1539265"/>
            <a:ext cx="7076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intersección utiliza el operador &amp;, y retorna un nuevo conjunto con los elementos que se encuentran en ambos.</a:t>
            </a:r>
          </a:p>
        </p:txBody>
      </p:sp>
    </p:spTree>
    <p:extLst>
      <p:ext uri="{BB962C8B-B14F-4D97-AF65-F5344CB8AC3E}">
        <p14:creationId xmlns:p14="http://schemas.microsoft.com/office/powerpoint/2010/main" val="220840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interseción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230" y="2348351"/>
            <a:ext cx="7315200" cy="3038191"/>
          </a:xfrm>
        </p:spPr>
        <p:txBody>
          <a:bodyPr>
            <a:noAutofit/>
          </a:bodyPr>
          <a:lstStyle/>
          <a:p>
            <a:r>
              <a:rPr lang="es-MX" altLang="es-MX" sz="2600" b="1" dirty="0"/>
              <a:t>Ejemplo</a:t>
            </a:r>
          </a:p>
          <a:p>
            <a:r>
              <a:rPr lang="es-MX" altLang="es-MX" sz="2600" dirty="0"/>
              <a:t>A={1,2,3,4,5} </a:t>
            </a:r>
          </a:p>
          <a:p>
            <a:r>
              <a:rPr lang="es-MX" altLang="es-MX" sz="2600" dirty="0"/>
              <a:t>B={4,5,6,7,8,9}</a:t>
            </a:r>
          </a:p>
          <a:p>
            <a:endParaRPr lang="es-MX" altLang="es-MX" sz="2600" dirty="0"/>
          </a:p>
          <a:p>
            <a:r>
              <a:rPr lang="es-MX" altLang="es-MX" sz="2600" dirty="0"/>
              <a:t>Intersección </a:t>
            </a:r>
          </a:p>
          <a:p>
            <a:r>
              <a:rPr lang="es-MX" altLang="es-MX" sz="2600" dirty="0"/>
              <a:t>A∩B={4,5}.</a:t>
            </a:r>
            <a:endParaRPr lang="es-MX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070CEF-65B6-4035-A9CC-76D5F9D00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55386" r="20902"/>
          <a:stretch/>
        </p:blipFill>
        <p:spPr>
          <a:xfrm>
            <a:off x="6095999" y="4083122"/>
            <a:ext cx="5592417" cy="27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929" y="1807676"/>
            <a:ext cx="7315200" cy="2497278"/>
          </a:xfrm>
        </p:spPr>
        <p:txBody>
          <a:bodyPr>
            <a:normAutofit/>
          </a:bodyPr>
          <a:lstStyle/>
          <a:p>
            <a:pPr algn="just"/>
            <a:r>
              <a:rPr lang="es-MX" sz="2000" dirty="0">
                <a:latin typeface="Calibri Light" panose="020F0302020204030204" pitchFamily="34" charset="0"/>
              </a:rPr>
              <a:t>Dado un conjunto A y un conjunto B cualquiera. </a:t>
            </a:r>
          </a:p>
          <a:p>
            <a:pPr algn="just"/>
            <a:r>
              <a:rPr lang="es-MX" sz="2000" dirty="0">
                <a:latin typeface="Calibri Light" panose="020F0302020204030204" pitchFamily="34" charset="0"/>
              </a:rPr>
              <a:t>La diferencia entre un conjuntos A y B (se denota A-B) </a:t>
            </a:r>
          </a:p>
          <a:p>
            <a:pPr algn="just"/>
            <a:r>
              <a:rPr lang="es-MX" sz="2000" dirty="0">
                <a:latin typeface="Calibri Light" panose="020F0302020204030204" pitchFamily="34" charset="0"/>
              </a:rPr>
              <a:t>Consiste en un nuevo conjunto el cual contiene todos </a:t>
            </a:r>
            <a:r>
              <a:rPr lang="es-MX" sz="2000" b="1" dirty="0"/>
              <a:t>los elementos de A y que no pertenezcan a B</a:t>
            </a:r>
            <a:r>
              <a:rPr lang="es-MX" sz="20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t="2607" b="50079"/>
          <a:stretch/>
        </p:blipFill>
        <p:spPr>
          <a:xfrm>
            <a:off x="5186173" y="4424876"/>
            <a:ext cx="661521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z="2600" b="1" dirty="0"/>
              <a:t>Ejemplo</a:t>
            </a:r>
          </a:p>
          <a:p>
            <a:r>
              <a:rPr lang="es-MX" altLang="es-MX" sz="2600" dirty="0"/>
              <a:t>A={1,2,3,4,5} </a:t>
            </a:r>
          </a:p>
          <a:p>
            <a:r>
              <a:rPr lang="es-MX" altLang="es-MX" sz="2600" dirty="0"/>
              <a:t>B={4,5,6,7,8,9} </a:t>
            </a:r>
          </a:p>
          <a:p>
            <a:endParaRPr lang="es-MX" altLang="es-MX" sz="2600" dirty="0"/>
          </a:p>
          <a:p>
            <a:r>
              <a:rPr lang="es-MX" altLang="es-MX" sz="2600" dirty="0"/>
              <a:t>Diferencia </a:t>
            </a:r>
          </a:p>
          <a:p>
            <a:r>
              <a:rPr lang="es-MX" altLang="es-MX" sz="2600" dirty="0"/>
              <a:t>A-B={1,2,3}.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2F681D-36A3-4473-B771-158C3A499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t="2607" b="50079"/>
          <a:stretch/>
        </p:blipFill>
        <p:spPr>
          <a:xfrm>
            <a:off x="5186173" y="4424876"/>
            <a:ext cx="661521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6086" y="80066"/>
            <a:ext cx="8610600" cy="1293028"/>
          </a:xfrm>
        </p:spPr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2729" y="2070056"/>
            <a:ext cx="7315200" cy="1930607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Calibri Light" panose="020F0302020204030204" pitchFamily="34" charset="0"/>
              </a:rPr>
              <a:t>Un </a:t>
            </a:r>
            <a:r>
              <a:rPr lang="es-MX" sz="2800" b="1" dirty="0">
                <a:latin typeface="Calibri Light" panose="020F0302020204030204" pitchFamily="34" charset="0"/>
              </a:rPr>
              <a:t>conjunto</a:t>
            </a:r>
            <a:r>
              <a:rPr lang="es-MX" sz="2800" dirty="0">
                <a:latin typeface="Calibri Light" panose="020F0302020204030204" pitchFamily="34" charset="0"/>
              </a:rPr>
              <a:t> es una colección desordenada de valores no repetidos</a:t>
            </a:r>
          </a:p>
        </p:txBody>
      </p:sp>
      <p:pic>
        <p:nvPicPr>
          <p:cNvPr id="1026" name="Picture 2" descr="Resultado de imagen para conjuntos">
            <a:extLst>
              <a:ext uri="{FF2B5EF4-FFF2-40B4-BE49-F238E27FC236}">
                <a16:creationId xmlns:a16="http://schemas.microsoft.com/office/drawing/2014/main" id="{7433CDE9-AB0F-48AC-8BF7-0B72339E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82167" l="15385" r="85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89" y="2898058"/>
            <a:ext cx="3966815" cy="321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F0A6C-A81A-46FC-9C0C-1B078660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709D0-F0AE-419F-A9D8-33B5B712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colores = {'azul', 'rojo', 'blanco', 'blanco'}</a:t>
            </a:r>
          </a:p>
          <a:p>
            <a:r>
              <a:rPr lang="es-MX" dirty="0"/>
              <a:t>colores</a:t>
            </a:r>
          </a:p>
          <a:p>
            <a:r>
              <a:rPr lang="es-MX" dirty="0"/>
              <a:t>{'rojo', 'azul', 'blanco'}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D62F3-DF70-4D8B-B43D-18DFF70F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6" y="2477870"/>
            <a:ext cx="4823424" cy="39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95E8-9904-49CF-8585-14C984AD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crear un conjunto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B7444-ABEB-4051-8BC4-AFAAF0C0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un conjunto especificamos sus elementos entre llaves.</a:t>
            </a:r>
          </a:p>
          <a:p>
            <a:endParaRPr lang="es-MX" dirty="0"/>
          </a:p>
          <a:p>
            <a:pPr lvl="1"/>
            <a:r>
              <a:rPr lang="es-MX" dirty="0"/>
              <a:t>a = {1, 2, 3, 4}</a:t>
            </a:r>
          </a:p>
          <a:p>
            <a:pPr lvl="1"/>
            <a:endParaRPr lang="es-MX" dirty="0"/>
          </a:p>
          <a:p>
            <a:r>
              <a:rPr lang="es-MX" dirty="0"/>
              <a:t>Los elementos pueden ser de distintos tipos.</a:t>
            </a:r>
          </a:p>
          <a:p>
            <a:endParaRPr lang="es-MX" dirty="0"/>
          </a:p>
          <a:p>
            <a:pPr lvl="1"/>
            <a:r>
              <a:rPr lang="pt-BR" dirty="0"/>
              <a:t>s = {</a:t>
            </a:r>
            <a:r>
              <a:rPr lang="pt-BR" dirty="0" err="1"/>
              <a:t>True</a:t>
            </a:r>
            <a:r>
              <a:rPr lang="pt-BR" dirty="0"/>
              <a:t>, 3.14, </a:t>
            </a:r>
            <a:r>
              <a:rPr lang="pt-BR" dirty="0" err="1"/>
              <a:t>None</a:t>
            </a:r>
            <a:r>
              <a:rPr lang="pt-BR" dirty="0"/>
              <a:t>, False, "</a:t>
            </a:r>
            <a:r>
              <a:rPr lang="pt-BR" dirty="0" err="1"/>
              <a:t>Hola</a:t>
            </a:r>
            <a:r>
              <a:rPr lang="pt-BR" dirty="0"/>
              <a:t>", (1, 2)}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134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6CD6-B6CD-45B8-B8C8-E56D7D74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2F8F1-CD51-40BC-84FC-B2DA086B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conjuntos son objetos mutables. </a:t>
            </a:r>
          </a:p>
          <a:p>
            <a:r>
              <a:rPr lang="es-MX" dirty="0"/>
              <a:t>Mediante </a:t>
            </a:r>
            <a:r>
              <a:rPr lang="es-MX" dirty="0" err="1"/>
              <a:t>add</a:t>
            </a:r>
            <a:r>
              <a:rPr lang="es-MX" dirty="0"/>
              <a:t>() y </a:t>
            </a:r>
            <a:r>
              <a:rPr lang="es-MX" dirty="0" err="1"/>
              <a:t>discard</a:t>
            </a:r>
            <a:r>
              <a:rPr lang="es-MX" dirty="0"/>
              <a:t>() podemos añadir y remover un elemento indicándolo como argumento.</a:t>
            </a:r>
          </a:p>
          <a:p>
            <a:endParaRPr lang="es-MX" dirty="0"/>
          </a:p>
          <a:p>
            <a:r>
              <a:rPr lang="en-US" dirty="0"/>
              <a:t>s = {1, 2, 3, 4}</a:t>
            </a:r>
          </a:p>
          <a:p>
            <a:r>
              <a:rPr lang="en-US" dirty="0" err="1"/>
              <a:t>s.add</a:t>
            </a:r>
            <a:r>
              <a:rPr lang="en-US" dirty="0"/>
              <a:t>(5)</a:t>
            </a:r>
          </a:p>
          <a:p>
            <a:r>
              <a:rPr lang="en-US" dirty="0" err="1"/>
              <a:t>s.discard</a:t>
            </a:r>
            <a:r>
              <a:rPr lang="en-US" dirty="0"/>
              <a:t>(2)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{1, 3, 4, 5}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6A669E-C421-4DB9-90A5-81FAA04BDF5E}"/>
              </a:ext>
            </a:extLst>
          </p:cNvPr>
          <p:cNvSpPr/>
          <p:nvPr/>
        </p:nvSpPr>
        <p:spPr>
          <a:xfrm>
            <a:off x="4152900" y="42066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Si el elemento pasado como argumento a </a:t>
            </a:r>
            <a:r>
              <a:rPr lang="es-MX" dirty="0" err="1"/>
              <a:t>discard</a:t>
            </a:r>
            <a:r>
              <a:rPr lang="es-MX" dirty="0"/>
              <a:t>() no está dentro del conjunto es ignorado.</a:t>
            </a:r>
          </a:p>
          <a:p>
            <a:r>
              <a:rPr lang="es-MX" dirty="0"/>
              <a:t>Mediante el método </a:t>
            </a:r>
            <a:r>
              <a:rPr lang="es-MX" dirty="0" err="1"/>
              <a:t>remove</a:t>
            </a:r>
            <a:r>
              <a:rPr lang="es-MX" dirty="0"/>
              <a:t>()  con el mismo caso se  lanza la excepción </a:t>
            </a:r>
            <a:r>
              <a:rPr lang="es-MX" dirty="0" err="1"/>
              <a:t>KeyError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27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0B94-9FED-4549-BDF9-8B275CF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EE2AC-E6F3-4F36-942F-0EBF4D29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determinar si un elemento pertenece a un conjunto se </a:t>
            </a:r>
            <a:r>
              <a:rPr lang="es-MX" dirty="0" err="1"/>
              <a:t>utilizia</a:t>
            </a:r>
            <a:r>
              <a:rPr lang="es-MX" dirty="0"/>
              <a:t> la palabra </a:t>
            </a:r>
            <a:r>
              <a:rPr lang="es-MX" sz="2600" b="1" dirty="0"/>
              <a:t>in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2 in {1, 2, 3}</a:t>
            </a:r>
          </a:p>
          <a:p>
            <a:r>
              <a:rPr lang="es-MX" dirty="0"/>
              <a:t>True</a:t>
            </a:r>
          </a:p>
          <a:p>
            <a:r>
              <a:rPr lang="es-MX" dirty="0"/>
              <a:t>4 in {1, 2, 3}</a:t>
            </a:r>
          </a:p>
          <a:p>
            <a:r>
              <a:rPr lang="es-MX" dirty="0"/>
              <a:t>False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D2D85B-674A-4287-A3CA-94FBF2519802}"/>
              </a:ext>
            </a:extLst>
          </p:cNvPr>
          <p:cNvSpPr/>
          <p:nvPr/>
        </p:nvSpPr>
        <p:spPr>
          <a:xfrm>
            <a:off x="4720261" y="3429000"/>
            <a:ext cx="53767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La función </a:t>
            </a:r>
            <a:r>
              <a:rPr lang="es-MX" dirty="0" err="1"/>
              <a:t>clear</a:t>
            </a:r>
            <a:r>
              <a:rPr lang="es-MX" dirty="0"/>
              <a:t>() elimina todos los elementos.</a:t>
            </a:r>
          </a:p>
          <a:p>
            <a:endParaRPr lang="es-MX" dirty="0"/>
          </a:p>
          <a:p>
            <a:r>
              <a:rPr lang="en-US" dirty="0"/>
              <a:t>s = {1, 2, 3, 4}</a:t>
            </a:r>
          </a:p>
          <a:p>
            <a:r>
              <a:rPr lang="en-US" dirty="0" err="1"/>
              <a:t>s.clear</a:t>
            </a:r>
            <a:r>
              <a:rPr lang="en-US" dirty="0"/>
              <a:t>()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set()</a:t>
            </a: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411ECC-EC66-4A83-84A9-F18C83E8EAB6}"/>
              </a:ext>
            </a:extLst>
          </p:cNvPr>
          <p:cNvSpPr/>
          <p:nvPr/>
        </p:nvSpPr>
        <p:spPr>
          <a:xfrm>
            <a:off x="4720261" y="53702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Para identificar el número de elementos se utiliza la función </a:t>
            </a:r>
            <a:r>
              <a:rPr lang="es-MX" dirty="0" err="1"/>
              <a:t>len</a:t>
            </a:r>
            <a:r>
              <a:rPr lang="es-MX" dirty="0"/>
              <a:t>():</a:t>
            </a:r>
          </a:p>
          <a:p>
            <a:r>
              <a:rPr lang="es-MX" dirty="0" err="1"/>
              <a:t>len</a:t>
            </a:r>
            <a:r>
              <a:rPr lang="es-MX" dirty="0"/>
              <a:t>({1, 2, 3, 4})</a:t>
            </a:r>
          </a:p>
          <a:p>
            <a:r>
              <a:rPr lang="es-MX" dirty="0"/>
              <a:t>4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435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latin typeface="Calibri Light" panose="020F0302020204030204" pitchFamily="34" charset="0"/>
              </a:rPr>
              <a:t>Unión</a:t>
            </a:r>
          </a:p>
          <a:p>
            <a:r>
              <a:rPr lang="es-MX" sz="2800" dirty="0">
                <a:latin typeface="Calibri Light" panose="020F0302020204030204" pitchFamily="34" charset="0"/>
              </a:rPr>
              <a:t>Intersección</a:t>
            </a:r>
          </a:p>
          <a:p>
            <a:r>
              <a:rPr lang="es-MX" sz="2800" dirty="0">
                <a:latin typeface="Calibri Light" panose="020F0302020204030204" pitchFamily="34" charset="0"/>
              </a:rPr>
              <a:t>Diferencia</a:t>
            </a:r>
          </a:p>
          <a:p>
            <a:endParaRPr lang="es-MX" sz="2800" dirty="0">
              <a:latin typeface="Calibri Light" panose="020F0302020204030204" pitchFamily="34" charset="0"/>
            </a:endParaRPr>
          </a:p>
        </p:txBody>
      </p:sp>
      <p:pic>
        <p:nvPicPr>
          <p:cNvPr id="5122" name="Picture 2" descr="Resultado de imagen para operaciones">
            <a:extLst>
              <a:ext uri="{FF2B5EF4-FFF2-40B4-BE49-F238E27FC236}">
                <a16:creationId xmlns:a16="http://schemas.microsoft.com/office/drawing/2014/main" id="{38700810-9E4B-4AB7-80F4-4A77E34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83" y="2057401"/>
            <a:ext cx="3667539" cy="366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1668" y="3062540"/>
            <a:ext cx="7315200" cy="2368489"/>
          </a:xfrm>
        </p:spPr>
        <p:txBody>
          <a:bodyPr>
            <a:normAutofit/>
          </a:bodyPr>
          <a:lstStyle/>
          <a:p>
            <a:pPr algn="just"/>
            <a:r>
              <a:rPr lang="es-MX" sz="2000" dirty="0">
                <a:latin typeface="Calibri Light" panose="020F0302020204030204" pitchFamily="34" charset="0"/>
              </a:rPr>
              <a:t>Dado un conjunto A y un conjunto B cualquiera. </a:t>
            </a:r>
          </a:p>
          <a:p>
            <a:pPr algn="just"/>
            <a:r>
              <a:rPr lang="es-MX" sz="2000" dirty="0">
                <a:latin typeface="Calibri Light" panose="020F0302020204030204" pitchFamily="34" charset="0"/>
              </a:rPr>
              <a:t>La unión de conjuntos A y B (se denota </a:t>
            </a:r>
            <a:r>
              <a:rPr lang="es-MX" sz="2000" b="1" dirty="0">
                <a:latin typeface="Calibri Light" panose="020F0302020204030204" pitchFamily="34" charset="0"/>
              </a:rPr>
              <a:t>A∪B</a:t>
            </a:r>
            <a:r>
              <a:rPr lang="es-MX" sz="2000" dirty="0">
                <a:latin typeface="Calibri Light" panose="020F0302020204030204" pitchFamily="34" charset="0"/>
              </a:rPr>
              <a:t>)</a:t>
            </a:r>
          </a:p>
          <a:p>
            <a:pPr algn="just"/>
            <a:r>
              <a:rPr lang="es-MX" sz="2000" b="1" dirty="0">
                <a:latin typeface="Calibri Light" panose="020F0302020204030204" pitchFamily="34" charset="0"/>
              </a:rPr>
              <a:t>Consiste en un nuevo conjunto el cual contiene todos los elementos A y B.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" t="19231" r="22574" b="45109"/>
          <a:stretch/>
        </p:blipFill>
        <p:spPr>
          <a:xfrm>
            <a:off x="5516754" y="4242193"/>
            <a:ext cx="6463578" cy="255001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18A2D76-4095-40B2-AD34-97DB22290F27}"/>
              </a:ext>
            </a:extLst>
          </p:cNvPr>
          <p:cNvSpPr/>
          <p:nvPr/>
        </p:nvSpPr>
        <p:spPr>
          <a:xfrm>
            <a:off x="463826" y="14108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/>
              <a:t>La unión se realiza con el </a:t>
            </a:r>
            <a:r>
              <a:rPr lang="es-MX" dirty="0" err="1"/>
              <a:t>caracter</a:t>
            </a:r>
            <a:r>
              <a:rPr lang="es-MX" dirty="0"/>
              <a:t> | y retorna un conjunto que contiene los elementos que se encuentran en al menos uno de los dos conjuntos involucrados en la operación.</a:t>
            </a:r>
          </a:p>
        </p:txBody>
      </p:sp>
    </p:spTree>
    <p:extLst>
      <p:ext uri="{BB962C8B-B14F-4D97-AF65-F5344CB8AC3E}">
        <p14:creationId xmlns:p14="http://schemas.microsoft.com/office/powerpoint/2010/main" val="39170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57061" y="1805916"/>
            <a:ext cx="387707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600" b="1" dirty="0"/>
              <a:t>Ejemplo 1.</a:t>
            </a:r>
          </a:p>
          <a:p>
            <a:endParaRPr lang="es-MX" altLang="es-MX" sz="2600" dirty="0"/>
          </a:p>
          <a:p>
            <a:r>
              <a:rPr lang="es-MX" altLang="es-MX" sz="2600" dirty="0"/>
              <a:t>A={1,2,3,4,5} </a:t>
            </a:r>
          </a:p>
          <a:p>
            <a:r>
              <a:rPr lang="es-MX" altLang="es-MX" sz="2600" dirty="0"/>
              <a:t>B={4,5,6,7,8,9} </a:t>
            </a:r>
          </a:p>
          <a:p>
            <a:endParaRPr lang="es-MX" altLang="es-MX" sz="2600" dirty="0"/>
          </a:p>
          <a:p>
            <a:r>
              <a:rPr lang="es-MX" altLang="es-MX" sz="2600" dirty="0"/>
              <a:t>Unión </a:t>
            </a:r>
          </a:p>
          <a:p>
            <a:r>
              <a:rPr lang="es-MX" altLang="es-MX" sz="2600" dirty="0"/>
              <a:t>A∪B={1,2,3,4,5,6,7,8,9}.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52697-2B57-4373-90CD-F09253523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" t="19231" r="22574" b="45109"/>
          <a:stretch/>
        </p:blipFill>
        <p:spPr>
          <a:xfrm>
            <a:off x="5516754" y="4242193"/>
            <a:ext cx="6463578" cy="25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40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1933</TotalTime>
  <Words>494</Words>
  <Application>Microsoft Office PowerPoint</Application>
  <PresentationFormat>Panorámica</PresentationFormat>
  <Paragraphs>82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Century Gothic</vt:lpstr>
      <vt:lpstr>Estela de condensación</vt:lpstr>
      <vt:lpstr>Conjuntos</vt:lpstr>
      <vt:lpstr>Definición</vt:lpstr>
      <vt:lpstr>Ejemplo</vt:lpstr>
      <vt:lpstr>Como crear un conjunto</vt:lpstr>
      <vt:lpstr>Elementos</vt:lpstr>
      <vt:lpstr>Elementos</vt:lpstr>
      <vt:lpstr>Operaciones</vt:lpstr>
      <vt:lpstr>Unión</vt:lpstr>
      <vt:lpstr>Unión</vt:lpstr>
      <vt:lpstr>Intersección</vt:lpstr>
      <vt:lpstr>interseción</vt:lpstr>
      <vt:lpstr>Diferencia</vt:lpstr>
      <vt:lpstr>diferencia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Conjuntos</dc:title>
  <dc:creator>celex</dc:creator>
  <cp:lastModifiedBy>Miguel Angel Ramirez</cp:lastModifiedBy>
  <cp:revision>27</cp:revision>
  <dcterms:created xsi:type="dcterms:W3CDTF">2018-10-18T16:38:35Z</dcterms:created>
  <dcterms:modified xsi:type="dcterms:W3CDTF">2019-03-27T14:57:07Z</dcterms:modified>
</cp:coreProperties>
</file>