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5/29/2023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5/29/2023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5/29/2023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5/29/2023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5/29/2023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5/29/2023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5/29/2023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5/29/2023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5/29/2023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5/29/2023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5/29/2023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5/29/2023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>
                <a:solidFill>
                  <a:srgbClr val="2F3342"/>
                </a:solidFill>
              </a:rPr>
              <a:t>Método de ordenamiento </a:t>
            </a:r>
            <a:br>
              <a:rPr lang="es-ES" dirty="0">
                <a:solidFill>
                  <a:srgbClr val="2F3342"/>
                </a:solidFill>
              </a:rPr>
            </a:br>
            <a:r>
              <a:rPr lang="es-ES" dirty="0">
                <a:solidFill>
                  <a:srgbClr val="2F3342"/>
                </a:solidFill>
              </a:rPr>
              <a:t>Quick sort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>
                <a:solidFill>
                  <a:srgbClr val="2F3342"/>
                </a:solidFill>
              </a:rPr>
              <a:t>Diego Emiliano Escobedo Ramírez</a:t>
            </a:r>
            <a:endParaRPr lang="es-ES" dirty="0">
              <a:solidFill>
                <a:srgbClr val="2F3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66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3084" y="1242591"/>
            <a:ext cx="10394707" cy="2511835"/>
          </a:xfrm>
        </p:spPr>
        <p:txBody>
          <a:bodyPr>
            <a:normAutofit/>
          </a:bodyPr>
          <a:lstStyle/>
          <a:p>
            <a:r>
              <a:rPr lang="es-MX" sz="6000" dirty="0" smtClean="0"/>
              <a:t>GRACIAS POR SU ATENCION !</a:t>
            </a:r>
            <a:endParaRPr lang="es-MX" sz="6000" dirty="0"/>
          </a:p>
        </p:txBody>
      </p:sp>
    </p:spTree>
    <p:extLst>
      <p:ext uri="{BB962C8B-B14F-4D97-AF65-F5344CB8AC3E}">
        <p14:creationId xmlns:p14="http://schemas.microsoft.com/office/powerpoint/2010/main" val="1663686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3484" y="911431"/>
            <a:ext cx="10396882" cy="1151965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Divide y vencerás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685800" y="2063397"/>
            <a:ext cx="10394707" cy="101043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El algoritmo se basa principalmente en el método de dividir el problema original en sub-problemas mas sencillos y fáciles de realizar para llegar al resultado, este planteamiento también lo usan otros métodos de </a:t>
            </a:r>
            <a:r>
              <a:rPr lang="es-ES" sz="18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ordenamiento </a:t>
            </a:r>
            <a:r>
              <a:rPr lang="es-E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como el merge sort</a:t>
            </a:r>
            <a:endParaRPr lang="es-ES" sz="18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4" name="Picture 2" descr="Divide para reinar (Nicolás Maquiavelo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" t="4464" r="7171" b="10151"/>
          <a:stretch/>
        </p:blipFill>
        <p:spPr bwMode="auto">
          <a:xfrm>
            <a:off x="4804121" y="3199091"/>
            <a:ext cx="6464276" cy="288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5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MX" b="1" dirty="0"/>
              <a:t>Características </a:t>
            </a:r>
            <a:br>
              <a:rPr lang="es-MX" b="1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687977" y="1474673"/>
            <a:ext cx="10394706" cy="222050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MX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En </a:t>
            </a:r>
            <a:r>
              <a:rPr lang="es-MX" dirty="0">
                <a:latin typeface="Cascadia Code" panose="020B0609020000020004" pitchFamily="49" charset="0"/>
                <a:cs typeface="Cascadia Code" panose="020B0609020000020004" pitchFamily="49" charset="0"/>
              </a:rPr>
              <a:t>la práctica, es el algoritmo de ordenación más rápido conocido, su tiempo de </a:t>
            </a:r>
            <a:r>
              <a:rPr lang="es-MX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ejecución promedio es O(n log (n))</a:t>
            </a:r>
            <a:r>
              <a:rPr lang="es-MX" dirty="0">
                <a:latin typeface="Cascadia Code" panose="020B0609020000020004" pitchFamily="49" charset="0"/>
                <a:cs typeface="Cascadia Code" panose="020B0609020000020004" pitchFamily="49" charset="0"/>
              </a:rPr>
              <a:t>, siendo en el </a:t>
            </a:r>
            <a:r>
              <a:rPr lang="es-MX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peor de los casos O(n</a:t>
            </a:r>
            <a:r>
              <a:rPr lang="es-MX" b="1" baseline="30000" dirty="0"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r>
              <a:rPr lang="es-MX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  <a:r>
              <a:rPr lang="es-MX" dirty="0">
                <a:latin typeface="Cascadia Code" panose="020B0609020000020004" pitchFamily="49" charset="0"/>
                <a:cs typeface="Cascadia Code" panose="020B0609020000020004" pitchFamily="49" charset="0"/>
              </a:rPr>
              <a:t>, caso altamente improbable. El hecho de que sea más rápido que otros algoritmos de ordenación con tiempo promedio de </a:t>
            </a:r>
            <a:r>
              <a:rPr lang="es-MX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O(n log (n))</a:t>
            </a:r>
            <a:r>
              <a:rPr lang="es-MX" dirty="0">
                <a:latin typeface="Cascadia Code" panose="020B0609020000020004" pitchFamily="49" charset="0"/>
                <a:cs typeface="Cascadia Code" panose="020B0609020000020004" pitchFamily="49" charset="0"/>
              </a:rPr>
              <a:t> ( como SmoothSort o HeapSort ) viene dado por que QuickSort </a:t>
            </a:r>
            <a:r>
              <a:rPr lang="es-MX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realiza menos operaciones</a:t>
            </a:r>
            <a:r>
              <a:rPr lang="es-MX" dirty="0">
                <a:latin typeface="Cascadia Code" panose="020B0609020000020004" pitchFamily="49" charset="0"/>
                <a:cs typeface="Cascadia Code" panose="020B0609020000020004" pitchFamily="49" charset="0"/>
              </a:rPr>
              <a:t> ya que el método utilizado es el de </a:t>
            </a:r>
            <a:r>
              <a:rPr lang="es-MX" i="1" dirty="0">
                <a:latin typeface="Cascadia Code" panose="020B0609020000020004" pitchFamily="49" charset="0"/>
                <a:cs typeface="Cascadia Code" panose="020B0609020000020004" pitchFamily="49" charset="0"/>
              </a:rPr>
              <a:t>partición</a:t>
            </a:r>
            <a:r>
              <a:rPr lang="es-MX" dirty="0"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  <a:endParaRPr lang="es-MX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1026" name="Picture 2" descr="Método de ordenamiento Quick sort – UNIV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641" y="3695178"/>
            <a:ext cx="3243716" cy="249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36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MX" b="1" dirty="0"/>
              <a:t>Explicación </a:t>
            </a:r>
            <a:br>
              <a:rPr lang="es-MX" b="1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687976" y="1261783"/>
            <a:ext cx="10394707" cy="4512716"/>
          </a:xfrm>
        </p:spPr>
        <p:txBody>
          <a:bodyPr>
            <a:normAutofit fontScale="55000" lnSpcReduction="20000"/>
          </a:bodyPr>
          <a:lstStyle/>
          <a:p>
            <a:r>
              <a:rPr lang="es-MX" sz="2900" dirty="0">
                <a:latin typeface="Cascadia Code" panose="020B0609020000020004" pitchFamily="49" charset="0"/>
                <a:cs typeface="Cascadia Code" panose="020B0609020000020004" pitchFamily="49" charset="0"/>
              </a:rPr>
              <a:t>Se elige un elemento </a:t>
            </a:r>
            <a:r>
              <a:rPr lang="es-MX" sz="2900" i="1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X</a:t>
            </a:r>
            <a:r>
              <a:rPr lang="es-MX" sz="2900" dirty="0">
                <a:latin typeface="Cascadia Code" panose="020B0609020000020004" pitchFamily="49" charset="0"/>
                <a:cs typeface="Cascadia Code" panose="020B0609020000020004" pitchFamily="49" charset="0"/>
              </a:rPr>
              <a:t> de la lista L de elementos al que se le llama </a:t>
            </a:r>
            <a:r>
              <a:rPr lang="es-MX" sz="2900" b="1" i="1" dirty="0">
                <a:latin typeface="Cascadia Code" panose="020B0609020000020004" pitchFamily="49" charset="0"/>
                <a:cs typeface="Cascadia Code" panose="020B0609020000020004" pitchFamily="49" charset="0"/>
              </a:rPr>
              <a:t>pivote</a:t>
            </a:r>
            <a:r>
              <a:rPr lang="es-MX" sz="2900" dirty="0"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  <a:p>
            <a:r>
              <a:rPr lang="es-MX" sz="2900" dirty="0">
                <a:latin typeface="Cascadia Code" panose="020B0609020000020004" pitchFamily="49" charset="0"/>
                <a:cs typeface="Cascadia Code" panose="020B0609020000020004" pitchFamily="49" charset="0"/>
              </a:rPr>
              <a:t>Se particiona la lista L en tres listas:</a:t>
            </a:r>
          </a:p>
          <a:p>
            <a:r>
              <a:rPr lang="es-MX" sz="2900" dirty="0">
                <a:latin typeface="Cascadia Code" panose="020B0609020000020004" pitchFamily="49" charset="0"/>
                <a:cs typeface="Cascadia Code" panose="020B0609020000020004" pitchFamily="49" charset="0"/>
              </a:rPr>
              <a:t>L</a:t>
            </a:r>
            <a:r>
              <a:rPr lang="es-MX" sz="2900" baseline="-25000" dirty="0"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r>
              <a:rPr lang="es-MX" sz="2900" dirty="0">
                <a:latin typeface="Cascadia Code" panose="020B0609020000020004" pitchFamily="49" charset="0"/>
                <a:cs typeface="Cascadia Code" panose="020B0609020000020004" pitchFamily="49" charset="0"/>
              </a:rPr>
              <a:t> - que contiene todos los elementos de </a:t>
            </a:r>
            <a:r>
              <a:rPr lang="es-MX" sz="29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La lista original </a:t>
            </a:r>
            <a:r>
              <a:rPr lang="es-MX" sz="2900" dirty="0">
                <a:latin typeface="Cascadia Code" panose="020B0609020000020004" pitchFamily="49" charset="0"/>
                <a:cs typeface="Cascadia Code" panose="020B0609020000020004" pitchFamily="49" charset="0"/>
              </a:rPr>
              <a:t>menos </a:t>
            </a:r>
            <a:r>
              <a:rPr lang="es-MX" sz="2900" i="1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x</a:t>
            </a:r>
            <a:r>
              <a:rPr lang="es-MX" sz="2900" dirty="0">
                <a:latin typeface="Cascadia Code" panose="020B0609020000020004" pitchFamily="49" charset="0"/>
                <a:cs typeface="Cascadia Code" panose="020B0609020000020004" pitchFamily="49" charset="0"/>
              </a:rPr>
              <a:t> que sean menores o iguales que </a:t>
            </a:r>
            <a:r>
              <a:rPr lang="es-MX" sz="2900" i="1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X</a:t>
            </a:r>
            <a:endParaRPr lang="es-MX" sz="29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s-MX" sz="2900" dirty="0">
                <a:latin typeface="Cascadia Code" panose="020B0609020000020004" pitchFamily="49" charset="0"/>
                <a:cs typeface="Cascadia Code" panose="020B0609020000020004" pitchFamily="49" charset="0"/>
              </a:rPr>
              <a:t>L</a:t>
            </a:r>
            <a:r>
              <a:rPr lang="es-MX" sz="2900" baseline="-25000" dirty="0"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r>
              <a:rPr lang="es-MX" sz="2900" dirty="0">
                <a:latin typeface="Cascadia Code" panose="020B0609020000020004" pitchFamily="49" charset="0"/>
                <a:cs typeface="Cascadia Code" panose="020B0609020000020004" pitchFamily="49" charset="0"/>
              </a:rPr>
              <a:t> - que contiene a </a:t>
            </a:r>
            <a:r>
              <a:rPr lang="es-MX" sz="2900" i="1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X</a:t>
            </a:r>
            <a:endParaRPr lang="es-MX" sz="29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s-MX" sz="2900" dirty="0">
                <a:latin typeface="Cascadia Code" panose="020B0609020000020004" pitchFamily="49" charset="0"/>
                <a:cs typeface="Cascadia Code" panose="020B0609020000020004" pitchFamily="49" charset="0"/>
              </a:rPr>
              <a:t>L</a:t>
            </a:r>
            <a:r>
              <a:rPr lang="es-MX" sz="2900" baseline="-25000" dirty="0"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r>
              <a:rPr lang="es-MX" sz="2900" dirty="0">
                <a:latin typeface="Cascadia Code" panose="020B0609020000020004" pitchFamily="49" charset="0"/>
                <a:cs typeface="Cascadia Code" panose="020B0609020000020004" pitchFamily="49" charset="0"/>
              </a:rPr>
              <a:t> - que contiene todos los elementos de </a:t>
            </a:r>
            <a:r>
              <a:rPr lang="es-MX" sz="29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La lista original </a:t>
            </a:r>
            <a:r>
              <a:rPr lang="es-MX" sz="2900" dirty="0">
                <a:latin typeface="Cascadia Code" panose="020B0609020000020004" pitchFamily="49" charset="0"/>
                <a:cs typeface="Cascadia Code" panose="020B0609020000020004" pitchFamily="49" charset="0"/>
              </a:rPr>
              <a:t>menos </a:t>
            </a:r>
            <a:r>
              <a:rPr lang="es-MX" sz="2900" i="1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X</a:t>
            </a:r>
            <a:r>
              <a:rPr lang="es-MX" sz="2900" dirty="0">
                <a:latin typeface="Cascadia Code" panose="020B0609020000020004" pitchFamily="49" charset="0"/>
                <a:cs typeface="Cascadia Code" panose="020B0609020000020004" pitchFamily="49" charset="0"/>
              </a:rPr>
              <a:t> que sean mayores o iguales que </a:t>
            </a:r>
            <a:r>
              <a:rPr lang="es-MX" sz="2900" i="1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X</a:t>
            </a:r>
            <a:endParaRPr lang="es-MX" sz="29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s-MX" sz="2900" dirty="0">
                <a:latin typeface="Cascadia Code" panose="020B0609020000020004" pitchFamily="49" charset="0"/>
                <a:cs typeface="Cascadia Code" panose="020B0609020000020004" pitchFamily="49" charset="0"/>
              </a:rPr>
              <a:t>Se aplica la recursión sobre L</a:t>
            </a:r>
            <a:r>
              <a:rPr lang="es-MX" sz="2900" baseline="-25000" dirty="0"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r>
              <a:rPr lang="es-MX" sz="2900" dirty="0">
                <a:latin typeface="Cascadia Code" panose="020B0609020000020004" pitchFamily="49" charset="0"/>
                <a:cs typeface="Cascadia Code" panose="020B0609020000020004" pitchFamily="49" charset="0"/>
              </a:rPr>
              <a:t> y L</a:t>
            </a:r>
            <a:r>
              <a:rPr lang="es-MX" sz="2900" baseline="-25000" dirty="0"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endParaRPr lang="es-MX" sz="29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s-MX" sz="2900" dirty="0">
                <a:latin typeface="Cascadia Code" panose="020B0609020000020004" pitchFamily="49" charset="0"/>
                <a:cs typeface="Cascadia Code" panose="020B0609020000020004" pitchFamily="49" charset="0"/>
              </a:rPr>
              <a:t>Se unen todas las soluciones que darán forma final a la lista L finalmente ordenada. Como L</a:t>
            </a:r>
            <a:r>
              <a:rPr lang="es-MX" sz="2900" baseline="-25000" dirty="0"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r>
              <a:rPr lang="es-MX" sz="2900" dirty="0">
                <a:latin typeface="Cascadia Code" panose="020B0609020000020004" pitchFamily="49" charset="0"/>
                <a:cs typeface="Cascadia Code" panose="020B0609020000020004" pitchFamily="49" charset="0"/>
              </a:rPr>
              <a:t> y L</a:t>
            </a:r>
            <a:r>
              <a:rPr lang="es-MX" sz="2900" baseline="-25000" dirty="0"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r>
              <a:rPr lang="es-MX" sz="2900" dirty="0">
                <a:latin typeface="Cascadia Code" panose="020B0609020000020004" pitchFamily="49" charset="0"/>
                <a:cs typeface="Cascadia Code" panose="020B0609020000020004" pitchFamily="49" charset="0"/>
              </a:rPr>
              <a:t> están ya ordenados, lo único que tenemos que hacer es concatenar L</a:t>
            </a:r>
            <a:r>
              <a:rPr lang="es-MX" sz="2900" baseline="-25000" dirty="0"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r>
              <a:rPr lang="es-MX" sz="2900" dirty="0">
                <a:latin typeface="Cascadia Code" panose="020B0609020000020004" pitchFamily="49" charset="0"/>
                <a:cs typeface="Cascadia Code" panose="020B0609020000020004" pitchFamily="49" charset="0"/>
              </a:rPr>
              <a:t>, L</a:t>
            </a:r>
            <a:r>
              <a:rPr lang="es-MX" sz="2900" baseline="-25000" dirty="0"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r>
              <a:rPr lang="es-MX" sz="2900" dirty="0">
                <a:latin typeface="Cascadia Code" panose="020B0609020000020004" pitchFamily="49" charset="0"/>
                <a:cs typeface="Cascadia Code" panose="020B0609020000020004" pitchFamily="49" charset="0"/>
              </a:rPr>
              <a:t> y L</a:t>
            </a:r>
            <a:r>
              <a:rPr lang="es-MX" sz="2900" baseline="-25000" dirty="0"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endParaRPr lang="es-MX" sz="29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s-MX" sz="2900" dirty="0">
                <a:latin typeface="Cascadia Code" panose="020B0609020000020004" pitchFamily="49" charset="0"/>
                <a:cs typeface="Cascadia Code" panose="020B0609020000020004" pitchFamily="49" charset="0"/>
              </a:rPr>
              <a:t>Aunque este algoritmo parece sencillo, hay que implementar los pasos 1 y 3 de forma que </a:t>
            </a:r>
            <a:r>
              <a:rPr lang="es-MX" sz="29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se favorezca la velocidad de ejecución del algoritmo</a:t>
            </a:r>
            <a:r>
              <a:rPr lang="es-MX" sz="2900" dirty="0"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0618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AutoShape 4" descr="Algoritmo Quicksort: implementación de C++, Java y Python"/>
          <p:cNvSpPr>
            <a:spLocks noGrp="1" noChangeAspect="1" noChangeArrowheads="1"/>
          </p:cNvSpPr>
          <p:nvPr>
            <p:ph sz="quarter" idx="13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6" descr="Algoritmo Quicksort: implementación de C++, Java y Pyth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3082" name="Picture 10" descr="Algoritmo Quicksort: implementación de C++, Java y 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60338"/>
            <a:ext cx="11213433" cy="521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Implementación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685801" y="1700142"/>
            <a:ext cx="10394707" cy="51696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MX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A continuación podemos observar la implementación de el quick sort de forma recursiva</a:t>
            </a:r>
            <a:endParaRPr lang="es-MX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80" y="2217108"/>
            <a:ext cx="9279704" cy="250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372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Implementación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685801" y="1646302"/>
            <a:ext cx="10394707" cy="1193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>
                <a:latin typeface="Cascadia Code" panose="020B0609020000020004" pitchFamily="49" charset="0"/>
                <a:cs typeface="Cascadia Code" panose="020B0609020000020004" pitchFamily="49" charset="0"/>
              </a:rPr>
              <a:t>A continuación podemos observar la implementación de el quick sort de forma </a:t>
            </a:r>
            <a:r>
              <a:rPr lang="es-MX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no recursiva</a:t>
            </a:r>
            <a:endParaRPr lang="es-MX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229" y="2047533"/>
            <a:ext cx="5230211" cy="42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77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partición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687976" y="1708672"/>
            <a:ext cx="10394707" cy="979349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Este es el método que hace las diversas particiones en las listas</a:t>
            </a:r>
            <a:endParaRPr lang="es-MX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44" y="2637270"/>
            <a:ext cx="6320956" cy="2147246"/>
          </a:xfrm>
          <a:prstGeom prst="rect">
            <a:avLst/>
          </a:prstGeom>
        </p:spPr>
      </p:pic>
      <p:pic>
        <p:nvPicPr>
          <p:cNvPr id="5126" name="Picture 6" descr="Cortar #Soyvisu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680" y="2363144"/>
            <a:ext cx="2972635" cy="297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cto de flecha 7"/>
          <p:cNvCxnSpPr/>
          <p:nvPr/>
        </p:nvCxnSpPr>
        <p:spPr>
          <a:xfrm flipV="1">
            <a:off x="6673515" y="3689684"/>
            <a:ext cx="1748590" cy="35846"/>
          </a:xfrm>
          <a:prstGeom prst="straightConnector1">
            <a:avLst/>
          </a:prstGeom>
          <a:ln w="762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  <a:scene3d>
            <a:camera prst="obliqueTopLeft"/>
            <a:lightRig rig="threePt" dir="t"/>
          </a:scene3d>
          <a:sp3d>
            <a:bevelT prst="relaxedInset"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253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swap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685800" y="1773622"/>
            <a:ext cx="10394707" cy="9222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A </a:t>
            </a:r>
            <a:r>
              <a:rPr lang="es-MX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continuacion</a:t>
            </a:r>
            <a:r>
              <a:rPr lang="es-MX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se muestra el método que hace los swap o intercambios de posicion en las listas</a:t>
            </a:r>
            <a:endParaRPr lang="es-MX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76" y="2925587"/>
            <a:ext cx="5839640" cy="1343212"/>
          </a:xfrm>
          <a:prstGeom prst="rect">
            <a:avLst/>
          </a:prstGeom>
        </p:spPr>
      </p:pic>
      <p:pic>
        <p:nvPicPr>
          <p:cNvPr id="4098" name="Picture 2" descr="Imágenes de Swap Logo: descubre bancos de fotos, ilustraciones, vectores y  vídeos de 367,548 | Adobe Stoc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26" b="14602"/>
          <a:stretch/>
        </p:blipFill>
        <p:spPr bwMode="auto">
          <a:xfrm>
            <a:off x="7887869" y="2428168"/>
            <a:ext cx="3625775" cy="247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de flecha 6"/>
          <p:cNvCxnSpPr/>
          <p:nvPr/>
        </p:nvCxnSpPr>
        <p:spPr>
          <a:xfrm>
            <a:off x="6464968" y="3597193"/>
            <a:ext cx="1235243" cy="0"/>
          </a:xfrm>
          <a:prstGeom prst="straightConnector1">
            <a:avLst/>
          </a:prstGeom>
          <a:ln w="762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  <a:scene3d>
            <a:camera prst="obliqueTopLeft"/>
            <a:lightRig rig="threePt" dir="t"/>
          </a:scene3d>
          <a:sp3d>
            <a:bevelT prst="relaxedInset"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1078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151</TotalTime>
  <Words>136</Words>
  <Application>Microsoft Office PowerPoint</Application>
  <PresentationFormat>Panorámica</PresentationFormat>
  <Paragraphs>24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Cascadia Code</vt:lpstr>
      <vt:lpstr>Impact</vt:lpstr>
      <vt:lpstr>Evento principal</vt:lpstr>
      <vt:lpstr>Método de ordenamiento  Quick sort</vt:lpstr>
      <vt:lpstr>Divide y vencerás</vt:lpstr>
      <vt:lpstr>Características  </vt:lpstr>
      <vt:lpstr>Explicación  </vt:lpstr>
      <vt:lpstr>Presentación de PowerPoint</vt:lpstr>
      <vt:lpstr>Implementación</vt:lpstr>
      <vt:lpstr>Implementación</vt:lpstr>
      <vt:lpstr>partición</vt:lpstr>
      <vt:lpstr>swap</vt:lpstr>
      <vt:lpstr>GRACIAS POR SU ATENCION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 de ordenamiento  Quick sort</dc:title>
  <dc:creator>Diego Escobedo</dc:creator>
  <cp:lastModifiedBy>Diego Escobedo</cp:lastModifiedBy>
  <cp:revision>6</cp:revision>
  <dcterms:created xsi:type="dcterms:W3CDTF">2023-05-29T22:50:59Z</dcterms:created>
  <dcterms:modified xsi:type="dcterms:W3CDTF">2023-05-30T01:22:23Z</dcterms:modified>
</cp:coreProperties>
</file>