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3" r:id="rId6"/>
    <p:sldId id="260" r:id="rId7"/>
    <p:sldId id="262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867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04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5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9516E1-D387-4116-8ECB-B7A8603C2F6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A00B714-A072-4CA4-8CFF-D2EB48CA5F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0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428752"/>
            <a:ext cx="9279128" cy="2263648"/>
          </a:xfrm>
        </p:spPr>
        <p:txBody>
          <a:bodyPr/>
          <a:lstStyle/>
          <a:p>
            <a:pPr algn="ctr"/>
            <a:r>
              <a:rPr lang="es-CL" dirty="0"/>
              <a:t> 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b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L" sz="5400" dirty="0">
                <a:latin typeface="Arial" panose="020B0604020202020204" pitchFamily="34" charset="0"/>
                <a:cs typeface="Arial" panose="020B0604020202020204" pitchFamily="34" charset="0"/>
              </a:rPr>
              <a:t>Retiro del 10%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Nombre: Diego Espinoza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Asignatura: Base de datos y programación web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Fecha: 06/12/2021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Tercer retiro del 10% de las AFP - Ármate Abogad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9313" r="74670" b="9456"/>
          <a:stretch/>
        </p:blipFill>
        <p:spPr bwMode="auto">
          <a:xfrm>
            <a:off x="5204343" y="2692400"/>
            <a:ext cx="1463744" cy="191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7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F78BE45-D298-4EAC-8063-28C10708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75" y="275968"/>
            <a:ext cx="5721708" cy="25001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22C4B1-8CF0-4536-A04D-C46EDE7E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02" y="2968841"/>
            <a:ext cx="7267854" cy="35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A2FB24-3C6E-44D9-A5C3-5B5DB91B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08" y="699680"/>
            <a:ext cx="8485503" cy="54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3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A4736-FA35-4DAE-98FE-FD122FAF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38" y="17673"/>
            <a:ext cx="2561968" cy="1325562"/>
          </a:xfrm>
        </p:spPr>
        <p:txBody>
          <a:bodyPr/>
          <a:lstStyle/>
          <a:p>
            <a:r>
              <a:rPr lang="es-ES" dirty="0"/>
              <a:t>MONGO</a:t>
            </a:r>
            <a:endParaRPr lang="es-419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4BC658-28B8-47E7-94C6-7D09CA65E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684" y="1398738"/>
            <a:ext cx="8594725" cy="166998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9F3236-4028-4225-96CE-01C997DB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59" y="3118817"/>
            <a:ext cx="7546169" cy="8904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B391BB-6336-4659-848E-E5C291CAB2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2"/>
          <a:stretch/>
        </p:blipFill>
        <p:spPr>
          <a:xfrm>
            <a:off x="1533136" y="4059408"/>
            <a:ext cx="7034213" cy="11907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D9D6D6B-401C-4655-A129-9F684AABC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58" y="5300294"/>
            <a:ext cx="8072140" cy="153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072" y="360838"/>
            <a:ext cx="9692640" cy="713422"/>
          </a:xfrm>
        </p:spPr>
        <p:txBody>
          <a:bodyPr/>
          <a:lstStyle/>
          <a:p>
            <a:pPr algn="ctr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Descripción del problema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5372" y="3799527"/>
            <a:ext cx="8595360" cy="2654300"/>
          </a:xfrm>
        </p:spPr>
        <p:txBody>
          <a:bodyPr/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El proyecto esta enfocado en realizar una pagina web donde se pueda realizar el tramite de retiro de fondos AFP.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El sistema funcionara mediante un sistema de verificación de pertenencia al sistema, si los datos de quien intenta ingresar se encuentran dentro de los registros podrá realizar la respectiva transacción.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El porcentaje a retirar esta definido por un rango de valores de 1 a 10, obviamente seleccionado por el usuario.</a:t>
            </a:r>
          </a:p>
          <a:p>
            <a:endParaRPr lang="es-C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89468" y="2905128"/>
            <a:ext cx="9692640" cy="71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Descripción Solución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84072" y="902812"/>
            <a:ext cx="8595360" cy="2094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325372" y="1201264"/>
            <a:ext cx="8595360" cy="152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Se necesita crear una pagina web donde quienes puedan hacer retiro de sus fondos de cuentas de capitalización individual de cotizaciones obligatorias puedan hacer el tramite independientemente de la AFP a la que pertenezcan, en resumen que sea pagina unificadora para los afiliados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26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4C321-18F0-4FB9-9BE4-FC00E1E4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732" y="316333"/>
            <a:ext cx="6143944" cy="1325562"/>
          </a:xfrm>
        </p:spPr>
        <p:txBody>
          <a:bodyPr/>
          <a:lstStyle/>
          <a:p>
            <a:r>
              <a:rPr lang="es-ES" dirty="0"/>
              <a:t>Diagrama de secuencia</a:t>
            </a:r>
            <a:endParaRPr lang="es-419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00D23B-EFF8-4930-8DDC-267F4A3B2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87" y="2019407"/>
            <a:ext cx="6486525" cy="4019550"/>
          </a:xfrm>
        </p:spPr>
      </p:pic>
    </p:spTree>
    <p:extLst>
      <p:ext uri="{BB962C8B-B14F-4D97-AF65-F5344CB8AC3E}">
        <p14:creationId xmlns:p14="http://schemas.microsoft.com/office/powerpoint/2010/main" val="12160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069" y="222421"/>
            <a:ext cx="9692640" cy="668732"/>
          </a:xfrm>
          <a:solidFill>
            <a:srgbClr val="252526"/>
          </a:solidFill>
        </p:spPr>
        <p:txBody>
          <a:bodyPr>
            <a:normAutofit fontScale="90000"/>
          </a:bodyPr>
          <a:lstStyle/>
          <a:p>
            <a:pPr algn="ctr"/>
            <a:r>
              <a:rPr lang="es-C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Vistas web Front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94E5CB-F8F8-41E2-B6C5-B0202FBD0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" t="1734" r="1763" b="3044"/>
          <a:stretch/>
        </p:blipFill>
        <p:spPr>
          <a:xfrm>
            <a:off x="166238" y="934139"/>
            <a:ext cx="5468443" cy="32786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53B23F-D575-4403-A23D-B071C013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9" y="934139"/>
            <a:ext cx="5468443" cy="328655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70D6EC8-16AF-4D31-8CA1-20A80814A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64" y="4329924"/>
            <a:ext cx="4407648" cy="237979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207F133-D33C-4696-9F55-B143A89C7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608" y="4329924"/>
            <a:ext cx="4314825" cy="14001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214A747-365A-44B3-9251-E1681FF22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607" y="5730099"/>
            <a:ext cx="4384101" cy="10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069" y="222421"/>
            <a:ext cx="9692640" cy="668732"/>
          </a:xfrm>
          <a:solidFill>
            <a:srgbClr val="252526"/>
          </a:solidFill>
        </p:spPr>
        <p:txBody>
          <a:bodyPr>
            <a:normAutofit fontScale="90000"/>
          </a:bodyPr>
          <a:lstStyle/>
          <a:p>
            <a:pPr algn="ctr"/>
            <a:r>
              <a:rPr lang="es-C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Passport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BD2618-80A6-421A-9C12-268D2760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634" y="1264700"/>
            <a:ext cx="1266825" cy="657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9E223F-5F61-458B-B04D-EE76E94E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59" y="2657553"/>
            <a:ext cx="4410075" cy="1628775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54CEF9C0-D92F-4FBB-8BA3-EA9D843D0C19}"/>
              </a:ext>
            </a:extLst>
          </p:cNvPr>
          <p:cNvSpPr/>
          <p:nvPr/>
        </p:nvSpPr>
        <p:spPr>
          <a:xfrm>
            <a:off x="1761243" y="2514179"/>
            <a:ext cx="933347" cy="47367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208439B-DE17-4BF9-A48B-D672C8BC0DEC}"/>
              </a:ext>
            </a:extLst>
          </p:cNvPr>
          <p:cNvCxnSpPr/>
          <p:nvPr/>
        </p:nvCxnSpPr>
        <p:spPr>
          <a:xfrm>
            <a:off x="5733535" y="3303373"/>
            <a:ext cx="89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CA7181D-9921-4370-9CE1-6EC3009885B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18486" y="2854411"/>
            <a:ext cx="370969" cy="13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E1A4BF0E-4761-4034-8288-CA7CE958AF81}"/>
              </a:ext>
            </a:extLst>
          </p:cNvPr>
          <p:cNvSpPr/>
          <p:nvPr/>
        </p:nvSpPr>
        <p:spPr>
          <a:xfrm>
            <a:off x="2952769" y="2945027"/>
            <a:ext cx="933347" cy="29244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40A572E2-1283-4559-B9BE-7308D66C1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59" y="2228927"/>
            <a:ext cx="4410075" cy="42862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98A465D-AEEF-4734-9500-3573BAB749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059"/>
          <a:stretch/>
        </p:blipFill>
        <p:spPr>
          <a:xfrm>
            <a:off x="6778260" y="2391001"/>
            <a:ext cx="3448050" cy="36145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274E719A-CD98-4784-80BC-C93D63943D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950"/>
          <a:stretch/>
        </p:blipFill>
        <p:spPr>
          <a:xfrm>
            <a:off x="6778260" y="2752452"/>
            <a:ext cx="3448050" cy="1558589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F9A56183-9A0D-4DA0-ABBD-DE2D772164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3521"/>
          <a:stretch/>
        </p:blipFill>
        <p:spPr>
          <a:xfrm>
            <a:off x="1176659" y="4660042"/>
            <a:ext cx="2352675" cy="373277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E38AC7C3-5E2F-42E0-B3EB-50BCBBA1C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737"/>
          <a:stretch/>
        </p:blipFill>
        <p:spPr>
          <a:xfrm>
            <a:off x="1176658" y="5033319"/>
            <a:ext cx="2352675" cy="8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0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1925" y="221645"/>
            <a:ext cx="9692640" cy="602829"/>
          </a:xfrm>
          <a:solidFill>
            <a:srgbClr val="252526"/>
          </a:solidFill>
        </p:spPr>
        <p:txBody>
          <a:bodyPr>
            <a:normAutofit fontScale="90000"/>
          </a:bodyPr>
          <a:lstStyle/>
          <a:p>
            <a:pPr algn="ctr"/>
            <a:r>
              <a:rPr lang="es-C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Vistas web Front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4C368B-6698-469D-82FF-5450D8B5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58" y="1171576"/>
            <a:ext cx="5222857" cy="40430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058C211-AE7C-4E4E-AD0A-C4A88E31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245" y="1171576"/>
            <a:ext cx="5260432" cy="40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7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1925" y="221645"/>
            <a:ext cx="9692640" cy="602829"/>
          </a:xfrm>
          <a:solidFill>
            <a:srgbClr val="252526"/>
          </a:solidFill>
        </p:spPr>
        <p:txBody>
          <a:bodyPr>
            <a:normAutofit fontScale="90000"/>
          </a:bodyPr>
          <a:lstStyle/>
          <a:p>
            <a:pPr algn="ctr"/>
            <a:r>
              <a:rPr lang="es-CL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Vistas web Back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2D9209-A345-41BD-ACD8-BB5F327D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8" y="1096782"/>
            <a:ext cx="5034606" cy="12946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8567FF-6D63-4CC2-B46A-13C2F4F8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20" y="1026708"/>
            <a:ext cx="4828145" cy="25190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EB2E827-1C25-4B99-9A24-085979E52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84" y="3267498"/>
            <a:ext cx="3929962" cy="320697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C3C395E-91FF-4A94-AA72-D2F5D64D7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55439"/>
            <a:ext cx="4615115" cy="25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2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909" y="112542"/>
            <a:ext cx="9692640" cy="1325562"/>
          </a:xfrm>
        </p:spPr>
        <p:txBody>
          <a:bodyPr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Modelo Relacional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6A4397-23CD-4B18-9635-45EEF888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40" y="1703687"/>
            <a:ext cx="82962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8A903-DF2D-4F36-9069-22A2E421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28" y="163933"/>
            <a:ext cx="2914712" cy="762824"/>
          </a:xfrm>
        </p:spPr>
        <p:txBody>
          <a:bodyPr/>
          <a:lstStyle/>
          <a:p>
            <a:r>
              <a:rPr lang="es-ES" dirty="0"/>
              <a:t>Consultas</a:t>
            </a:r>
            <a:endParaRPr lang="es-419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5B75CD1-BB2C-4CC3-9203-C789349B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30" y="926757"/>
            <a:ext cx="11022227" cy="578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1100" b="0" dirty="0">
                <a:effectLst/>
                <a:latin typeface="Consolas" panose="020B0609020204030204" pitchFamily="49" charset="0"/>
              </a:rPr>
              <a:t>Mostrar la información, cantidad de solicitudes de los usuarios que solicitaron retiros que fueron rechazados o siguen estando pendiente.</a:t>
            </a:r>
          </a:p>
          <a:p>
            <a:pPr marL="0" indent="0">
              <a:buNone/>
            </a:pPr>
            <a:r>
              <a:rPr lang="es-419" sz="1100" dirty="0" err="1">
                <a:latin typeface="Consolas" panose="020B0609020204030204" pitchFamily="49" charset="0"/>
              </a:rPr>
              <a:t>select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concat</a:t>
            </a:r>
            <a:r>
              <a:rPr lang="es-419" sz="1100" dirty="0">
                <a:latin typeface="Consolas" panose="020B0609020204030204" pitchFamily="49" charset="0"/>
              </a:rPr>
              <a:t>(</a:t>
            </a:r>
            <a:r>
              <a:rPr lang="es-419" sz="1100" dirty="0" err="1">
                <a:latin typeface="Consolas" panose="020B0609020204030204" pitchFamily="49" charset="0"/>
              </a:rPr>
              <a:t>primer_apellido</a:t>
            </a:r>
            <a:r>
              <a:rPr lang="es-419" sz="1100" dirty="0">
                <a:latin typeface="Consolas" panose="020B0609020204030204" pitchFamily="49" charset="0"/>
              </a:rPr>
              <a:t>," ",</a:t>
            </a:r>
            <a:r>
              <a:rPr lang="es-419" sz="1100" dirty="0" err="1">
                <a:latin typeface="Consolas" panose="020B0609020204030204" pitchFamily="49" charset="0"/>
              </a:rPr>
              <a:t>primer_nombre</a:t>
            </a:r>
            <a:r>
              <a:rPr lang="es-419" sz="1100" dirty="0">
                <a:latin typeface="Consolas" panose="020B0609020204030204" pitchFamily="49" charset="0"/>
              </a:rPr>
              <a:t>) as Nombre, </a:t>
            </a:r>
            <a:r>
              <a:rPr lang="es-419" sz="1100" dirty="0" err="1">
                <a:latin typeface="Consolas" panose="020B0609020204030204" pitchFamily="49" charset="0"/>
              </a:rPr>
              <a:t>rut_afiliado</a:t>
            </a:r>
            <a:r>
              <a:rPr lang="es-419" sz="1100" dirty="0">
                <a:latin typeface="Consolas" panose="020B0609020204030204" pitchFamily="49" charset="0"/>
              </a:rPr>
              <a:t>, </a:t>
            </a:r>
            <a:r>
              <a:rPr lang="es-419" sz="1100" dirty="0" err="1">
                <a:latin typeface="Consolas" panose="020B0609020204030204" pitchFamily="49" charset="0"/>
              </a:rPr>
              <a:t>count</a:t>
            </a:r>
            <a:r>
              <a:rPr lang="es-419" sz="1100" dirty="0">
                <a:latin typeface="Consolas" panose="020B0609020204030204" pitchFamily="49" charset="0"/>
              </a:rPr>
              <a:t>(*) as total </a:t>
            </a:r>
            <a:r>
              <a:rPr lang="es-419" sz="1100" dirty="0" err="1">
                <a:latin typeface="Consolas" panose="020B0609020204030204" pitchFamily="49" charset="0"/>
              </a:rPr>
              <a:t>from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solicitud_retiro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join</a:t>
            </a:r>
            <a:r>
              <a:rPr lang="es-419" sz="1100" dirty="0">
                <a:latin typeface="Consolas" panose="020B0609020204030204" pitchFamily="49" charset="0"/>
              </a:rPr>
              <a:t> afiliado </a:t>
            </a:r>
            <a:r>
              <a:rPr lang="es-419" sz="1100" dirty="0" err="1">
                <a:latin typeface="Consolas" panose="020B0609020204030204" pitchFamily="49" charset="0"/>
              </a:rPr>
              <a:t>on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afiliado.rut</a:t>
            </a:r>
            <a:r>
              <a:rPr lang="es-419" sz="1100" dirty="0">
                <a:latin typeface="Consolas" panose="020B0609020204030204" pitchFamily="49" charset="0"/>
              </a:rPr>
              <a:t> = </a:t>
            </a:r>
            <a:r>
              <a:rPr lang="es-419" sz="1100" dirty="0" err="1">
                <a:latin typeface="Consolas" panose="020B0609020204030204" pitchFamily="49" charset="0"/>
              </a:rPr>
              <a:t>solicitud_retiro.rut_afiliado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where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rut_afiliado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not</a:t>
            </a:r>
            <a:r>
              <a:rPr lang="es-419" sz="1100" dirty="0">
                <a:latin typeface="Consolas" panose="020B0609020204030204" pitchFamily="49" charset="0"/>
              </a:rPr>
              <a:t> in (</a:t>
            </a:r>
            <a:r>
              <a:rPr lang="es-419" sz="1100" dirty="0" err="1">
                <a:latin typeface="Consolas" panose="020B0609020204030204" pitchFamily="49" charset="0"/>
              </a:rPr>
              <a:t>select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rut_afiliado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from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solicitud_retiro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where</a:t>
            </a:r>
            <a:r>
              <a:rPr lang="es-419" sz="1100" dirty="0">
                <a:latin typeface="Consolas" panose="020B0609020204030204" pitchFamily="49" charset="0"/>
              </a:rPr>
              <a:t> estado = "aceptada") </a:t>
            </a:r>
            <a:r>
              <a:rPr lang="es-419" sz="1100" dirty="0" err="1">
                <a:latin typeface="Consolas" panose="020B0609020204030204" pitchFamily="49" charset="0"/>
              </a:rPr>
              <a:t>group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by</a:t>
            </a:r>
            <a:r>
              <a:rPr lang="es-419" sz="1100" dirty="0">
                <a:latin typeface="Consolas" panose="020B0609020204030204" pitchFamily="49" charset="0"/>
              </a:rPr>
              <a:t> RUT </a:t>
            </a:r>
            <a:r>
              <a:rPr lang="es-419" sz="1100" dirty="0" err="1">
                <a:latin typeface="Consolas" panose="020B0609020204030204" pitchFamily="49" charset="0"/>
              </a:rPr>
              <a:t>order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by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count</a:t>
            </a:r>
            <a:r>
              <a:rPr lang="es-419" sz="1100" dirty="0">
                <a:latin typeface="Consolas" panose="020B0609020204030204" pitchFamily="49" charset="0"/>
              </a:rPr>
              <a:t>(*) </a:t>
            </a:r>
            <a:r>
              <a:rPr lang="es-419" sz="1100" dirty="0" err="1">
                <a:latin typeface="Consolas" panose="020B0609020204030204" pitchFamily="49" charset="0"/>
              </a:rPr>
              <a:t>desc</a:t>
            </a:r>
            <a:r>
              <a:rPr lang="es-419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419" sz="11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419" sz="1100" b="0" dirty="0">
                <a:effectLst/>
                <a:latin typeface="Consolas" panose="020B0609020204030204" pitchFamily="49" charset="0"/>
              </a:rPr>
              <a:t>Mostrar el conteo de solicitudes aceptadas organizadas por AFP.</a:t>
            </a:r>
          </a:p>
          <a:p>
            <a:pPr marL="0" indent="0">
              <a:buNone/>
            </a:pPr>
            <a:r>
              <a:rPr lang="es-419" sz="1100" dirty="0" err="1">
                <a:latin typeface="Consolas" panose="020B0609020204030204" pitchFamily="49" charset="0"/>
              </a:rPr>
              <a:t>select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nombre_afp</a:t>
            </a:r>
            <a:r>
              <a:rPr lang="es-419" sz="1100" dirty="0">
                <a:latin typeface="Consolas" panose="020B0609020204030204" pitchFamily="49" charset="0"/>
              </a:rPr>
              <a:t>, </a:t>
            </a:r>
            <a:r>
              <a:rPr lang="es-419" sz="1100" dirty="0" err="1">
                <a:latin typeface="Consolas" panose="020B0609020204030204" pitchFamily="49" charset="0"/>
              </a:rPr>
              <a:t>count</a:t>
            </a:r>
            <a:r>
              <a:rPr lang="es-419" sz="1100" dirty="0">
                <a:latin typeface="Consolas" panose="020B0609020204030204" pitchFamily="49" charset="0"/>
              </a:rPr>
              <a:t>(*) as aceptadas </a:t>
            </a:r>
            <a:r>
              <a:rPr lang="es-419" sz="1100" dirty="0" err="1">
                <a:latin typeface="Consolas" panose="020B0609020204030204" pitchFamily="49" charset="0"/>
              </a:rPr>
              <a:t>from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solicitud_retiro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join</a:t>
            </a:r>
            <a:r>
              <a:rPr lang="es-419" sz="1100" dirty="0">
                <a:latin typeface="Consolas" panose="020B0609020204030204" pitchFamily="49" charset="0"/>
              </a:rPr>
              <a:t> afiliado </a:t>
            </a:r>
            <a:r>
              <a:rPr lang="es-419" sz="1100" dirty="0" err="1">
                <a:latin typeface="Consolas" panose="020B0609020204030204" pitchFamily="49" charset="0"/>
              </a:rPr>
              <a:t>on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solicitud_retiro.rut_afiliado</a:t>
            </a:r>
            <a:r>
              <a:rPr lang="es-419" sz="1100" dirty="0">
                <a:latin typeface="Consolas" panose="020B0609020204030204" pitchFamily="49" charset="0"/>
              </a:rPr>
              <a:t> = </a:t>
            </a:r>
            <a:r>
              <a:rPr lang="es-419" sz="1100" dirty="0" err="1">
                <a:latin typeface="Consolas" panose="020B0609020204030204" pitchFamily="49" charset="0"/>
              </a:rPr>
              <a:t>afiliado.rut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join</a:t>
            </a:r>
            <a:r>
              <a:rPr lang="es-419" sz="1100" dirty="0">
                <a:latin typeface="Consolas" panose="020B0609020204030204" pitchFamily="49" charset="0"/>
              </a:rPr>
              <a:t> AFP </a:t>
            </a:r>
            <a:r>
              <a:rPr lang="es-419" sz="1100" dirty="0" err="1">
                <a:latin typeface="Consolas" panose="020B0609020204030204" pitchFamily="49" charset="0"/>
              </a:rPr>
              <a:t>on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afp.nombre</a:t>
            </a:r>
            <a:r>
              <a:rPr lang="es-419" sz="1100" dirty="0">
                <a:latin typeface="Consolas" panose="020B0609020204030204" pitchFamily="49" charset="0"/>
              </a:rPr>
              <a:t> = </a:t>
            </a:r>
            <a:r>
              <a:rPr lang="es-419" sz="1100" dirty="0" err="1">
                <a:latin typeface="Consolas" panose="020B0609020204030204" pitchFamily="49" charset="0"/>
              </a:rPr>
              <a:t>afiliado.nombre_afp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where</a:t>
            </a:r>
            <a:r>
              <a:rPr lang="es-419" sz="1100" dirty="0">
                <a:latin typeface="Consolas" panose="020B0609020204030204" pitchFamily="49" charset="0"/>
              </a:rPr>
              <a:t> estado = "aceptada" </a:t>
            </a:r>
            <a:r>
              <a:rPr lang="es-419" sz="1100" dirty="0" err="1">
                <a:latin typeface="Consolas" panose="020B0609020204030204" pitchFamily="49" charset="0"/>
              </a:rPr>
              <a:t>group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by</a:t>
            </a:r>
            <a:r>
              <a:rPr lang="es-419" sz="1100" dirty="0">
                <a:latin typeface="Consolas" panose="020B0609020204030204" pitchFamily="49" charset="0"/>
              </a:rPr>
              <a:t> nombre;</a:t>
            </a:r>
          </a:p>
          <a:p>
            <a:pPr marL="0" indent="0">
              <a:buNone/>
            </a:pPr>
            <a:endParaRPr lang="es-419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419" sz="1100" dirty="0">
                <a:latin typeface="Consolas" panose="020B0609020204030204" pitchFamily="49" charset="0"/>
              </a:rPr>
              <a:t>M</a:t>
            </a:r>
            <a:r>
              <a:rPr lang="es-419" sz="1100" b="0" dirty="0">
                <a:effectLst/>
                <a:latin typeface="Consolas" panose="020B0609020204030204" pitchFamily="49" charset="0"/>
              </a:rPr>
              <a:t>ostrar el conteo de retiros dependiendo del porcentaje que se retiró ordenado por total de manera descendente.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select </a:t>
            </a:r>
            <a:r>
              <a:rPr lang="en-US" sz="1100" dirty="0" err="1">
                <a:latin typeface="Consolas" panose="020B0609020204030204" pitchFamily="49" charset="0"/>
              </a:rPr>
              <a:t>porcentaje</a:t>
            </a:r>
            <a:r>
              <a:rPr lang="en-US" sz="1100" dirty="0">
                <a:latin typeface="Consolas" panose="020B0609020204030204" pitchFamily="49" charset="0"/>
              </a:rPr>
              <a:t>, COUNT(*) as total from </a:t>
            </a:r>
            <a:r>
              <a:rPr lang="en-US" sz="1100" dirty="0" err="1">
                <a:latin typeface="Consolas" panose="020B0609020204030204" pitchFamily="49" charset="0"/>
              </a:rPr>
              <a:t>solicitud_retiro</a:t>
            </a:r>
            <a:r>
              <a:rPr lang="en-US" sz="1100" dirty="0">
                <a:latin typeface="Consolas" panose="020B0609020204030204" pitchFamily="49" charset="0"/>
              </a:rPr>
              <a:t> where </a:t>
            </a:r>
            <a:r>
              <a:rPr lang="en-US" sz="1100" dirty="0" err="1">
                <a:latin typeface="Consolas" panose="020B0609020204030204" pitchFamily="49" charset="0"/>
              </a:rPr>
              <a:t>estado</a:t>
            </a:r>
            <a:r>
              <a:rPr lang="en-US" sz="1100" dirty="0">
                <a:latin typeface="Consolas" panose="020B0609020204030204" pitchFamily="49" charset="0"/>
              </a:rPr>
              <a:t> = "</a:t>
            </a:r>
            <a:r>
              <a:rPr lang="en-US" sz="1100" dirty="0" err="1">
                <a:latin typeface="Consolas" panose="020B0609020204030204" pitchFamily="49" charset="0"/>
              </a:rPr>
              <a:t>aceptada</a:t>
            </a:r>
            <a:r>
              <a:rPr lang="en-US" sz="1100" dirty="0">
                <a:latin typeface="Consolas" panose="020B0609020204030204" pitchFamily="49" charset="0"/>
              </a:rPr>
              <a:t>" GROUP by </a:t>
            </a:r>
            <a:r>
              <a:rPr lang="en-US" sz="1100" dirty="0" err="1">
                <a:latin typeface="Consolas" panose="020B0609020204030204" pitchFamily="49" charset="0"/>
              </a:rPr>
              <a:t>porcentaje</a:t>
            </a:r>
            <a:r>
              <a:rPr lang="en-US" sz="1100" dirty="0">
                <a:latin typeface="Consolas" panose="020B0609020204030204" pitchFamily="49" charset="0"/>
              </a:rPr>
              <a:t> order by total desc;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419" sz="1100" dirty="0">
                <a:latin typeface="Consolas" panose="020B0609020204030204" pitchFamily="49" charset="0"/>
              </a:rPr>
              <a:t>Mostrar la media de porcentaje que se solicita para retiro y nombre de la AFP para los retiros que fueron aceptados.</a:t>
            </a:r>
          </a:p>
          <a:p>
            <a:pPr marL="0" indent="0">
              <a:buNone/>
            </a:pPr>
            <a:r>
              <a:rPr lang="es-419" sz="1100" dirty="0" err="1">
                <a:latin typeface="Consolas" panose="020B0609020204030204" pitchFamily="49" charset="0"/>
              </a:rPr>
              <a:t>select</a:t>
            </a:r>
            <a:r>
              <a:rPr lang="es-419" sz="1100" dirty="0">
                <a:latin typeface="Consolas" panose="020B0609020204030204" pitchFamily="49" charset="0"/>
              </a:rPr>
              <a:t> ROUND(AVG(porcentaje),1) as </a:t>
            </a:r>
            <a:r>
              <a:rPr lang="es-419" sz="1100" dirty="0" err="1">
                <a:latin typeface="Consolas" panose="020B0609020204030204" pitchFamily="49" charset="0"/>
              </a:rPr>
              <a:t>Media_porcentaje</a:t>
            </a:r>
            <a:r>
              <a:rPr lang="es-419" sz="1100" dirty="0">
                <a:latin typeface="Consolas" panose="020B0609020204030204" pitchFamily="49" charset="0"/>
              </a:rPr>
              <a:t>, </a:t>
            </a:r>
            <a:r>
              <a:rPr lang="es-419" sz="1100" dirty="0" err="1">
                <a:latin typeface="Consolas" panose="020B0609020204030204" pitchFamily="49" charset="0"/>
              </a:rPr>
              <a:t>nombre_afp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from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solicitud_retiro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join</a:t>
            </a:r>
            <a:r>
              <a:rPr lang="es-419" sz="1100" dirty="0">
                <a:latin typeface="Consolas" panose="020B0609020204030204" pitchFamily="49" charset="0"/>
              </a:rPr>
              <a:t> afiliado </a:t>
            </a:r>
            <a:r>
              <a:rPr lang="es-419" sz="1100" dirty="0" err="1">
                <a:latin typeface="Consolas" panose="020B0609020204030204" pitchFamily="49" charset="0"/>
              </a:rPr>
              <a:t>on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solicitud_retiro.rut_afiliado</a:t>
            </a:r>
            <a:r>
              <a:rPr lang="es-419" sz="1100" dirty="0">
                <a:latin typeface="Consolas" panose="020B0609020204030204" pitchFamily="49" charset="0"/>
              </a:rPr>
              <a:t> = </a:t>
            </a:r>
            <a:r>
              <a:rPr lang="es-419" sz="1100" dirty="0" err="1">
                <a:latin typeface="Consolas" panose="020B0609020204030204" pitchFamily="49" charset="0"/>
              </a:rPr>
              <a:t>afiliado.rut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join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afp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on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afp.nombre</a:t>
            </a:r>
            <a:r>
              <a:rPr lang="es-419" sz="1100" dirty="0">
                <a:latin typeface="Consolas" panose="020B0609020204030204" pitchFamily="49" charset="0"/>
              </a:rPr>
              <a:t> = </a:t>
            </a:r>
            <a:r>
              <a:rPr lang="es-419" sz="1100" dirty="0" err="1">
                <a:latin typeface="Consolas" panose="020B0609020204030204" pitchFamily="49" charset="0"/>
              </a:rPr>
              <a:t>afiliado.nombre_afp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where</a:t>
            </a:r>
            <a:r>
              <a:rPr lang="es-419" sz="1100" dirty="0">
                <a:latin typeface="Consolas" panose="020B0609020204030204" pitchFamily="49" charset="0"/>
              </a:rPr>
              <a:t> estado = "Aceptada"   </a:t>
            </a:r>
            <a:r>
              <a:rPr lang="es-419" sz="1100" dirty="0" err="1">
                <a:latin typeface="Consolas" panose="020B0609020204030204" pitchFamily="49" charset="0"/>
              </a:rPr>
              <a:t>group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by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nombre_afp</a:t>
            </a:r>
            <a:r>
              <a:rPr lang="es-419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419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419" sz="1100" dirty="0">
                <a:latin typeface="Consolas" panose="020B0609020204030204" pitchFamily="49" charset="0"/>
              </a:rPr>
              <a:t>Obtener nombre y monto total de los afiliados que hicieron retiro de fondos (x) veces, (tiene que estar aceptada la solicitud de retiros).</a:t>
            </a:r>
          </a:p>
          <a:p>
            <a:pPr marL="0" indent="0">
              <a:buNone/>
            </a:pPr>
            <a:r>
              <a:rPr lang="es-419" sz="1100" dirty="0" err="1">
                <a:latin typeface="Consolas" panose="020B0609020204030204" pitchFamily="49" charset="0"/>
              </a:rPr>
              <a:t>select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concat</a:t>
            </a:r>
            <a:r>
              <a:rPr lang="es-419" sz="1100" dirty="0">
                <a:latin typeface="Consolas" panose="020B0609020204030204" pitchFamily="49" charset="0"/>
              </a:rPr>
              <a:t>(</a:t>
            </a:r>
            <a:r>
              <a:rPr lang="es-419" sz="1100" dirty="0" err="1">
                <a:latin typeface="Consolas" panose="020B0609020204030204" pitchFamily="49" charset="0"/>
              </a:rPr>
              <a:t>primer_apellido</a:t>
            </a:r>
            <a:r>
              <a:rPr lang="es-419" sz="1100" dirty="0">
                <a:latin typeface="Consolas" panose="020B0609020204030204" pitchFamily="49" charset="0"/>
              </a:rPr>
              <a:t>," ",</a:t>
            </a:r>
            <a:r>
              <a:rPr lang="es-419" sz="1100" dirty="0" err="1">
                <a:latin typeface="Consolas" panose="020B0609020204030204" pitchFamily="49" charset="0"/>
              </a:rPr>
              <a:t>primer_nombre</a:t>
            </a:r>
            <a:r>
              <a:rPr lang="es-419" sz="1100" dirty="0">
                <a:latin typeface="Consolas" panose="020B0609020204030204" pitchFamily="49" charset="0"/>
              </a:rPr>
              <a:t>) as Nombre, sum(monto) as </a:t>
            </a:r>
            <a:r>
              <a:rPr lang="es-419" sz="1100" dirty="0" err="1">
                <a:latin typeface="Consolas" panose="020B0609020204030204" pitchFamily="49" charset="0"/>
              </a:rPr>
              <a:t>total_retirado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from</a:t>
            </a:r>
            <a:r>
              <a:rPr lang="es-419" sz="1100" dirty="0">
                <a:latin typeface="Consolas" panose="020B0609020204030204" pitchFamily="49" charset="0"/>
              </a:rPr>
              <a:t> (afiliado </a:t>
            </a:r>
            <a:r>
              <a:rPr lang="es-419" sz="1100" dirty="0" err="1">
                <a:latin typeface="Consolas" panose="020B0609020204030204" pitchFamily="49" charset="0"/>
              </a:rPr>
              <a:t>join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solicitud_retiro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on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rut</a:t>
            </a:r>
            <a:r>
              <a:rPr lang="es-419" sz="1100" dirty="0">
                <a:latin typeface="Consolas" panose="020B0609020204030204" pitchFamily="49" charset="0"/>
              </a:rPr>
              <a:t> = </a:t>
            </a:r>
            <a:r>
              <a:rPr lang="es-419" sz="1100" dirty="0" err="1">
                <a:latin typeface="Consolas" panose="020B0609020204030204" pitchFamily="49" charset="0"/>
              </a:rPr>
              <a:t>rut_afiliado</a:t>
            </a:r>
            <a:r>
              <a:rPr lang="es-419" sz="1100" dirty="0">
                <a:latin typeface="Consolas" panose="020B0609020204030204" pitchFamily="49" charset="0"/>
              </a:rPr>
              <a:t> and estado = "aceptada") </a:t>
            </a:r>
            <a:r>
              <a:rPr lang="es-419" sz="1100" dirty="0" err="1">
                <a:latin typeface="Consolas" panose="020B0609020204030204" pitchFamily="49" charset="0"/>
              </a:rPr>
              <a:t>group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by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rut_afiliado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having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count</a:t>
            </a:r>
            <a:r>
              <a:rPr lang="es-419" sz="1100" dirty="0">
                <a:latin typeface="Consolas" panose="020B0609020204030204" pitchFamily="49" charset="0"/>
              </a:rPr>
              <a:t>(*) = 1 </a:t>
            </a:r>
            <a:r>
              <a:rPr lang="es-419" sz="1100" dirty="0" err="1">
                <a:latin typeface="Consolas" panose="020B0609020204030204" pitchFamily="49" charset="0"/>
              </a:rPr>
              <a:t>order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by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primer_apellido</a:t>
            </a:r>
            <a:r>
              <a:rPr lang="es-419" sz="1100" dirty="0">
                <a:latin typeface="Consolas" panose="020B0609020204030204" pitchFamily="49" charset="0"/>
              </a:rPr>
              <a:t> </a:t>
            </a:r>
            <a:r>
              <a:rPr lang="es-419" sz="1100" dirty="0" err="1">
                <a:latin typeface="Consolas" panose="020B0609020204030204" pitchFamily="49" charset="0"/>
              </a:rPr>
              <a:t>desc</a:t>
            </a:r>
            <a:r>
              <a:rPr lang="es-419" sz="11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5051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ojo naranja">
      <a:dk1>
        <a:sysClr val="windowText" lastClr="B4B4B4"/>
      </a:dk1>
      <a:lt1>
        <a:sysClr val="window" lastClr="212121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297</TotalTime>
  <Words>526</Words>
  <Application>Microsoft Office PowerPoint</Application>
  <PresentationFormat>Panorámica</PresentationFormat>
  <Paragraphs>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Consolas</vt:lpstr>
      <vt:lpstr>Wingdings 2</vt:lpstr>
      <vt:lpstr>View</vt:lpstr>
      <vt:lpstr> Proyecto Retiro del 10%</vt:lpstr>
      <vt:lpstr>Descripción del problema</vt:lpstr>
      <vt:lpstr>Diagrama de secuencia</vt:lpstr>
      <vt:lpstr>Vistas web Front</vt:lpstr>
      <vt:lpstr>Passport</vt:lpstr>
      <vt:lpstr>Vistas web Front</vt:lpstr>
      <vt:lpstr>Vistas web Back</vt:lpstr>
      <vt:lpstr>Modelo Relacional</vt:lpstr>
      <vt:lpstr>Consultas</vt:lpstr>
      <vt:lpstr>Presentación de PowerPoint</vt:lpstr>
      <vt:lpstr>Presentación de PowerPoint</vt:lpstr>
      <vt:lpstr>MONGO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Proyecto Retiro del 10%</dc:title>
  <dc:creator>Laboratorio</dc:creator>
  <cp:lastModifiedBy>diego</cp:lastModifiedBy>
  <cp:revision>39</cp:revision>
  <dcterms:created xsi:type="dcterms:W3CDTF">2021-09-26T20:36:28Z</dcterms:created>
  <dcterms:modified xsi:type="dcterms:W3CDTF">2021-12-06T16:23:00Z</dcterms:modified>
</cp:coreProperties>
</file>