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Mon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ono-bold.fntdata"/><Relationship Id="rId10" Type="http://schemas.openxmlformats.org/officeDocument/2006/relationships/font" Target="fonts/RobotoMono-regular.fntdata"/><Relationship Id="rId13" Type="http://schemas.openxmlformats.org/officeDocument/2006/relationships/font" Target="fonts/RobotoMono-boldItalic.fntdata"/><Relationship Id="rId12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5897882a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589788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5897882a1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5897882a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5897882a1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5897882a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5897882a1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5897882a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subTitle"/>
          </p:nvPr>
        </p:nvSpPr>
        <p:spPr>
          <a:xfrm>
            <a:off x="1955138" y="3691125"/>
            <a:ext cx="5199000" cy="10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Se import</a:t>
            </a:r>
            <a:r>
              <a:rPr lang="es" sz="1400"/>
              <a:t>aron </a:t>
            </a:r>
            <a:r>
              <a:rPr lang="es" sz="1400"/>
              <a:t>librerías</a:t>
            </a:r>
            <a:r>
              <a:rPr lang="es" sz="1400"/>
              <a:t> necesarias para trabajar con los datos como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pandas,files y numpy</a:t>
            </a:r>
            <a:r>
              <a:rPr lang="es" sz="1400">
                <a:latin typeface="Arial"/>
                <a:ea typeface="Arial"/>
                <a:cs typeface="Arial"/>
                <a:sym typeface="Arial"/>
              </a:rPr>
              <a:t>, lo que permitió explorar y analizar los registros de manera flexible.</a:t>
            </a:r>
            <a:endParaRPr sz="1900"/>
          </a:p>
        </p:txBody>
      </p:sp>
      <p:pic>
        <p:nvPicPr>
          <p:cNvPr id="55" name="Google Shape;55;p13" title="1-colab_pron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25" y="185550"/>
            <a:ext cx="8125225" cy="329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2-rfm_pron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" y="63125"/>
            <a:ext cx="5934150" cy="49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idx="4294967295" type="subTitle"/>
          </p:nvPr>
        </p:nvSpPr>
        <p:spPr>
          <a:xfrm>
            <a:off x="6063300" y="63125"/>
            <a:ext cx="3080700" cy="50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20">
                <a:solidFill>
                  <a:srgbClr val="188038"/>
                </a:solidFill>
              </a:rPr>
              <a:t>1- </a:t>
            </a:r>
            <a:r>
              <a:rPr lang="es" sz="1020" u="sng">
                <a:solidFill>
                  <a:srgbClr val="188038"/>
                </a:solidFill>
              </a:rPr>
              <a:t>Se cambia formato:</a:t>
            </a:r>
            <a:r>
              <a:rPr lang="es" sz="1020"/>
              <a:t> Fecha_Venta en uno acorde y  se define como referencia la última fecha de venta, para calcular el tiempo de recencia</a:t>
            </a:r>
            <a:endParaRPr sz="102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0">
                <a:solidFill>
                  <a:srgbClr val="188038"/>
                </a:solidFill>
              </a:rPr>
              <a:t>2- </a:t>
            </a:r>
            <a:r>
              <a:rPr lang="es" sz="1020" u="sng">
                <a:solidFill>
                  <a:srgbClr val="188038"/>
                </a:solidFill>
              </a:rPr>
              <a:t>Agrupación de clientes:</a:t>
            </a:r>
            <a:r>
              <a:rPr lang="es" sz="1020">
                <a:solidFill>
                  <a:srgbClr val="188038"/>
                </a:solidFill>
              </a:rPr>
              <a:t> </a:t>
            </a:r>
            <a:r>
              <a:rPr lang="es" sz="1020"/>
              <a:t>Se agrupan los datos por (ID_Cliente).Y  se calcula: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Recency (Recencia): </a:t>
            </a:r>
            <a:r>
              <a:rPr lang="es" sz="1020"/>
              <a:t>Cuántos días pasaron desde su última compra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Frequency (Frecuencia): </a:t>
            </a:r>
            <a:r>
              <a:rPr lang="es" sz="1020"/>
              <a:t>cuántas compras realizó.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Monetary (Monetario):</a:t>
            </a:r>
            <a:r>
              <a:rPr lang="es" sz="1020"/>
              <a:t> cuánto gastó en total.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0">
                <a:solidFill>
                  <a:srgbClr val="188038"/>
                </a:solidFill>
              </a:rPr>
              <a:t>3- </a:t>
            </a:r>
            <a:r>
              <a:rPr lang="es" sz="1020" u="sng">
                <a:solidFill>
                  <a:srgbClr val="188038"/>
                </a:solidFill>
              </a:rPr>
              <a:t>Los resultados se organizan en una tabla con tres métricas principales:</a:t>
            </a:r>
            <a:r>
              <a:rPr lang="es" sz="1020"/>
              <a:t> Recency, Frequency y Monetary.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0">
                <a:solidFill>
                  <a:srgbClr val="188038"/>
                </a:solidFill>
              </a:rPr>
              <a:t>4- </a:t>
            </a:r>
            <a:r>
              <a:rPr lang="es" sz="1020" u="sng">
                <a:solidFill>
                  <a:srgbClr val="188038"/>
                </a:solidFill>
              </a:rPr>
              <a:t>Creación de puntuaciones RFM:</a:t>
            </a:r>
            <a:r>
              <a:rPr lang="es" sz="1020"/>
              <a:t> Se asignan valores de 1 a 4 a cada cliente según su posición en cada métrica: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R_Score:</a:t>
            </a:r>
            <a:r>
              <a:rPr lang="es" sz="1020">
                <a:solidFill>
                  <a:srgbClr val="000000"/>
                </a:solidFill>
              </a:rPr>
              <a:t> </a:t>
            </a:r>
            <a:r>
              <a:rPr lang="es" sz="1020"/>
              <a:t>clientes con compras más recientes obtienen puntuación más alta.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F_Score:</a:t>
            </a:r>
            <a:r>
              <a:rPr lang="es" sz="1020"/>
              <a:t> clientes con mayor frecuencia de compras obtienen puntuación más alta.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20">
                <a:solidFill>
                  <a:srgbClr val="000000"/>
                </a:solidFill>
              </a:rPr>
              <a:t>M_Score:</a:t>
            </a:r>
            <a:r>
              <a:rPr lang="es" sz="1020"/>
              <a:t> clientes que más gastaron obtienen puntuación más alta.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20" u="sng">
                <a:solidFill>
                  <a:srgbClr val="188038"/>
                </a:solidFill>
              </a:rPr>
              <a:t>Generación del RFM Score:</a:t>
            </a:r>
            <a:r>
              <a:rPr lang="es" sz="1020"/>
              <a:t> Se combinan las tres puntuaciones en un solo código (RFM_Score).</a:t>
            </a:r>
            <a:endParaRPr sz="10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020"/>
              <a:t>Este código identifica de manera sencilla el valor de cada cliente (por ejemplo: 444 indica un cliente excelente en las tres dimensiones).</a:t>
            </a:r>
            <a:endParaRPr b="1" i="1" sz="102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subTitle"/>
          </p:nvPr>
        </p:nvSpPr>
        <p:spPr>
          <a:xfrm>
            <a:off x="6582525" y="81100"/>
            <a:ext cx="2403300" cy="48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1- Se agrupan las ventas por Producto y se genera una columna con el total de ventas</a:t>
            </a:r>
            <a:endParaRPr sz="92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2- Se ordenan los productos por su nivel de ventas, identificando los más importantes.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3- Se calcula Porcentaje de Participación en la venta.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4- Se suman los porcentajes para obtener el </a:t>
            </a:r>
            <a:r>
              <a:rPr lang="es" sz="920"/>
              <a:t>Porcentaje</a:t>
            </a:r>
            <a:r>
              <a:rPr lang="es" sz="920"/>
              <a:t> Acumulado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5- </a:t>
            </a:r>
            <a:r>
              <a:rPr lang="es" sz="920">
                <a:solidFill>
                  <a:srgbClr val="188038"/>
                </a:solidFill>
              </a:rPr>
              <a:t>Clasificación ABC:</a:t>
            </a:r>
            <a:endParaRPr sz="92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20"/>
              <a:t>Se aplica una regla para segmentar los productos: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20"/>
              <a:t>A:</a:t>
            </a:r>
            <a:r>
              <a:rPr lang="es" sz="920"/>
              <a:t> los que representan hasta el 80% de las ventas (los más valiosos).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20"/>
              <a:t>B:</a:t>
            </a:r>
            <a:r>
              <a:rPr lang="es" sz="920"/>
              <a:t> los que siguen hasta alcanzar el 95%.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20"/>
              <a:t>C:</a:t>
            </a:r>
            <a:r>
              <a:rPr lang="es" sz="920"/>
              <a:t> los que conforman el restante 5% (menos relevantes)</a:t>
            </a:r>
            <a:endParaRPr sz="92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20">
                <a:solidFill>
                  <a:srgbClr val="000000"/>
                </a:solidFill>
              </a:rPr>
              <a:t> Resultado final:</a:t>
            </a:r>
            <a:endParaRPr b="1" sz="92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20"/>
              <a:t>Se añade una nueva columna con la categoría A, B o C para cada producto, lo que permite priorizar la gestión del inventario o de las estrategias comerciales.evantes).</a:t>
            </a:r>
            <a:endParaRPr sz="820"/>
          </a:p>
        </p:txBody>
      </p:sp>
      <p:pic>
        <p:nvPicPr>
          <p:cNvPr id="67" name="Google Shape;67;p15" title="3_abc_analy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1100"/>
            <a:ext cx="6261700" cy="4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4294967295" type="subTitle"/>
          </p:nvPr>
        </p:nvSpPr>
        <p:spPr>
          <a:xfrm>
            <a:off x="545825" y="4003025"/>
            <a:ext cx="8334300" cy="7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20"/>
              <a:t>Se utiliza </a:t>
            </a:r>
            <a:r>
              <a:rPr b="1" lang="es" sz="1320">
                <a:solidFill>
                  <a:srgbClr val="188038"/>
                </a:solidFill>
              </a:rPr>
              <a:t>Openpyxl</a:t>
            </a:r>
            <a:r>
              <a:rPr b="1" lang="es" sz="1320"/>
              <a:t> </a:t>
            </a:r>
            <a:r>
              <a:rPr lang="es" sz="1320"/>
              <a:t>para guardar los archivos generados por separado de</a:t>
            </a:r>
            <a:r>
              <a:rPr b="1" lang="es" sz="1320"/>
              <a:t>: </a:t>
            </a:r>
            <a:r>
              <a:rPr b="1" lang="es" sz="1320">
                <a:solidFill>
                  <a:srgbClr val="188038"/>
                </a:solidFill>
              </a:rPr>
              <a:t>RFM Clientes</a:t>
            </a:r>
            <a:r>
              <a:rPr b="1" lang="es" sz="1320"/>
              <a:t> y  </a:t>
            </a:r>
            <a:r>
              <a:rPr b="1" lang="es" sz="1320">
                <a:solidFill>
                  <a:srgbClr val="188038"/>
                </a:solidFill>
              </a:rPr>
              <a:t>ABC Analysis</a:t>
            </a:r>
            <a:r>
              <a:rPr b="1" lang="es" sz="1320"/>
              <a:t>. </a:t>
            </a:r>
            <a:r>
              <a:rPr lang="es" sz="1320"/>
              <a:t>Para posteriormente </a:t>
            </a:r>
            <a:r>
              <a:rPr lang="es" sz="1320"/>
              <a:t>incorporar</a:t>
            </a:r>
            <a:r>
              <a:rPr lang="es" sz="1320"/>
              <a:t> los </a:t>
            </a:r>
            <a:r>
              <a:rPr lang="es" sz="1320"/>
              <a:t>insights</a:t>
            </a:r>
            <a:r>
              <a:rPr lang="es" sz="1320"/>
              <a:t> al Dashboard de </a:t>
            </a:r>
            <a:r>
              <a:rPr b="1" lang="es" sz="1320">
                <a:solidFill>
                  <a:srgbClr val="188038"/>
                </a:solidFill>
              </a:rPr>
              <a:t>Power BI</a:t>
            </a:r>
            <a:endParaRPr sz="1220">
              <a:solidFill>
                <a:srgbClr val="188038"/>
              </a:solidFill>
            </a:endParaRPr>
          </a:p>
        </p:txBody>
      </p:sp>
      <p:pic>
        <p:nvPicPr>
          <p:cNvPr id="73" name="Google Shape;73;p16" title="4-guardado_pront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464" y="416800"/>
            <a:ext cx="7448550" cy="3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