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99008FC-58F1-44D3-BE79-7B5190A61371}" type="datetimeFigureOut">
              <a:rPr lang="es-ES" smtClean="0"/>
              <a:t>07/06/2015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325717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99008FC-58F1-44D3-BE79-7B5190A61371}" type="datetimeFigureOut">
              <a:rPr lang="es-ES" smtClean="0"/>
              <a:t>07/06/2015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365041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99008FC-58F1-44D3-BE79-7B5190A61371}" type="datetimeFigureOut">
              <a:rPr lang="es-ES" smtClean="0"/>
              <a:t>07/06/2015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347900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pic>
        <p:nvPicPr>
          <p:cNvPr id="4" name="Picture 3" descr="new_0000_Layer Comp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8032840" y="6026168"/>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userDrawn="1"/>
        </p:nvSpPr>
        <p:spPr>
          <a:xfrm>
            <a:off x="6337084" y="439137"/>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34" name="Rectangle 33"/>
          <p:cNvSpPr/>
          <p:nvPr userDrawn="1"/>
        </p:nvSpPr>
        <p:spPr>
          <a:xfrm flipH="1">
            <a:off x="6337084" y="5328102"/>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5" name="Rectangle 34"/>
          <p:cNvSpPr/>
          <p:nvPr userDrawn="1"/>
        </p:nvSpPr>
        <p:spPr>
          <a:xfrm flipH="1">
            <a:off x="5732242" y="5325271"/>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6" name="Rectangle 35"/>
          <p:cNvSpPr/>
          <p:nvPr userDrawn="1"/>
        </p:nvSpPr>
        <p:spPr>
          <a:xfrm flipH="1">
            <a:off x="6006637" y="4995640"/>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Title Placeholder 1"/>
          <p:cNvSpPr>
            <a:spLocks noGrp="1"/>
          </p:cNvSpPr>
          <p:nvPr>
            <p:ph type="title" hasCustomPrompt="1"/>
          </p:nvPr>
        </p:nvSpPr>
        <p:spPr>
          <a:xfrm>
            <a:off x="6338859" y="957582"/>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38" name="Subtitle 2"/>
          <p:cNvSpPr>
            <a:spLocks noGrp="1"/>
          </p:cNvSpPr>
          <p:nvPr>
            <p:ph type="subTitle" idx="1" hasCustomPrompt="1"/>
          </p:nvPr>
        </p:nvSpPr>
        <p:spPr>
          <a:xfrm>
            <a:off x="6928796"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41595241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6/7/2015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624063" y="3806420"/>
            <a:ext cx="1879128" cy="1856153"/>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2612219" y="1853569"/>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3567"/>
            <a:ext cx="1871133" cy="1858600"/>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61" y="3806418"/>
            <a:ext cx="1879127" cy="1856153"/>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2" name="Title 1"/>
          <p:cNvSpPr>
            <a:spLocks noGrp="1"/>
          </p:cNvSpPr>
          <p:nvPr>
            <p:ph type="title" hasCustomPrompt="1"/>
          </p:nvPr>
        </p:nvSpPr>
        <p:spPr>
          <a:xfrm>
            <a:off x="609600" y="2"/>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9774998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E0730F-B7E3-6A47-BE8A-187D77555B7C}" type="datetimeFigureOut">
              <a:rPr lang="en-US" smtClean="0"/>
              <a:pPr/>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Rectangle 10"/>
          <p:cNvSpPr/>
          <p:nvPr/>
        </p:nvSpPr>
        <p:spPr>
          <a:xfrm>
            <a:off x="0" y="2"/>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Title 1"/>
          <p:cNvSpPr>
            <a:spLocks noGrp="1"/>
          </p:cNvSpPr>
          <p:nvPr userDrawn="1">
            <p:ph type="title" hasCustomPrompt="1"/>
          </p:nvPr>
        </p:nvSpPr>
        <p:spPr>
          <a:xfrm>
            <a:off x="602506"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
        <p:nvSpPr>
          <p:cNvPr id="9" name="Content Placeholder 2"/>
          <p:cNvSpPr>
            <a:spLocks noGrp="1"/>
          </p:cNvSpPr>
          <p:nvPr>
            <p:ph sz="half" idx="1"/>
          </p:nvPr>
        </p:nvSpPr>
        <p:spPr>
          <a:xfrm>
            <a:off x="609600" y="1220842"/>
            <a:ext cx="10972800" cy="4905324"/>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1940159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6/7/2015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12192000" cy="68580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8032840" y="6026168"/>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817748" y="2544584"/>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1" y="4023360"/>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17112076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6/7/2015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12192000" cy="68580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Title 1"/>
          <p:cNvSpPr>
            <a:spLocks noGrp="1"/>
          </p:cNvSpPr>
          <p:nvPr>
            <p:ph type="title" hasCustomPrompt="1"/>
          </p:nvPr>
        </p:nvSpPr>
        <p:spPr>
          <a:xfrm>
            <a:off x="817748" y="2544584"/>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9" name="Text Placeholder 2"/>
          <p:cNvSpPr>
            <a:spLocks noGrp="1"/>
          </p:cNvSpPr>
          <p:nvPr>
            <p:ph type="body" idx="1" hasCustomPrompt="1"/>
          </p:nvPr>
        </p:nvSpPr>
        <p:spPr>
          <a:xfrm>
            <a:off x="1490801" y="4023360"/>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8032840" y="6026168"/>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7297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6/7/2015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12192000" cy="68580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8032840" y="6026168"/>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817748" y="2544584"/>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1" y="4023360"/>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1852841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99008FC-58F1-44D3-BE79-7B5190A61371}" type="datetimeFigureOut">
              <a:rPr lang="es-ES" smtClean="0"/>
              <a:t>07/06/2015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369205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99008FC-58F1-44D3-BE79-7B5190A61371}" type="datetimeFigureOut">
              <a:rPr lang="es-ES" smtClean="0"/>
              <a:t>07/06/2015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60882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99008FC-58F1-44D3-BE79-7B5190A61371}" type="datetimeFigureOut">
              <a:rPr lang="es-ES" smtClean="0"/>
              <a:t>07/06/2015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62611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99008FC-58F1-44D3-BE79-7B5190A61371}" type="datetimeFigureOut">
              <a:rPr lang="es-ES" smtClean="0"/>
              <a:t>07/06/2015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165862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99008FC-58F1-44D3-BE79-7B5190A61371}" type="datetimeFigureOut">
              <a:rPr lang="es-ES" smtClean="0"/>
              <a:t>07/06/2015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33339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9008FC-58F1-44D3-BE79-7B5190A61371}" type="datetimeFigureOut">
              <a:rPr lang="es-ES" smtClean="0"/>
              <a:t>07/06/2015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425289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99008FC-58F1-44D3-BE79-7B5190A61371}" type="datetimeFigureOut">
              <a:rPr lang="es-ES" smtClean="0"/>
              <a:t>07/06/2015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108298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99008FC-58F1-44D3-BE79-7B5190A61371}" type="datetimeFigureOut">
              <a:rPr lang="es-ES" smtClean="0"/>
              <a:t>07/06/2015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BBF391E-9A7F-4B91-BB3A-31F159FB31AF}" type="slidenum">
              <a:rPr lang="es-ES" smtClean="0"/>
              <a:t>‹Nº›</a:t>
            </a:fld>
            <a:endParaRPr lang="es-ES"/>
          </a:p>
        </p:txBody>
      </p:sp>
    </p:spTree>
    <p:extLst>
      <p:ext uri="{BB962C8B-B14F-4D97-AF65-F5344CB8AC3E}">
        <p14:creationId xmlns:p14="http://schemas.microsoft.com/office/powerpoint/2010/main" val="318613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008FC-58F1-44D3-BE79-7B5190A61371}" type="datetimeFigureOut">
              <a:rPr lang="es-ES" smtClean="0"/>
              <a:t>07/06/2015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F391E-9A7F-4B91-BB3A-31F159FB31AF}" type="slidenum">
              <a:rPr lang="es-ES" smtClean="0"/>
              <a:t>‹Nº›</a:t>
            </a:fld>
            <a:endParaRPr lang="es-ES"/>
          </a:p>
        </p:txBody>
      </p:sp>
    </p:spTree>
    <p:extLst>
      <p:ext uri="{BB962C8B-B14F-4D97-AF65-F5344CB8AC3E}">
        <p14:creationId xmlns:p14="http://schemas.microsoft.com/office/powerpoint/2010/main" val="311910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www.codeproject.com/Articles/92812/Benchmark-start-up-and-system-performance-for-Net"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hyperlink" Target="http://www.codeproject.com/Articles/76153/Six-important-NET-concepts-Stack-heap-value-type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visualstudio.com/en-us/products/visual-studio-community-vs.aspx"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4.xml"/><Relationship Id="rId5" Type="http://schemas.openxmlformats.org/officeDocument/2006/relationships/hyperlink" Target="http://xamarin.com/studio" TargetMode="External"/><Relationship Id="rId4" Type="http://schemas.openxmlformats.org/officeDocument/2006/relationships/hyperlink" Target="http://www.monodevelop.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josemmortega" TargetMode="External"/><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hyperlink" Target="mailto:Jmmontero.ortega@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system.int64(v=vs.90).aspx" TargetMode="External"/><Relationship Id="rId13" Type="http://schemas.openxmlformats.org/officeDocument/2006/relationships/hyperlink" Target="https://msdn.microsoft.com/en-us/library/system.boolean(v=vs.90).aspx" TargetMode="External"/><Relationship Id="rId3" Type="http://schemas.openxmlformats.org/officeDocument/2006/relationships/hyperlink" Target="https://msdn.microsoft.com/en-us/library/system.sbyte(v=vs.90).aspx" TargetMode="External"/><Relationship Id="rId7" Type="http://schemas.openxmlformats.org/officeDocument/2006/relationships/hyperlink" Target="https://msdn.microsoft.com/en-us/library/system.uint16(v=vs.90).aspx" TargetMode="External"/><Relationship Id="rId12" Type="http://schemas.openxmlformats.org/officeDocument/2006/relationships/hyperlink" Target="https://msdn.microsoft.com/en-us/library/system.char(v=vs.90).aspx" TargetMode="External"/><Relationship Id="rId2" Type="http://schemas.openxmlformats.org/officeDocument/2006/relationships/hyperlink" Target="https://msdn.microsoft.com/en-us/library/system.byte(v=vs.90).aspx" TargetMode="External"/><Relationship Id="rId16" Type="http://schemas.openxmlformats.org/officeDocument/2006/relationships/hyperlink" Target="https://msdn.microsoft.com/en-us/library/system.decimal(v=vs.90).aspx" TargetMode="External"/><Relationship Id="rId1" Type="http://schemas.openxmlformats.org/officeDocument/2006/relationships/slideLayout" Target="../slideLayouts/slideLayout14.xml"/><Relationship Id="rId6" Type="http://schemas.openxmlformats.org/officeDocument/2006/relationships/hyperlink" Target="https://msdn.microsoft.com/en-us/library/system.int16(v=vs.90).aspx" TargetMode="External"/><Relationship Id="rId11" Type="http://schemas.openxmlformats.org/officeDocument/2006/relationships/hyperlink" Target="https://msdn.microsoft.com/en-us/library/system.double(v=vs.90).aspx" TargetMode="External"/><Relationship Id="rId5" Type="http://schemas.openxmlformats.org/officeDocument/2006/relationships/hyperlink" Target="https://msdn.microsoft.com/en-us/library/system.uint32(v=vs.90).aspx" TargetMode="External"/><Relationship Id="rId15" Type="http://schemas.openxmlformats.org/officeDocument/2006/relationships/hyperlink" Target="https://msdn.microsoft.com/en-us/library/system.string(v=vs.90).aspx" TargetMode="External"/><Relationship Id="rId10" Type="http://schemas.openxmlformats.org/officeDocument/2006/relationships/hyperlink" Target="https://msdn.microsoft.com/en-us/library/system.single(v=vs.90).aspx" TargetMode="External"/><Relationship Id="rId4" Type="http://schemas.openxmlformats.org/officeDocument/2006/relationships/hyperlink" Target="https://msdn.microsoft.com/en-us/library/system.int32(v=vs.90).aspx" TargetMode="External"/><Relationship Id="rId9" Type="http://schemas.openxmlformats.org/officeDocument/2006/relationships/hyperlink" Target="https://msdn.microsoft.com/en-us/library/system.uint64(v=vs.90).aspx" TargetMode="External"/><Relationship Id="rId14" Type="http://schemas.openxmlformats.org/officeDocument/2006/relationships/hyperlink" Target="https://msdn.microsoft.com/en-us/library/system.object(v=vs.90).asp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hyperlink" Target="https://msdn.microsoft.com/en-us/library/ms228360(v=vs.90).aspx" TargetMode="Externa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hyperlink" Target="http://es.wikipedia.org/wiki/Variable_(programaci%C3%B3n)" TargetMode="External"/><Relationship Id="rId2" Type="http://schemas.openxmlformats.org/officeDocument/2006/relationships/hyperlink" Target="http://es.wikipedia.org/wiki/Sustantivo" TargetMode="External"/><Relationship Id="rId1" Type="http://schemas.openxmlformats.org/officeDocument/2006/relationships/slideLayout" Target="../slideLayouts/slideLayout14.xml"/><Relationship Id="rId6" Type="http://schemas.openxmlformats.org/officeDocument/2006/relationships/hyperlink" Target="https://msdn.microsoft.com/es-es/library/ah19swz4.aspx" TargetMode="External"/><Relationship Id="rId5" Type="http://schemas.openxmlformats.org/officeDocument/2006/relationships/hyperlink" Target="https://msdn.microsoft.com/es-es/library/0b0thckt.aspx" TargetMode="External"/><Relationship Id="rId4" Type="http://schemas.openxmlformats.org/officeDocument/2006/relationships/hyperlink" Target="http://es.wikipedia.org/wiki/M%C3%A9todo_(inform%C3%A1tic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hyperlink" Target="https://msdn.microsoft.com/en-us/library/yz2be5wk.aspx"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hyperlink" Target="https://msdn.microsoft.com/en-us/library/wa80x488.aspx" TargetMode="Externa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hyperlink" Target="https://code.msdn.microsoft.com/101-LINQ-Samples-3fb9811b" TargetMode="Externa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hyperlink" Target="http://es.wikipedia.org/wiki/Software" TargetMode="Externa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msdn.microsoft.com/es-es/library/bb972240.aspx"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Programaci%C3%B3n_orientada_a_objetos" TargetMode="External"/><Relationship Id="rId2" Type="http://schemas.openxmlformats.org/officeDocument/2006/relationships/hyperlink" Target="http://es.wikipedia.org/wiki/Lenguaje_de_programaci%C3%B3n" TargetMode="External"/><Relationship Id="rId1" Type="http://schemas.openxmlformats.org/officeDocument/2006/relationships/slideLayout" Target="../slideLayouts/slideLayout14.xml"/><Relationship Id="rId5" Type="http://schemas.openxmlformats.org/officeDocument/2006/relationships/hyperlink" Target="http://es.wikipedia.org/wiki/Microsoft_.NET" TargetMode="External"/><Relationship Id="rId4" Type="http://schemas.openxmlformats.org/officeDocument/2006/relationships/hyperlink" Target="http://es.wikipedia.org/wiki/Microsof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s.wikipedia.org/wiki/Hardware" TargetMode="External"/><Relationship Id="rId2" Type="http://schemas.openxmlformats.org/officeDocument/2006/relationships/hyperlink" Target="http://es.wikipedia.org/wiki/Lenguaje_de_alto_nivel" TargetMode="External"/><Relationship Id="rId1" Type="http://schemas.openxmlformats.org/officeDocument/2006/relationships/slideLayout" Target="../slideLayouts/slideLayout14.xml"/><Relationship Id="rId5" Type="http://schemas.openxmlformats.org/officeDocument/2006/relationships/hyperlink" Target="http://es.wikipedia.org/wiki/C%C3%B3digo_fuente" TargetMode="External"/><Relationship Id="rId4" Type="http://schemas.openxmlformats.org/officeDocument/2006/relationships/hyperlink" Target="http://es.wikipedia.org/wiki/Soft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44232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.Net</a:t>
            </a:r>
            <a:r>
              <a:rPr lang="es-ES" dirty="0" smtClean="0"/>
              <a:t> Framework</a:t>
            </a:r>
            <a:endParaRPr lang="es-ES" dirty="0"/>
          </a:p>
        </p:txBody>
      </p:sp>
      <p:sp>
        <p:nvSpPr>
          <p:cNvPr id="3" name="Marcador de contenido 2"/>
          <p:cNvSpPr>
            <a:spLocks noGrp="1"/>
          </p:cNvSpPr>
          <p:nvPr>
            <p:ph sz="half" idx="1"/>
          </p:nvPr>
        </p:nvSpPr>
        <p:spPr/>
        <p:txBody>
          <a:bodyPr>
            <a:normAutofit/>
          </a:bodyPr>
          <a:lstStyle/>
          <a:p>
            <a:pPr marL="0" indent="0">
              <a:buNone/>
            </a:pPr>
            <a:r>
              <a:rPr lang="es-ES" dirty="0"/>
              <a:t>.NET </a:t>
            </a:r>
            <a:r>
              <a:rPr lang="es-ES" dirty="0" err="1"/>
              <a:t>framework</a:t>
            </a:r>
            <a:r>
              <a:rPr lang="es-ES" dirty="0"/>
              <a:t> (pronunciado punto net) es un marco de software desarrollado por Microsoft que se ejecuta principalmente en Microsoft Windows. Incluye una biblioteca de clase grande conocida como Framework </a:t>
            </a:r>
            <a:r>
              <a:rPr lang="es-ES" dirty="0" err="1"/>
              <a:t>Class</a:t>
            </a:r>
            <a:r>
              <a:rPr lang="es-ES" dirty="0"/>
              <a:t> Library (FCL) </a:t>
            </a:r>
            <a:r>
              <a:rPr lang="es-ES" u="sng" dirty="0"/>
              <a:t>y proporciona interoperabilidad de lenguaje</a:t>
            </a:r>
            <a:r>
              <a:rPr lang="es-ES" dirty="0"/>
              <a:t> (cada idioma puede utilizar el código escrito en otros idiomas) a través de varios lenguajes de programación. </a:t>
            </a:r>
          </a:p>
        </p:txBody>
      </p:sp>
    </p:spTree>
    <p:extLst>
      <p:ext uri="{BB962C8B-B14F-4D97-AF65-F5344CB8AC3E}">
        <p14:creationId xmlns:p14="http://schemas.microsoft.com/office/powerpoint/2010/main" val="151906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.Net</a:t>
            </a:r>
            <a:r>
              <a:rPr lang="es-ES" dirty="0" smtClean="0"/>
              <a:t> Framework</a:t>
            </a:r>
            <a:endParaRPr lang="es-ES" dirty="0"/>
          </a:p>
        </p:txBody>
      </p:sp>
      <p:sp>
        <p:nvSpPr>
          <p:cNvPr id="3" name="Marcador de contenido 2"/>
          <p:cNvSpPr>
            <a:spLocks noGrp="1"/>
          </p:cNvSpPr>
          <p:nvPr>
            <p:ph sz="half" idx="1"/>
          </p:nvPr>
        </p:nvSpPr>
        <p:spPr/>
        <p:txBody>
          <a:bodyPr/>
          <a:lstStyle/>
          <a:p>
            <a:pPr marL="0" indent="0">
              <a:buNone/>
            </a:pPr>
            <a:r>
              <a:rPr lang="es-ES" dirty="0"/>
              <a:t>Ejecutan programas escritos para .NET Framework en un entorno de software (como contraste al entorno de hardware), conocido como </a:t>
            </a:r>
            <a:r>
              <a:rPr lang="es-ES" u="sng" dirty="0" err="1"/>
              <a:t>Common</a:t>
            </a:r>
            <a:r>
              <a:rPr lang="es-ES" u="sng" dirty="0"/>
              <a:t> </a:t>
            </a:r>
            <a:r>
              <a:rPr lang="es-ES" u="sng" dirty="0" err="1"/>
              <a:t>Language</a:t>
            </a:r>
            <a:r>
              <a:rPr lang="es-ES" u="sng" dirty="0"/>
              <a:t> </a:t>
            </a:r>
            <a:r>
              <a:rPr lang="es-ES" u="sng" dirty="0" err="1"/>
              <a:t>Runtime</a:t>
            </a:r>
            <a:r>
              <a:rPr lang="es-ES" dirty="0"/>
              <a:t> (CLR), una máquina virtual de aplicación que proporciona servicios como seguridad, gestión de memoria y manejo de excepciones. </a:t>
            </a:r>
            <a:r>
              <a:rPr lang="es-ES" u="sng" dirty="0"/>
              <a:t>FCL y CLR juntos constituyen .NET Framework.</a:t>
            </a:r>
          </a:p>
        </p:txBody>
      </p:sp>
    </p:spTree>
    <p:extLst>
      <p:ext uri="{BB962C8B-B14F-4D97-AF65-F5344CB8AC3E}">
        <p14:creationId xmlns:p14="http://schemas.microsoft.com/office/powerpoint/2010/main" val="367702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La maquina virtual</a:t>
            </a:r>
            <a:br>
              <a:rPr lang="es-ES" dirty="0"/>
            </a:b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4488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t>Esta máquina, que en la plataforma de Microsoft recibe el nombre de </a:t>
            </a:r>
            <a:r>
              <a:rPr lang="es-ES" b="1" dirty="0"/>
              <a:t>CLR</a:t>
            </a:r>
            <a:r>
              <a:rPr lang="es-ES" dirty="0"/>
              <a:t> (</a:t>
            </a:r>
            <a:r>
              <a:rPr lang="es-ES" dirty="0" err="1"/>
              <a:t>Common</a:t>
            </a:r>
            <a:r>
              <a:rPr lang="es-ES" dirty="0"/>
              <a:t> </a:t>
            </a:r>
            <a:r>
              <a:rPr lang="es-ES" dirty="0" err="1"/>
              <a:t>Language</a:t>
            </a:r>
            <a:r>
              <a:rPr lang="es-ES" dirty="0"/>
              <a:t> </a:t>
            </a:r>
            <a:r>
              <a:rPr lang="es-ES" dirty="0" err="1"/>
              <a:t>Runtime</a:t>
            </a:r>
            <a:r>
              <a:rPr lang="es-ES" dirty="0"/>
              <a:t>), es la encargada de transformar el código intermedio en lenguaje nativo del sistema sobre el que corra la aplicación</a:t>
            </a:r>
          </a:p>
        </p:txBody>
      </p:sp>
    </p:spTree>
    <p:extLst>
      <p:ext uri="{BB962C8B-B14F-4D97-AF65-F5344CB8AC3E}">
        <p14:creationId xmlns:p14="http://schemas.microsoft.com/office/powerpoint/2010/main" val="205188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t>La CLR </a:t>
            </a:r>
            <a:r>
              <a:rPr lang="es-ES" b="1" dirty="0"/>
              <a:t>no es un intérprete</a:t>
            </a:r>
            <a:r>
              <a:rPr lang="es-ES" dirty="0"/>
              <a:t> (lo cual degeneraría bastante el rendimiento), sino que va compilando el código </a:t>
            </a:r>
            <a:r>
              <a:rPr lang="es-ES" i="1" dirty="0"/>
              <a:t>al vuelo</a:t>
            </a:r>
            <a:r>
              <a:rPr lang="es-ES" dirty="0"/>
              <a:t>. Este procedimiento recibe el nombre de </a:t>
            </a:r>
            <a:r>
              <a:rPr lang="es-ES" b="1" dirty="0" err="1"/>
              <a:t>Just</a:t>
            </a:r>
            <a:r>
              <a:rPr lang="es-ES" b="1" dirty="0"/>
              <a:t> in time </a:t>
            </a:r>
            <a:r>
              <a:rPr lang="es-ES" b="1" dirty="0" err="1"/>
              <a:t>compilation</a:t>
            </a:r>
            <a:r>
              <a:rPr lang="es-ES" dirty="0"/>
              <a:t> (JIT</a:t>
            </a:r>
            <a:r>
              <a:rPr lang="es-ES" dirty="0" smtClean="0"/>
              <a:t>)</a:t>
            </a:r>
            <a:endParaRPr lang="es-ES" dirty="0"/>
          </a:p>
        </p:txBody>
      </p:sp>
    </p:spTree>
    <p:extLst>
      <p:ext uri="{BB962C8B-B14F-4D97-AF65-F5344CB8AC3E}">
        <p14:creationId xmlns:p14="http://schemas.microsoft.com/office/powerpoint/2010/main" val="360806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www.codeproject.com/Articles/92812/Benchmark-start-up-and-system-performance-for-Net</a:t>
            </a:r>
            <a:endParaRPr lang="es-ES" dirty="0" smtClean="0"/>
          </a:p>
          <a:p>
            <a:endParaRPr lang="es-ES" dirty="0"/>
          </a:p>
        </p:txBody>
      </p:sp>
    </p:spTree>
    <p:extLst>
      <p:ext uri="{BB962C8B-B14F-4D97-AF65-F5344CB8AC3E}">
        <p14:creationId xmlns:p14="http://schemas.microsoft.com/office/powerpoint/2010/main" val="221286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12898" y="1221318"/>
            <a:ext cx="6566204" cy="4904316"/>
          </a:xfrm>
        </p:spPr>
      </p:pic>
    </p:spTree>
    <p:extLst>
      <p:ext uri="{BB962C8B-B14F-4D97-AF65-F5344CB8AC3E}">
        <p14:creationId xmlns:p14="http://schemas.microsoft.com/office/powerpoint/2010/main" val="190818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Como funciona el </a:t>
            </a:r>
            <a:r>
              <a:rPr lang="es-ES" dirty="0" err="1" smtClean="0"/>
              <a:t>Stack</a:t>
            </a:r>
            <a:r>
              <a:rPr lang="es-ES" dirty="0" smtClean="0"/>
              <a:t> y </a:t>
            </a:r>
            <a:r>
              <a:rPr lang="es-ES" dirty="0" err="1" smtClean="0"/>
              <a:t>Heap</a:t>
            </a:r>
            <a:endParaRPr lang="es-ES" dirty="0"/>
          </a:p>
        </p:txBody>
      </p:sp>
    </p:spTree>
    <p:extLst>
      <p:ext uri="{BB962C8B-B14F-4D97-AF65-F5344CB8AC3E}">
        <p14:creationId xmlns:p14="http://schemas.microsoft.com/office/powerpoint/2010/main" val="277528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www.codeproject.com/Articles/76153/Six-important-NET-concepts-Stack-heap-value-types</a:t>
            </a:r>
            <a:endParaRPr lang="es-ES" dirty="0" smtClean="0"/>
          </a:p>
          <a:p>
            <a:r>
              <a:rPr lang="es-ES" dirty="0"/>
              <a:t>http://www.c-sharpcorner.com/UploadFile/rmcochran/csharp_memory01122006130034PM/csharp_memory.aspx</a:t>
            </a:r>
          </a:p>
        </p:txBody>
      </p:sp>
    </p:spTree>
    <p:extLst>
      <p:ext uri="{BB962C8B-B14F-4D97-AF65-F5344CB8AC3E}">
        <p14:creationId xmlns:p14="http://schemas.microsoft.com/office/powerpoint/2010/main" val="113230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Herramientas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83528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Course</a:t>
            </a:r>
            <a:endParaRPr lang="en-US" dirty="0"/>
          </a:p>
        </p:txBody>
      </p:sp>
      <p:sp>
        <p:nvSpPr>
          <p:cNvPr id="5" name="Subtitle 4"/>
          <p:cNvSpPr>
            <a:spLocks noGrp="1"/>
          </p:cNvSpPr>
          <p:nvPr>
            <p:ph type="subTitle" idx="1"/>
          </p:nvPr>
        </p:nvSpPr>
        <p:spPr/>
        <p:txBody>
          <a:bodyPr/>
          <a:lstStyle/>
          <a:p>
            <a:r>
              <a:rPr lang="en-US" dirty="0" smtClean="0"/>
              <a:t>From zero to hero</a:t>
            </a:r>
            <a:endParaRPr lang="en-US" dirty="0"/>
          </a:p>
        </p:txBody>
      </p:sp>
    </p:spTree>
    <p:extLst>
      <p:ext uri="{BB962C8B-B14F-4D97-AF65-F5344CB8AC3E}">
        <p14:creationId xmlns:p14="http://schemas.microsoft.com/office/powerpoint/2010/main" val="3376533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code.visualstudio.com/</a:t>
            </a:r>
            <a:endParaRPr lang="es-ES" dirty="0" smtClean="0"/>
          </a:p>
          <a:p>
            <a:r>
              <a:rPr lang="es-ES" dirty="0">
                <a:hlinkClick r:id="rId3"/>
              </a:rPr>
              <a:t>https://</a:t>
            </a:r>
            <a:r>
              <a:rPr lang="es-ES" dirty="0" smtClean="0">
                <a:hlinkClick r:id="rId3"/>
              </a:rPr>
              <a:t>www.visualstudio.com/en-us/products/visual-studio-community-vs.aspx</a:t>
            </a:r>
            <a:endParaRPr lang="es-ES" dirty="0" smtClean="0"/>
          </a:p>
          <a:p>
            <a:r>
              <a:rPr lang="es-ES" dirty="0">
                <a:hlinkClick r:id="rId4"/>
              </a:rPr>
              <a:t>http://www.monodevelop.com</a:t>
            </a:r>
            <a:r>
              <a:rPr lang="es-ES" dirty="0" smtClean="0">
                <a:hlinkClick r:id="rId4"/>
              </a:rPr>
              <a:t>/</a:t>
            </a:r>
            <a:endParaRPr lang="es-ES" dirty="0" smtClean="0"/>
          </a:p>
          <a:p>
            <a:r>
              <a:rPr lang="es-ES" dirty="0">
                <a:hlinkClick r:id="rId5"/>
              </a:rPr>
              <a:t>http://</a:t>
            </a:r>
            <a:r>
              <a:rPr lang="es-ES" dirty="0" smtClean="0">
                <a:hlinkClick r:id="rId5"/>
              </a:rPr>
              <a:t>xamarin.com/studio</a:t>
            </a:r>
            <a:endParaRPr lang="es-ES" dirty="0" smtClean="0"/>
          </a:p>
          <a:p>
            <a:r>
              <a:rPr lang="es-ES" dirty="0"/>
              <a:t>http://www.icsharpcode.net/opensource/sd/</a:t>
            </a:r>
          </a:p>
        </p:txBody>
      </p:sp>
    </p:spTree>
    <p:extLst>
      <p:ext uri="{BB962C8B-B14F-4D97-AF65-F5344CB8AC3E}">
        <p14:creationId xmlns:p14="http://schemas.microsoft.com/office/powerpoint/2010/main" val="1716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DEMO</a:t>
            </a:r>
            <a:endParaRPr lang="es-ES" dirty="0"/>
          </a:p>
        </p:txBody>
      </p:sp>
      <p:sp>
        <p:nvSpPr>
          <p:cNvPr id="7" name="Marcador de texto 6"/>
          <p:cNvSpPr>
            <a:spLocks noGrp="1"/>
          </p:cNvSpPr>
          <p:nvPr>
            <p:ph type="body" idx="1"/>
          </p:nvPr>
        </p:nvSpPr>
        <p:spPr/>
        <p:txBody>
          <a:bodyPr/>
          <a:lstStyle/>
          <a:p>
            <a:r>
              <a:rPr lang="es-ES" dirty="0" smtClean="0"/>
              <a:t>Visual Studio</a:t>
            </a:r>
            <a:endParaRPr lang="es-ES" dirty="0"/>
          </a:p>
        </p:txBody>
      </p:sp>
    </p:spTree>
    <p:extLst>
      <p:ext uri="{BB962C8B-B14F-4D97-AF65-F5344CB8AC3E}">
        <p14:creationId xmlns:p14="http://schemas.microsoft.com/office/powerpoint/2010/main" val="801225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Xamarin</a:t>
            </a:r>
            <a:r>
              <a:rPr lang="es-ES" dirty="0" smtClean="0"/>
              <a:t> Studio</a:t>
            </a:r>
            <a:endParaRPr lang="es-ES" dirty="0"/>
          </a:p>
        </p:txBody>
      </p:sp>
    </p:spTree>
    <p:extLst>
      <p:ext uri="{BB962C8B-B14F-4D97-AF65-F5344CB8AC3E}">
        <p14:creationId xmlns:p14="http://schemas.microsoft.com/office/powerpoint/2010/main" val="279953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800" dirty="0"/>
              <a:t>Estructura proyecto</a:t>
            </a:r>
            <a:endParaRPr lang="es-ES" sz="88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47096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Solución engloba</a:t>
            </a:r>
          </a:p>
          <a:p>
            <a:pPr lvl="1"/>
            <a:r>
              <a:rPr lang="es-ES" dirty="0" smtClean="0"/>
              <a:t>Proyectos</a:t>
            </a:r>
          </a:p>
          <a:p>
            <a:pPr lvl="2"/>
            <a:r>
              <a:rPr lang="es-ES" dirty="0" smtClean="0"/>
              <a:t>Referencias</a:t>
            </a:r>
          </a:p>
          <a:p>
            <a:pPr lvl="2"/>
            <a:r>
              <a:rPr lang="es-ES" dirty="0" smtClean="0"/>
              <a:t>Carpetas</a:t>
            </a:r>
          </a:p>
          <a:p>
            <a:pPr lvl="3"/>
            <a:r>
              <a:rPr lang="es-ES" dirty="0" smtClean="0"/>
              <a:t>Ficheros</a:t>
            </a:r>
          </a:p>
          <a:p>
            <a:pPr lvl="4"/>
            <a:r>
              <a:rPr lang="es-ES" dirty="0" smtClean="0"/>
              <a:t>.</a:t>
            </a:r>
            <a:r>
              <a:rPr lang="es-ES" dirty="0" err="1" smtClean="0"/>
              <a:t>cs</a:t>
            </a:r>
            <a:endParaRPr lang="es-ES" dirty="0" smtClean="0"/>
          </a:p>
          <a:p>
            <a:pPr lvl="4"/>
            <a:r>
              <a:rPr lang="es-ES" dirty="0" smtClean="0"/>
              <a:t>Recursos</a:t>
            </a:r>
          </a:p>
          <a:p>
            <a:pPr lvl="4"/>
            <a:r>
              <a:rPr lang="es-ES" dirty="0" smtClean="0"/>
              <a:t>Documentos…</a:t>
            </a:r>
            <a:endParaRPr lang="es-ES" dirty="0"/>
          </a:p>
        </p:txBody>
      </p:sp>
    </p:spTree>
    <p:extLst>
      <p:ext uri="{BB962C8B-B14F-4D97-AF65-F5344CB8AC3E}">
        <p14:creationId xmlns:p14="http://schemas.microsoft.com/office/powerpoint/2010/main" val="382651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Estructura de proyecto</a:t>
            </a:r>
            <a:endParaRPr lang="es-ES" dirty="0"/>
          </a:p>
        </p:txBody>
      </p:sp>
    </p:spTree>
    <p:extLst>
      <p:ext uri="{BB962C8B-B14F-4D97-AF65-F5344CB8AC3E}">
        <p14:creationId xmlns:p14="http://schemas.microsoft.com/office/powerpoint/2010/main" val="43140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000" dirty="0"/>
              <a:t>Instrucciones básicas</a:t>
            </a:r>
            <a:endParaRPr lang="es-ES" sz="8000" dirty="0"/>
          </a:p>
        </p:txBody>
      </p:sp>
      <p:sp>
        <p:nvSpPr>
          <p:cNvPr id="5" name="Marcador de texto 4"/>
          <p:cNvSpPr>
            <a:spLocks noGrp="1"/>
          </p:cNvSpPr>
          <p:nvPr>
            <p:ph type="body" idx="1"/>
          </p:nvPr>
        </p:nvSpPr>
        <p:spPr/>
        <p:txBody>
          <a:bodyPr/>
          <a:lstStyle/>
          <a:p>
            <a:r>
              <a:rPr lang="es-ES" dirty="0" err="1" smtClean="0"/>
              <a:t>If</a:t>
            </a:r>
            <a:r>
              <a:rPr lang="es-ES" dirty="0" smtClean="0"/>
              <a:t>, </a:t>
            </a:r>
            <a:r>
              <a:rPr lang="es-ES" dirty="0" err="1" smtClean="0"/>
              <a:t>For</a:t>
            </a:r>
            <a:r>
              <a:rPr lang="es-ES" dirty="0" smtClean="0"/>
              <a:t>, </a:t>
            </a:r>
            <a:r>
              <a:rPr lang="es-ES" dirty="0" err="1" smtClean="0"/>
              <a:t>For</a:t>
            </a:r>
            <a:r>
              <a:rPr lang="es-ES" dirty="0" smtClean="0"/>
              <a:t> </a:t>
            </a:r>
            <a:r>
              <a:rPr lang="es-ES" dirty="0" err="1" smtClean="0"/>
              <a:t>Each</a:t>
            </a:r>
            <a:r>
              <a:rPr lang="es-ES" dirty="0" smtClean="0"/>
              <a:t>, </a:t>
            </a:r>
            <a:r>
              <a:rPr lang="es-ES" dirty="0" err="1" smtClean="0"/>
              <a:t>Switch</a:t>
            </a:r>
            <a:r>
              <a:rPr lang="es-ES" dirty="0" smtClean="0"/>
              <a:t>…</a:t>
            </a:r>
            <a:endParaRPr lang="es-ES" dirty="0"/>
          </a:p>
        </p:txBody>
      </p:sp>
    </p:spTree>
    <p:extLst>
      <p:ext uri="{BB962C8B-B14F-4D97-AF65-F5344CB8AC3E}">
        <p14:creationId xmlns:p14="http://schemas.microsoft.com/office/powerpoint/2010/main" val="184020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err="1" smtClean="0"/>
              <a:t>If</a:t>
            </a:r>
            <a:endParaRPr lang="es-ES" dirty="0" smtClean="0"/>
          </a:p>
          <a:p>
            <a:pPr lvl="1"/>
            <a:r>
              <a:rPr lang="es-ES" dirty="0" smtClean="0"/>
              <a:t>Condicional</a:t>
            </a:r>
          </a:p>
          <a:p>
            <a:pPr lvl="2"/>
            <a:r>
              <a:rPr lang="es-ES" dirty="0" err="1" smtClean="0"/>
              <a:t>If</a:t>
            </a:r>
            <a:r>
              <a:rPr lang="es-ES" dirty="0" smtClean="0"/>
              <a:t>(valor == valor2)</a:t>
            </a:r>
          </a:p>
          <a:p>
            <a:r>
              <a:rPr lang="es-ES" dirty="0" smtClean="0"/>
              <a:t>Bucles</a:t>
            </a:r>
          </a:p>
          <a:p>
            <a:pPr lvl="1"/>
            <a:r>
              <a:rPr lang="es-ES" dirty="0" err="1" smtClean="0"/>
              <a:t>For</a:t>
            </a:r>
            <a:r>
              <a:rPr lang="es-ES" dirty="0" smtClean="0"/>
              <a:t> </a:t>
            </a:r>
            <a:r>
              <a:rPr lang="es-ES" dirty="0" smtClean="0">
                <a:sym typeface="Wingdings" panose="05000000000000000000" pitchFamily="2" charset="2"/>
              </a:rPr>
              <a:t> </a:t>
            </a:r>
            <a:r>
              <a:rPr lang="es-ES" dirty="0" err="1" smtClean="0">
                <a:sym typeface="Wingdings" panose="05000000000000000000" pitchFamily="2" charset="2"/>
              </a:rPr>
              <a:t>For</a:t>
            </a:r>
            <a:r>
              <a:rPr lang="es-ES" dirty="0" smtClean="0">
                <a:sym typeface="Wingdings" panose="05000000000000000000" pitchFamily="2" charset="2"/>
              </a:rPr>
              <a:t> (</a:t>
            </a:r>
            <a:r>
              <a:rPr lang="es-ES" dirty="0" err="1" smtClean="0">
                <a:sym typeface="Wingdings" panose="05000000000000000000" pitchFamily="2" charset="2"/>
              </a:rPr>
              <a:t>int</a:t>
            </a:r>
            <a:r>
              <a:rPr lang="es-ES" dirty="0" smtClean="0">
                <a:sym typeface="Wingdings" panose="05000000000000000000" pitchFamily="2" charset="2"/>
              </a:rPr>
              <a:t> = 0 ; i &lt; X ; i++)</a:t>
            </a:r>
          </a:p>
          <a:p>
            <a:pPr lvl="1"/>
            <a:r>
              <a:rPr lang="es-ES" dirty="0" err="1" smtClean="0">
                <a:sym typeface="Wingdings" panose="05000000000000000000" pitchFamily="2" charset="2"/>
              </a:rPr>
              <a:t>While</a:t>
            </a:r>
            <a:r>
              <a:rPr lang="es-ES" dirty="0">
                <a:sym typeface="Wingdings" panose="05000000000000000000" pitchFamily="2" charset="2"/>
              </a:rPr>
              <a:t> </a:t>
            </a:r>
            <a:r>
              <a:rPr lang="es-ES" dirty="0" smtClean="0">
                <a:sym typeface="Wingdings" panose="05000000000000000000" pitchFamily="2" charset="2"/>
              </a:rPr>
              <a:t> </a:t>
            </a:r>
            <a:r>
              <a:rPr lang="es-ES" dirty="0" err="1" smtClean="0">
                <a:sym typeface="Wingdings" panose="05000000000000000000" pitchFamily="2" charset="2"/>
              </a:rPr>
              <a:t>While</a:t>
            </a:r>
            <a:r>
              <a:rPr lang="es-ES" dirty="0" smtClean="0">
                <a:sym typeface="Wingdings" panose="05000000000000000000" pitchFamily="2" charset="2"/>
              </a:rPr>
              <a:t>(valor == valor2)</a:t>
            </a:r>
          </a:p>
          <a:p>
            <a:pPr lvl="1"/>
            <a:r>
              <a:rPr lang="es-ES" dirty="0" smtClean="0">
                <a:sym typeface="Wingdings" panose="05000000000000000000" pitchFamily="2" charset="2"/>
              </a:rPr>
              <a:t>Do… </a:t>
            </a:r>
            <a:r>
              <a:rPr lang="es-ES" dirty="0" err="1" smtClean="0">
                <a:sym typeface="Wingdings" panose="05000000000000000000" pitchFamily="2" charset="2"/>
              </a:rPr>
              <a:t>While</a:t>
            </a:r>
            <a:r>
              <a:rPr lang="es-ES" dirty="0" smtClean="0">
                <a:sym typeface="Wingdings" panose="05000000000000000000" pitchFamily="2" charset="2"/>
              </a:rPr>
              <a:t>  Do … </a:t>
            </a:r>
            <a:r>
              <a:rPr lang="es-ES" dirty="0" err="1" smtClean="0">
                <a:sym typeface="Wingdings" panose="05000000000000000000" pitchFamily="2" charset="2"/>
              </a:rPr>
              <a:t>While</a:t>
            </a:r>
            <a:r>
              <a:rPr lang="es-ES" dirty="0" smtClean="0">
                <a:sym typeface="Wingdings" panose="05000000000000000000" pitchFamily="2" charset="2"/>
              </a:rPr>
              <a:t>(valor == valor2)</a:t>
            </a:r>
          </a:p>
          <a:p>
            <a:pPr lvl="1"/>
            <a:r>
              <a:rPr lang="es-ES" dirty="0" err="1" smtClean="0">
                <a:sym typeface="Wingdings" panose="05000000000000000000" pitchFamily="2" charset="2"/>
              </a:rPr>
              <a:t>For</a:t>
            </a:r>
            <a:r>
              <a:rPr lang="es-ES" dirty="0" smtClean="0">
                <a:sym typeface="Wingdings" panose="05000000000000000000" pitchFamily="2" charset="2"/>
              </a:rPr>
              <a:t> </a:t>
            </a:r>
            <a:r>
              <a:rPr lang="es-ES" dirty="0" err="1" smtClean="0">
                <a:sym typeface="Wingdings" panose="05000000000000000000" pitchFamily="2" charset="2"/>
              </a:rPr>
              <a:t>Each</a:t>
            </a:r>
            <a:r>
              <a:rPr lang="es-ES" dirty="0" smtClean="0">
                <a:sym typeface="Wingdings" panose="05000000000000000000" pitchFamily="2" charset="2"/>
              </a:rPr>
              <a:t>  (</a:t>
            </a:r>
            <a:r>
              <a:rPr lang="es-ES" dirty="0" err="1" smtClean="0">
                <a:sym typeface="Wingdings" panose="05000000000000000000" pitchFamily="2" charset="2"/>
              </a:rPr>
              <a:t>int</a:t>
            </a:r>
            <a:r>
              <a:rPr lang="es-ES" dirty="0" smtClean="0">
                <a:sym typeface="Wingdings" panose="05000000000000000000" pitchFamily="2" charset="2"/>
              </a:rPr>
              <a:t> a in </a:t>
            </a:r>
            <a:r>
              <a:rPr lang="es-ES" dirty="0" err="1" smtClean="0">
                <a:sym typeface="Wingdings" panose="05000000000000000000" pitchFamily="2" charset="2"/>
              </a:rPr>
              <a:t>arrayA</a:t>
            </a:r>
            <a:r>
              <a:rPr lang="es-ES" dirty="0" smtClean="0">
                <a:sym typeface="Wingdings" panose="05000000000000000000" pitchFamily="2" charset="2"/>
              </a:rPr>
              <a:t>)</a:t>
            </a:r>
            <a:endParaRPr lang="es-ES" dirty="0" smtClean="0"/>
          </a:p>
          <a:p>
            <a:pPr lvl="1"/>
            <a:endParaRPr lang="es-ES" dirty="0" smtClean="0"/>
          </a:p>
        </p:txBody>
      </p:sp>
    </p:spTree>
    <p:extLst>
      <p:ext uri="{BB962C8B-B14F-4D97-AF65-F5344CB8AC3E}">
        <p14:creationId xmlns:p14="http://schemas.microsoft.com/office/powerpoint/2010/main" val="10353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Instrucciones básicas</a:t>
            </a:r>
            <a:endParaRPr lang="es-ES" dirty="0"/>
          </a:p>
        </p:txBody>
      </p:sp>
    </p:spTree>
    <p:extLst>
      <p:ext uri="{BB962C8B-B14F-4D97-AF65-F5344CB8AC3E}">
        <p14:creationId xmlns:p14="http://schemas.microsoft.com/office/powerpoint/2010/main" val="327870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System.Object</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3320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arcador de texto 31"/>
          <p:cNvSpPr>
            <a:spLocks noGrp="1"/>
          </p:cNvSpPr>
          <p:nvPr>
            <p:ph type="body" sz="quarter" idx="13"/>
          </p:nvPr>
        </p:nvSpPr>
        <p:spPr/>
        <p:txBody>
          <a:bodyPr/>
          <a:lstStyle/>
          <a:p>
            <a:endParaRPr lang="es-ES" dirty="0"/>
          </a:p>
        </p:txBody>
      </p:sp>
      <p:pic>
        <p:nvPicPr>
          <p:cNvPr id="35" name="Marcador de posición de imagen 34"/>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619" b="619"/>
          <a:stretch>
            <a:fillRect/>
          </a:stretch>
        </p:blipFill>
        <p:spPr>
          <a:xfrm>
            <a:off x="624061" y="1853568"/>
            <a:ext cx="1879127" cy="1856153"/>
          </a:xfrm>
        </p:spPr>
      </p:pic>
      <p:sp>
        <p:nvSpPr>
          <p:cNvPr id="34" name="Marcador de texto 33"/>
          <p:cNvSpPr>
            <a:spLocks noGrp="1"/>
          </p:cNvSpPr>
          <p:nvPr>
            <p:ph type="body" sz="quarter" idx="18"/>
          </p:nvPr>
        </p:nvSpPr>
        <p:spPr/>
        <p:txBody>
          <a:bodyPr/>
          <a:lstStyle/>
          <a:p>
            <a:r>
              <a:rPr lang="es-ES" dirty="0" smtClean="0"/>
              <a:t>José Manuel Montero</a:t>
            </a:r>
          </a:p>
          <a:p>
            <a:endParaRPr lang="es-ES" dirty="0"/>
          </a:p>
          <a:p>
            <a:r>
              <a:rPr lang="es-ES" dirty="0">
                <a:hlinkClick r:id="rId3"/>
              </a:rPr>
              <a:t>@</a:t>
            </a:r>
            <a:r>
              <a:rPr lang="es-ES" dirty="0" err="1">
                <a:hlinkClick r:id="rId3"/>
              </a:rPr>
              <a:t>josemmortega</a:t>
            </a:r>
            <a:r>
              <a:rPr lang="es-ES" dirty="0"/>
              <a:t> </a:t>
            </a:r>
            <a:endParaRPr lang="es-ES" dirty="0" smtClean="0"/>
          </a:p>
          <a:p>
            <a:r>
              <a:rPr lang="es-ES" dirty="0" smtClean="0">
                <a:hlinkClick r:id="rId4"/>
              </a:rPr>
              <a:t>Jmmontero.ortega@gmail.com</a:t>
            </a:r>
            <a:endParaRPr lang="es-ES" dirty="0" smtClean="0"/>
          </a:p>
          <a:p>
            <a:endParaRPr lang="es-ES" dirty="0"/>
          </a:p>
          <a:p>
            <a:r>
              <a:rPr lang="es-ES" dirty="0" smtClean="0"/>
              <a:t>MSP and XSA</a:t>
            </a:r>
          </a:p>
          <a:p>
            <a:endParaRPr lang="es-ES" dirty="0"/>
          </a:p>
        </p:txBody>
      </p:sp>
      <p:sp>
        <p:nvSpPr>
          <p:cNvPr id="31" name="Título 30"/>
          <p:cNvSpPr>
            <a:spLocks noGrp="1"/>
          </p:cNvSpPr>
          <p:nvPr>
            <p:ph type="title"/>
          </p:nvPr>
        </p:nvSpPr>
        <p:spPr/>
        <p:txBody>
          <a:bodyPr/>
          <a:lstStyle/>
          <a:p>
            <a:r>
              <a:rPr lang="es-ES" dirty="0" smtClean="0"/>
              <a:t>¿Quién soy?</a:t>
            </a:r>
            <a:endParaRPr lang="es-ES" dirty="0"/>
          </a:p>
        </p:txBody>
      </p:sp>
    </p:spTree>
    <p:extLst>
      <p:ext uri="{BB962C8B-B14F-4D97-AF65-F5344CB8AC3E}">
        <p14:creationId xmlns:p14="http://schemas.microsoft.com/office/powerpoint/2010/main" val="330934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u="sng" dirty="0" smtClean="0"/>
              <a:t>ABSOLUTAMENTE TODO</a:t>
            </a:r>
            <a:r>
              <a:rPr lang="es-ES" dirty="0" smtClean="0"/>
              <a:t> deriva de </a:t>
            </a:r>
            <a:r>
              <a:rPr lang="es-ES" dirty="0" err="1" smtClean="0"/>
              <a:t>System.Object</a:t>
            </a:r>
            <a:endParaRPr lang="es-ES" dirty="0" smtClean="0"/>
          </a:p>
          <a:p>
            <a:endParaRPr lang="es-ES" dirty="0"/>
          </a:p>
          <a:p>
            <a:r>
              <a:rPr lang="es-ES" dirty="0" err="1" smtClean="0"/>
              <a:t>System.Object</a:t>
            </a:r>
            <a:r>
              <a:rPr lang="es-ES" dirty="0" smtClean="0"/>
              <a:t> tiene tres métodos que permiten sobrecarga. (</a:t>
            </a:r>
            <a:r>
              <a:rPr lang="es-ES" dirty="0" err="1" smtClean="0"/>
              <a:t>ToString</a:t>
            </a:r>
            <a:r>
              <a:rPr lang="es-ES" dirty="0" smtClean="0"/>
              <a:t> , </a:t>
            </a:r>
            <a:r>
              <a:rPr lang="es-ES" dirty="0" err="1" smtClean="0"/>
              <a:t>Equals</a:t>
            </a:r>
            <a:r>
              <a:rPr lang="es-ES" dirty="0" smtClean="0"/>
              <a:t>, </a:t>
            </a:r>
            <a:r>
              <a:rPr lang="es-ES" dirty="0" err="1" smtClean="0"/>
              <a:t>GetHash</a:t>
            </a:r>
            <a:r>
              <a:rPr lang="es-ES" dirty="0" smtClean="0"/>
              <a:t>)</a:t>
            </a:r>
            <a:endParaRPr lang="es-ES" dirty="0"/>
          </a:p>
        </p:txBody>
      </p:sp>
    </p:spTree>
    <p:extLst>
      <p:ext uri="{BB962C8B-B14F-4D97-AF65-F5344CB8AC3E}">
        <p14:creationId xmlns:p14="http://schemas.microsoft.com/office/powerpoint/2010/main" val="1840474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Tipos de dato</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151965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graphicFrame>
        <p:nvGraphicFramePr>
          <p:cNvPr id="6" name="Marcador de contenido 5"/>
          <p:cNvGraphicFramePr>
            <a:graphicFrameLocks noGrp="1"/>
          </p:cNvGraphicFramePr>
          <p:nvPr>
            <p:ph sz="half" idx="1"/>
            <p:extLst/>
          </p:nvPr>
        </p:nvGraphicFramePr>
        <p:xfrm>
          <a:off x="863030" y="837471"/>
          <a:ext cx="10137167" cy="5388587"/>
        </p:xfrm>
        <a:graphic>
          <a:graphicData uri="http://schemas.openxmlformats.org/drawingml/2006/table">
            <a:tbl>
              <a:tblPr/>
              <a:tblGrid>
                <a:gridCol w="2027433"/>
                <a:gridCol w="2027433"/>
                <a:gridCol w="2027433"/>
                <a:gridCol w="2027433"/>
                <a:gridCol w="2027433"/>
              </a:tblGrid>
              <a:tr h="132251">
                <a:tc>
                  <a:txBody>
                    <a:bodyPr/>
                    <a:lstStyle/>
                    <a:p>
                      <a:r>
                        <a:rPr lang="es-ES" sz="700"/>
                        <a:t>Short Name</a:t>
                      </a:r>
                    </a:p>
                  </a:txBody>
                  <a:tcPr marL="30652" marR="30652" marT="15325" marB="15325" anchor="ctr">
                    <a:lnL>
                      <a:noFill/>
                    </a:lnL>
                    <a:lnR>
                      <a:noFill/>
                    </a:lnR>
                    <a:lnT>
                      <a:noFill/>
                    </a:lnT>
                    <a:lnB>
                      <a:noFill/>
                    </a:lnB>
                  </a:tcPr>
                </a:tc>
                <a:tc>
                  <a:txBody>
                    <a:bodyPr/>
                    <a:lstStyle/>
                    <a:p>
                      <a:r>
                        <a:rPr lang="es-ES" sz="700"/>
                        <a:t>.NET Class</a:t>
                      </a:r>
                    </a:p>
                  </a:txBody>
                  <a:tcPr marL="30652" marR="30652" marT="15325" marB="15325" anchor="ctr">
                    <a:lnL>
                      <a:noFill/>
                    </a:lnL>
                    <a:lnR>
                      <a:noFill/>
                    </a:lnR>
                    <a:lnT>
                      <a:noFill/>
                    </a:lnT>
                    <a:lnB>
                      <a:noFill/>
                    </a:lnB>
                  </a:tcPr>
                </a:tc>
                <a:tc>
                  <a:txBody>
                    <a:bodyPr/>
                    <a:lstStyle/>
                    <a:p>
                      <a:r>
                        <a:rPr lang="es-ES" sz="700"/>
                        <a:t>Type</a:t>
                      </a:r>
                    </a:p>
                  </a:txBody>
                  <a:tcPr marL="30652" marR="30652" marT="15325" marB="15325" anchor="ctr">
                    <a:lnL>
                      <a:noFill/>
                    </a:lnL>
                    <a:lnR>
                      <a:noFill/>
                    </a:lnR>
                    <a:lnT>
                      <a:noFill/>
                    </a:lnT>
                    <a:lnB>
                      <a:noFill/>
                    </a:lnB>
                  </a:tcPr>
                </a:tc>
                <a:tc>
                  <a:txBody>
                    <a:bodyPr/>
                    <a:lstStyle/>
                    <a:p>
                      <a:r>
                        <a:rPr lang="es-ES" sz="700"/>
                        <a:t>Width</a:t>
                      </a:r>
                    </a:p>
                  </a:txBody>
                  <a:tcPr marL="30652" marR="30652" marT="15325" marB="15325" anchor="ctr">
                    <a:lnL>
                      <a:noFill/>
                    </a:lnL>
                    <a:lnR>
                      <a:noFill/>
                    </a:lnR>
                    <a:lnT>
                      <a:noFill/>
                    </a:lnT>
                    <a:lnB>
                      <a:noFill/>
                    </a:lnB>
                  </a:tcPr>
                </a:tc>
                <a:tc>
                  <a:txBody>
                    <a:bodyPr/>
                    <a:lstStyle/>
                    <a:p>
                      <a:r>
                        <a:rPr lang="es-ES" sz="700"/>
                        <a:t>Range (bits)</a:t>
                      </a:r>
                    </a:p>
                  </a:txBody>
                  <a:tcPr marL="30652" marR="30652" marT="15325" marB="15325" anchor="ctr">
                    <a:lnL>
                      <a:noFill/>
                    </a:lnL>
                    <a:lnR>
                      <a:noFill/>
                    </a:lnR>
                    <a:lnT>
                      <a:noFill/>
                    </a:lnT>
                    <a:lnB>
                      <a:noFill/>
                    </a:lnB>
                  </a:tcPr>
                </a:tc>
              </a:tr>
              <a:tr h="221887">
                <a:tc>
                  <a:txBody>
                    <a:bodyPr/>
                    <a:lstStyle/>
                    <a:p>
                      <a:r>
                        <a:rPr lang="es-ES" sz="700"/>
                        <a:t>byte</a:t>
                      </a:r>
                    </a:p>
                  </a:txBody>
                  <a:tcPr marL="30652" marR="30652" marT="15325" marB="15325" anchor="ctr">
                    <a:lnL>
                      <a:noFill/>
                    </a:lnL>
                    <a:lnR>
                      <a:noFill/>
                    </a:lnR>
                    <a:lnT>
                      <a:noFill/>
                    </a:lnT>
                    <a:lnB>
                      <a:noFill/>
                    </a:lnB>
                  </a:tcPr>
                </a:tc>
                <a:tc>
                  <a:txBody>
                    <a:bodyPr/>
                    <a:lstStyle/>
                    <a:p>
                      <a:r>
                        <a:rPr lang="es-ES" sz="700">
                          <a:hlinkClick r:id="rId2"/>
                        </a:rPr>
                        <a:t>Byte</a:t>
                      </a:r>
                      <a:r>
                        <a:rPr lang="es-ES" sz="700"/>
                        <a:t> </a:t>
                      </a:r>
                    </a:p>
                  </a:txBody>
                  <a:tcPr marL="30652" marR="30652" marT="15325" marB="15325" anchor="ctr">
                    <a:lnL>
                      <a:noFill/>
                    </a:lnL>
                    <a:lnR>
                      <a:noFill/>
                    </a:lnR>
                    <a:lnT>
                      <a:noFill/>
                    </a:lnT>
                    <a:lnB>
                      <a:noFill/>
                    </a:lnB>
                  </a:tcPr>
                </a:tc>
                <a:tc>
                  <a:txBody>
                    <a:bodyPr/>
                    <a:lstStyle/>
                    <a:p>
                      <a:r>
                        <a:rPr lang="es-ES" sz="700"/>
                        <a:t>Unsigned integer</a:t>
                      </a:r>
                    </a:p>
                  </a:txBody>
                  <a:tcPr marL="30652" marR="30652" marT="15325" marB="15325" anchor="ctr">
                    <a:lnL>
                      <a:noFill/>
                    </a:lnL>
                    <a:lnR>
                      <a:noFill/>
                    </a:lnR>
                    <a:lnT>
                      <a:noFill/>
                    </a:lnT>
                    <a:lnB>
                      <a:noFill/>
                    </a:lnB>
                  </a:tcPr>
                </a:tc>
                <a:tc>
                  <a:txBody>
                    <a:bodyPr/>
                    <a:lstStyle/>
                    <a:p>
                      <a:r>
                        <a:rPr lang="es-ES" sz="700"/>
                        <a:t>8</a:t>
                      </a:r>
                    </a:p>
                  </a:txBody>
                  <a:tcPr marL="30652" marR="30652" marT="15325" marB="15325" anchor="ctr">
                    <a:lnL>
                      <a:noFill/>
                    </a:lnL>
                    <a:lnR>
                      <a:noFill/>
                    </a:lnR>
                    <a:lnT>
                      <a:noFill/>
                    </a:lnT>
                    <a:lnB>
                      <a:noFill/>
                    </a:lnB>
                  </a:tcPr>
                </a:tc>
                <a:tc>
                  <a:txBody>
                    <a:bodyPr/>
                    <a:lstStyle/>
                    <a:p>
                      <a:r>
                        <a:rPr lang="es-ES" sz="700"/>
                        <a:t>0 to 255</a:t>
                      </a:r>
                    </a:p>
                  </a:txBody>
                  <a:tcPr marL="30652" marR="30652" marT="15325" marB="15325" anchor="ctr">
                    <a:lnL>
                      <a:noFill/>
                    </a:lnL>
                    <a:lnR>
                      <a:noFill/>
                    </a:lnR>
                    <a:lnT>
                      <a:noFill/>
                    </a:lnT>
                    <a:lnB>
                      <a:noFill/>
                    </a:lnB>
                  </a:tcPr>
                </a:tc>
              </a:tr>
              <a:tr h="221887">
                <a:tc>
                  <a:txBody>
                    <a:bodyPr/>
                    <a:lstStyle/>
                    <a:p>
                      <a:r>
                        <a:rPr lang="es-ES" sz="700"/>
                        <a:t>sbyte</a:t>
                      </a:r>
                    </a:p>
                  </a:txBody>
                  <a:tcPr marL="30652" marR="30652" marT="15325" marB="15325" anchor="ctr">
                    <a:lnL>
                      <a:noFill/>
                    </a:lnL>
                    <a:lnR>
                      <a:noFill/>
                    </a:lnR>
                    <a:lnT>
                      <a:noFill/>
                    </a:lnT>
                    <a:lnB>
                      <a:noFill/>
                    </a:lnB>
                  </a:tcPr>
                </a:tc>
                <a:tc>
                  <a:txBody>
                    <a:bodyPr/>
                    <a:lstStyle/>
                    <a:p>
                      <a:r>
                        <a:rPr lang="es-ES" sz="700">
                          <a:hlinkClick r:id="rId3"/>
                        </a:rPr>
                        <a:t>SByte</a:t>
                      </a:r>
                      <a:endParaRPr lang="es-ES" sz="700"/>
                    </a:p>
                  </a:txBody>
                  <a:tcPr marL="30652" marR="30652" marT="15325" marB="15325" anchor="ctr">
                    <a:lnL>
                      <a:noFill/>
                    </a:lnL>
                    <a:lnR>
                      <a:noFill/>
                    </a:lnR>
                    <a:lnT>
                      <a:noFill/>
                    </a:lnT>
                    <a:lnB>
                      <a:noFill/>
                    </a:lnB>
                  </a:tcPr>
                </a:tc>
                <a:tc>
                  <a:txBody>
                    <a:bodyPr/>
                    <a:lstStyle/>
                    <a:p>
                      <a:r>
                        <a:rPr lang="es-ES" sz="700"/>
                        <a:t>Signed integer</a:t>
                      </a:r>
                    </a:p>
                  </a:txBody>
                  <a:tcPr marL="30652" marR="30652" marT="15325" marB="15325" anchor="ctr">
                    <a:lnL>
                      <a:noFill/>
                    </a:lnL>
                    <a:lnR>
                      <a:noFill/>
                    </a:lnR>
                    <a:lnT>
                      <a:noFill/>
                    </a:lnT>
                    <a:lnB>
                      <a:noFill/>
                    </a:lnB>
                  </a:tcPr>
                </a:tc>
                <a:tc>
                  <a:txBody>
                    <a:bodyPr/>
                    <a:lstStyle/>
                    <a:p>
                      <a:r>
                        <a:rPr lang="es-ES" sz="700"/>
                        <a:t>8</a:t>
                      </a:r>
                    </a:p>
                  </a:txBody>
                  <a:tcPr marL="30652" marR="30652" marT="15325" marB="15325" anchor="ctr">
                    <a:lnL>
                      <a:noFill/>
                    </a:lnL>
                    <a:lnR>
                      <a:noFill/>
                    </a:lnR>
                    <a:lnT>
                      <a:noFill/>
                    </a:lnT>
                    <a:lnB>
                      <a:noFill/>
                    </a:lnB>
                  </a:tcPr>
                </a:tc>
                <a:tc>
                  <a:txBody>
                    <a:bodyPr/>
                    <a:lstStyle/>
                    <a:p>
                      <a:r>
                        <a:rPr lang="es-ES" sz="700"/>
                        <a:t>-128 to 127</a:t>
                      </a:r>
                    </a:p>
                  </a:txBody>
                  <a:tcPr marL="30652" marR="30652" marT="15325" marB="15325" anchor="ctr">
                    <a:lnL>
                      <a:noFill/>
                    </a:lnL>
                    <a:lnR>
                      <a:noFill/>
                    </a:lnR>
                    <a:lnT>
                      <a:noFill/>
                    </a:lnT>
                    <a:lnB>
                      <a:noFill/>
                    </a:lnB>
                  </a:tcPr>
                </a:tc>
              </a:tr>
              <a:tr h="414691">
                <a:tc>
                  <a:txBody>
                    <a:bodyPr/>
                    <a:lstStyle/>
                    <a:p>
                      <a:r>
                        <a:rPr lang="es-ES" sz="700"/>
                        <a:t>int</a:t>
                      </a:r>
                    </a:p>
                  </a:txBody>
                  <a:tcPr marL="30652" marR="30652" marT="15325" marB="15325" anchor="ctr">
                    <a:lnL>
                      <a:noFill/>
                    </a:lnL>
                    <a:lnR>
                      <a:noFill/>
                    </a:lnR>
                    <a:lnT>
                      <a:noFill/>
                    </a:lnT>
                    <a:lnB>
                      <a:noFill/>
                    </a:lnB>
                  </a:tcPr>
                </a:tc>
                <a:tc>
                  <a:txBody>
                    <a:bodyPr/>
                    <a:lstStyle/>
                    <a:p>
                      <a:r>
                        <a:rPr lang="es-ES" sz="700">
                          <a:hlinkClick r:id="rId4"/>
                        </a:rPr>
                        <a:t>Int32</a:t>
                      </a:r>
                      <a:endParaRPr lang="es-ES" sz="700"/>
                    </a:p>
                  </a:txBody>
                  <a:tcPr marL="30652" marR="30652" marT="15325" marB="15325" anchor="ctr">
                    <a:lnL>
                      <a:noFill/>
                    </a:lnL>
                    <a:lnR>
                      <a:noFill/>
                    </a:lnR>
                    <a:lnT>
                      <a:noFill/>
                    </a:lnT>
                    <a:lnB>
                      <a:noFill/>
                    </a:lnB>
                  </a:tcPr>
                </a:tc>
                <a:tc>
                  <a:txBody>
                    <a:bodyPr/>
                    <a:lstStyle/>
                    <a:p>
                      <a:r>
                        <a:rPr lang="es-ES" sz="700"/>
                        <a:t>Signed integer</a:t>
                      </a:r>
                    </a:p>
                  </a:txBody>
                  <a:tcPr marL="30652" marR="30652" marT="15325" marB="15325" anchor="ctr">
                    <a:lnL>
                      <a:noFill/>
                    </a:lnL>
                    <a:lnR>
                      <a:noFill/>
                    </a:lnR>
                    <a:lnT>
                      <a:noFill/>
                    </a:lnT>
                    <a:lnB>
                      <a:noFill/>
                    </a:lnB>
                  </a:tcPr>
                </a:tc>
                <a:tc>
                  <a:txBody>
                    <a:bodyPr/>
                    <a:lstStyle/>
                    <a:p>
                      <a:r>
                        <a:rPr lang="es-ES" sz="700"/>
                        <a:t>32</a:t>
                      </a:r>
                    </a:p>
                  </a:txBody>
                  <a:tcPr marL="30652" marR="30652" marT="15325" marB="15325" anchor="ctr">
                    <a:lnL>
                      <a:noFill/>
                    </a:lnL>
                    <a:lnR>
                      <a:noFill/>
                    </a:lnR>
                    <a:lnT>
                      <a:noFill/>
                    </a:lnT>
                    <a:lnB>
                      <a:noFill/>
                    </a:lnB>
                  </a:tcPr>
                </a:tc>
                <a:tc>
                  <a:txBody>
                    <a:bodyPr/>
                    <a:lstStyle/>
                    <a:p>
                      <a:r>
                        <a:rPr lang="es-ES" sz="700"/>
                        <a:t>-2,147,483,648 to 2,147,483,647</a:t>
                      </a:r>
                    </a:p>
                  </a:txBody>
                  <a:tcPr marL="30652" marR="30652" marT="15325" marB="15325" anchor="ctr">
                    <a:lnL>
                      <a:noFill/>
                    </a:lnL>
                    <a:lnR>
                      <a:noFill/>
                    </a:lnR>
                    <a:lnT>
                      <a:noFill/>
                    </a:lnT>
                    <a:lnB>
                      <a:noFill/>
                    </a:lnB>
                  </a:tcPr>
                </a:tc>
              </a:tr>
              <a:tr h="221887">
                <a:tc>
                  <a:txBody>
                    <a:bodyPr/>
                    <a:lstStyle/>
                    <a:p>
                      <a:r>
                        <a:rPr lang="es-ES" sz="700"/>
                        <a:t>uint</a:t>
                      </a:r>
                    </a:p>
                  </a:txBody>
                  <a:tcPr marL="30652" marR="30652" marT="15325" marB="15325" anchor="ctr">
                    <a:lnL>
                      <a:noFill/>
                    </a:lnL>
                    <a:lnR>
                      <a:noFill/>
                    </a:lnR>
                    <a:lnT>
                      <a:noFill/>
                    </a:lnT>
                    <a:lnB>
                      <a:noFill/>
                    </a:lnB>
                  </a:tcPr>
                </a:tc>
                <a:tc>
                  <a:txBody>
                    <a:bodyPr/>
                    <a:lstStyle/>
                    <a:p>
                      <a:r>
                        <a:rPr lang="es-ES" sz="700">
                          <a:hlinkClick r:id="rId5"/>
                        </a:rPr>
                        <a:t>UInt32</a:t>
                      </a:r>
                      <a:endParaRPr lang="es-ES" sz="700"/>
                    </a:p>
                  </a:txBody>
                  <a:tcPr marL="30652" marR="30652" marT="15325" marB="15325" anchor="ctr">
                    <a:lnL>
                      <a:noFill/>
                    </a:lnL>
                    <a:lnR>
                      <a:noFill/>
                    </a:lnR>
                    <a:lnT>
                      <a:noFill/>
                    </a:lnT>
                    <a:lnB>
                      <a:noFill/>
                    </a:lnB>
                  </a:tcPr>
                </a:tc>
                <a:tc>
                  <a:txBody>
                    <a:bodyPr/>
                    <a:lstStyle/>
                    <a:p>
                      <a:r>
                        <a:rPr lang="es-ES" sz="700"/>
                        <a:t>Unsigned integer</a:t>
                      </a:r>
                    </a:p>
                  </a:txBody>
                  <a:tcPr marL="30652" marR="30652" marT="15325" marB="15325" anchor="ctr">
                    <a:lnL>
                      <a:noFill/>
                    </a:lnL>
                    <a:lnR>
                      <a:noFill/>
                    </a:lnR>
                    <a:lnT>
                      <a:noFill/>
                    </a:lnT>
                    <a:lnB>
                      <a:noFill/>
                    </a:lnB>
                  </a:tcPr>
                </a:tc>
                <a:tc>
                  <a:txBody>
                    <a:bodyPr/>
                    <a:lstStyle/>
                    <a:p>
                      <a:r>
                        <a:rPr lang="es-ES" sz="700"/>
                        <a:t>32</a:t>
                      </a:r>
                    </a:p>
                  </a:txBody>
                  <a:tcPr marL="30652" marR="30652" marT="15325" marB="15325" anchor="ctr">
                    <a:lnL>
                      <a:noFill/>
                    </a:lnL>
                    <a:lnR>
                      <a:noFill/>
                    </a:lnR>
                    <a:lnT>
                      <a:noFill/>
                    </a:lnT>
                    <a:lnB>
                      <a:noFill/>
                    </a:lnB>
                  </a:tcPr>
                </a:tc>
                <a:tc>
                  <a:txBody>
                    <a:bodyPr/>
                    <a:lstStyle/>
                    <a:p>
                      <a:r>
                        <a:rPr lang="es-ES" sz="700"/>
                        <a:t>0 to 4294967295</a:t>
                      </a:r>
                    </a:p>
                  </a:txBody>
                  <a:tcPr marL="30652" marR="30652" marT="15325" marB="15325" anchor="ctr">
                    <a:lnL>
                      <a:noFill/>
                    </a:lnL>
                    <a:lnR>
                      <a:noFill/>
                    </a:lnR>
                    <a:lnT>
                      <a:noFill/>
                    </a:lnT>
                    <a:lnB>
                      <a:noFill/>
                    </a:lnB>
                  </a:tcPr>
                </a:tc>
              </a:tr>
              <a:tr h="221887">
                <a:tc>
                  <a:txBody>
                    <a:bodyPr/>
                    <a:lstStyle/>
                    <a:p>
                      <a:r>
                        <a:rPr lang="es-ES" sz="700"/>
                        <a:t>short</a:t>
                      </a:r>
                    </a:p>
                  </a:txBody>
                  <a:tcPr marL="30652" marR="30652" marT="15325" marB="15325" anchor="ctr">
                    <a:lnL>
                      <a:noFill/>
                    </a:lnL>
                    <a:lnR>
                      <a:noFill/>
                    </a:lnR>
                    <a:lnT>
                      <a:noFill/>
                    </a:lnT>
                    <a:lnB>
                      <a:noFill/>
                    </a:lnB>
                  </a:tcPr>
                </a:tc>
                <a:tc>
                  <a:txBody>
                    <a:bodyPr/>
                    <a:lstStyle/>
                    <a:p>
                      <a:r>
                        <a:rPr lang="es-ES" sz="700">
                          <a:hlinkClick r:id="rId6"/>
                        </a:rPr>
                        <a:t>Int16</a:t>
                      </a:r>
                      <a:endParaRPr lang="es-ES" sz="700"/>
                    </a:p>
                  </a:txBody>
                  <a:tcPr marL="30652" marR="30652" marT="15325" marB="15325" anchor="ctr">
                    <a:lnL>
                      <a:noFill/>
                    </a:lnL>
                    <a:lnR>
                      <a:noFill/>
                    </a:lnR>
                    <a:lnT>
                      <a:noFill/>
                    </a:lnT>
                    <a:lnB>
                      <a:noFill/>
                    </a:lnB>
                  </a:tcPr>
                </a:tc>
                <a:tc>
                  <a:txBody>
                    <a:bodyPr/>
                    <a:lstStyle/>
                    <a:p>
                      <a:r>
                        <a:rPr lang="es-ES" sz="700"/>
                        <a:t>Signed integer</a:t>
                      </a:r>
                    </a:p>
                  </a:txBody>
                  <a:tcPr marL="30652" marR="30652" marT="15325" marB="15325" anchor="ctr">
                    <a:lnL>
                      <a:noFill/>
                    </a:lnL>
                    <a:lnR>
                      <a:noFill/>
                    </a:lnR>
                    <a:lnT>
                      <a:noFill/>
                    </a:lnT>
                    <a:lnB>
                      <a:noFill/>
                    </a:lnB>
                  </a:tcPr>
                </a:tc>
                <a:tc>
                  <a:txBody>
                    <a:bodyPr/>
                    <a:lstStyle/>
                    <a:p>
                      <a:r>
                        <a:rPr lang="es-ES" sz="700"/>
                        <a:t>16</a:t>
                      </a:r>
                    </a:p>
                  </a:txBody>
                  <a:tcPr marL="30652" marR="30652" marT="15325" marB="15325" anchor="ctr">
                    <a:lnL>
                      <a:noFill/>
                    </a:lnL>
                    <a:lnR>
                      <a:noFill/>
                    </a:lnR>
                    <a:lnT>
                      <a:noFill/>
                    </a:lnT>
                    <a:lnB>
                      <a:noFill/>
                    </a:lnB>
                  </a:tcPr>
                </a:tc>
                <a:tc>
                  <a:txBody>
                    <a:bodyPr/>
                    <a:lstStyle/>
                    <a:p>
                      <a:r>
                        <a:rPr lang="es-ES" sz="700"/>
                        <a:t>-32,768 to 32,767</a:t>
                      </a:r>
                    </a:p>
                  </a:txBody>
                  <a:tcPr marL="30652" marR="30652" marT="15325" marB="15325" anchor="ctr">
                    <a:lnL>
                      <a:noFill/>
                    </a:lnL>
                    <a:lnR>
                      <a:noFill/>
                    </a:lnR>
                    <a:lnT>
                      <a:noFill/>
                    </a:lnT>
                    <a:lnB>
                      <a:noFill/>
                    </a:lnB>
                  </a:tcPr>
                </a:tc>
              </a:tr>
              <a:tr h="221887">
                <a:tc>
                  <a:txBody>
                    <a:bodyPr/>
                    <a:lstStyle/>
                    <a:p>
                      <a:r>
                        <a:rPr lang="es-ES" sz="700"/>
                        <a:t>ushort</a:t>
                      </a:r>
                    </a:p>
                  </a:txBody>
                  <a:tcPr marL="30652" marR="30652" marT="15325" marB="15325" anchor="ctr">
                    <a:lnL>
                      <a:noFill/>
                    </a:lnL>
                    <a:lnR>
                      <a:noFill/>
                    </a:lnR>
                    <a:lnT>
                      <a:noFill/>
                    </a:lnT>
                    <a:lnB>
                      <a:noFill/>
                    </a:lnB>
                  </a:tcPr>
                </a:tc>
                <a:tc>
                  <a:txBody>
                    <a:bodyPr/>
                    <a:lstStyle/>
                    <a:p>
                      <a:r>
                        <a:rPr lang="es-ES" sz="700">
                          <a:hlinkClick r:id="rId7"/>
                        </a:rPr>
                        <a:t>UInt16</a:t>
                      </a:r>
                      <a:endParaRPr lang="es-ES" sz="700"/>
                    </a:p>
                  </a:txBody>
                  <a:tcPr marL="30652" marR="30652" marT="15325" marB="15325" anchor="ctr">
                    <a:lnL>
                      <a:noFill/>
                    </a:lnL>
                    <a:lnR>
                      <a:noFill/>
                    </a:lnR>
                    <a:lnT>
                      <a:noFill/>
                    </a:lnT>
                    <a:lnB>
                      <a:noFill/>
                    </a:lnB>
                  </a:tcPr>
                </a:tc>
                <a:tc>
                  <a:txBody>
                    <a:bodyPr/>
                    <a:lstStyle/>
                    <a:p>
                      <a:r>
                        <a:rPr lang="es-ES" sz="700"/>
                        <a:t>Unsigned integer</a:t>
                      </a:r>
                    </a:p>
                  </a:txBody>
                  <a:tcPr marL="30652" marR="30652" marT="15325" marB="15325" anchor="ctr">
                    <a:lnL>
                      <a:noFill/>
                    </a:lnL>
                    <a:lnR>
                      <a:noFill/>
                    </a:lnR>
                    <a:lnT>
                      <a:noFill/>
                    </a:lnT>
                    <a:lnB>
                      <a:noFill/>
                    </a:lnB>
                  </a:tcPr>
                </a:tc>
                <a:tc>
                  <a:txBody>
                    <a:bodyPr/>
                    <a:lstStyle/>
                    <a:p>
                      <a:r>
                        <a:rPr lang="es-ES" sz="700"/>
                        <a:t>16</a:t>
                      </a:r>
                    </a:p>
                  </a:txBody>
                  <a:tcPr marL="30652" marR="30652" marT="15325" marB="15325" anchor="ctr">
                    <a:lnL>
                      <a:noFill/>
                    </a:lnL>
                    <a:lnR>
                      <a:noFill/>
                    </a:lnR>
                    <a:lnT>
                      <a:noFill/>
                    </a:lnT>
                    <a:lnB>
                      <a:noFill/>
                    </a:lnB>
                  </a:tcPr>
                </a:tc>
                <a:tc>
                  <a:txBody>
                    <a:bodyPr/>
                    <a:lstStyle/>
                    <a:p>
                      <a:r>
                        <a:rPr lang="es-ES" sz="700"/>
                        <a:t>0 to 65535</a:t>
                      </a:r>
                    </a:p>
                  </a:txBody>
                  <a:tcPr marL="30652" marR="30652" marT="15325" marB="15325" anchor="ctr">
                    <a:lnL>
                      <a:noFill/>
                    </a:lnL>
                    <a:lnR>
                      <a:noFill/>
                    </a:lnR>
                    <a:lnT>
                      <a:noFill/>
                    </a:lnT>
                    <a:lnB>
                      <a:noFill/>
                    </a:lnB>
                  </a:tcPr>
                </a:tc>
              </a:tr>
              <a:tr h="511092">
                <a:tc>
                  <a:txBody>
                    <a:bodyPr/>
                    <a:lstStyle/>
                    <a:p>
                      <a:r>
                        <a:rPr lang="es-ES" sz="700"/>
                        <a:t>long</a:t>
                      </a:r>
                    </a:p>
                  </a:txBody>
                  <a:tcPr marL="30652" marR="30652" marT="15325" marB="15325" anchor="ctr">
                    <a:lnL>
                      <a:noFill/>
                    </a:lnL>
                    <a:lnR>
                      <a:noFill/>
                    </a:lnR>
                    <a:lnT>
                      <a:noFill/>
                    </a:lnT>
                    <a:lnB>
                      <a:noFill/>
                    </a:lnB>
                  </a:tcPr>
                </a:tc>
                <a:tc>
                  <a:txBody>
                    <a:bodyPr/>
                    <a:lstStyle/>
                    <a:p>
                      <a:r>
                        <a:rPr lang="es-ES" sz="700">
                          <a:hlinkClick r:id="rId8"/>
                        </a:rPr>
                        <a:t>Int64</a:t>
                      </a:r>
                      <a:endParaRPr lang="es-ES" sz="700"/>
                    </a:p>
                  </a:txBody>
                  <a:tcPr marL="30652" marR="30652" marT="15325" marB="15325" anchor="ctr">
                    <a:lnL>
                      <a:noFill/>
                    </a:lnL>
                    <a:lnR>
                      <a:noFill/>
                    </a:lnR>
                    <a:lnT>
                      <a:noFill/>
                    </a:lnT>
                    <a:lnB>
                      <a:noFill/>
                    </a:lnB>
                  </a:tcPr>
                </a:tc>
                <a:tc>
                  <a:txBody>
                    <a:bodyPr/>
                    <a:lstStyle/>
                    <a:p>
                      <a:r>
                        <a:rPr lang="es-ES" sz="700"/>
                        <a:t>Signed integer</a:t>
                      </a:r>
                    </a:p>
                  </a:txBody>
                  <a:tcPr marL="30652" marR="30652" marT="15325" marB="15325" anchor="ctr">
                    <a:lnL>
                      <a:noFill/>
                    </a:lnL>
                    <a:lnR>
                      <a:noFill/>
                    </a:lnR>
                    <a:lnT>
                      <a:noFill/>
                    </a:lnT>
                    <a:lnB>
                      <a:noFill/>
                    </a:lnB>
                  </a:tcPr>
                </a:tc>
                <a:tc>
                  <a:txBody>
                    <a:bodyPr/>
                    <a:lstStyle/>
                    <a:p>
                      <a:r>
                        <a:rPr lang="es-ES" sz="700"/>
                        <a:t>64</a:t>
                      </a:r>
                    </a:p>
                  </a:txBody>
                  <a:tcPr marL="30652" marR="30652" marT="15325" marB="15325" anchor="ctr">
                    <a:lnL>
                      <a:noFill/>
                    </a:lnL>
                    <a:lnR>
                      <a:noFill/>
                    </a:lnR>
                    <a:lnT>
                      <a:noFill/>
                    </a:lnT>
                    <a:lnB>
                      <a:noFill/>
                    </a:lnB>
                  </a:tcPr>
                </a:tc>
                <a:tc>
                  <a:txBody>
                    <a:bodyPr/>
                    <a:lstStyle/>
                    <a:p>
                      <a:r>
                        <a:rPr lang="es-ES" sz="700"/>
                        <a:t>-9223372036854775808 to 9223372036854775807</a:t>
                      </a:r>
                    </a:p>
                  </a:txBody>
                  <a:tcPr marL="30652" marR="30652" marT="15325" marB="15325" anchor="ctr">
                    <a:lnL>
                      <a:noFill/>
                    </a:lnL>
                    <a:lnR>
                      <a:noFill/>
                    </a:lnR>
                    <a:lnT>
                      <a:noFill/>
                    </a:lnT>
                    <a:lnB>
                      <a:noFill/>
                    </a:lnB>
                  </a:tcPr>
                </a:tc>
              </a:tr>
              <a:tr h="318288">
                <a:tc>
                  <a:txBody>
                    <a:bodyPr/>
                    <a:lstStyle/>
                    <a:p>
                      <a:r>
                        <a:rPr lang="es-ES" sz="700"/>
                        <a:t>ulong</a:t>
                      </a:r>
                    </a:p>
                  </a:txBody>
                  <a:tcPr marL="30652" marR="30652" marT="15325" marB="15325" anchor="ctr">
                    <a:lnL>
                      <a:noFill/>
                    </a:lnL>
                    <a:lnR>
                      <a:noFill/>
                    </a:lnR>
                    <a:lnT>
                      <a:noFill/>
                    </a:lnT>
                    <a:lnB>
                      <a:noFill/>
                    </a:lnB>
                  </a:tcPr>
                </a:tc>
                <a:tc>
                  <a:txBody>
                    <a:bodyPr/>
                    <a:lstStyle/>
                    <a:p>
                      <a:r>
                        <a:rPr lang="es-ES" sz="700">
                          <a:hlinkClick r:id="rId9"/>
                        </a:rPr>
                        <a:t>UInt64</a:t>
                      </a:r>
                      <a:endParaRPr lang="es-ES" sz="700"/>
                    </a:p>
                  </a:txBody>
                  <a:tcPr marL="30652" marR="30652" marT="15325" marB="15325" anchor="ctr">
                    <a:lnL>
                      <a:noFill/>
                    </a:lnL>
                    <a:lnR>
                      <a:noFill/>
                    </a:lnR>
                    <a:lnT>
                      <a:noFill/>
                    </a:lnT>
                    <a:lnB>
                      <a:noFill/>
                    </a:lnB>
                  </a:tcPr>
                </a:tc>
                <a:tc>
                  <a:txBody>
                    <a:bodyPr/>
                    <a:lstStyle/>
                    <a:p>
                      <a:r>
                        <a:rPr lang="es-ES" sz="700"/>
                        <a:t>Unsigned integer</a:t>
                      </a:r>
                    </a:p>
                  </a:txBody>
                  <a:tcPr marL="30652" marR="30652" marT="15325" marB="15325" anchor="ctr">
                    <a:lnL>
                      <a:noFill/>
                    </a:lnL>
                    <a:lnR>
                      <a:noFill/>
                    </a:lnR>
                    <a:lnT>
                      <a:noFill/>
                    </a:lnT>
                    <a:lnB>
                      <a:noFill/>
                    </a:lnB>
                  </a:tcPr>
                </a:tc>
                <a:tc>
                  <a:txBody>
                    <a:bodyPr/>
                    <a:lstStyle/>
                    <a:p>
                      <a:r>
                        <a:rPr lang="es-ES" sz="700"/>
                        <a:t>64</a:t>
                      </a:r>
                    </a:p>
                  </a:txBody>
                  <a:tcPr marL="30652" marR="30652" marT="15325" marB="15325" anchor="ctr">
                    <a:lnL>
                      <a:noFill/>
                    </a:lnL>
                    <a:lnR>
                      <a:noFill/>
                    </a:lnR>
                    <a:lnT>
                      <a:noFill/>
                    </a:lnT>
                    <a:lnB>
                      <a:noFill/>
                    </a:lnB>
                  </a:tcPr>
                </a:tc>
                <a:tc>
                  <a:txBody>
                    <a:bodyPr/>
                    <a:lstStyle/>
                    <a:p>
                      <a:r>
                        <a:rPr lang="es-ES" sz="700"/>
                        <a:t>0 to 18446744073709551615</a:t>
                      </a:r>
                    </a:p>
                  </a:txBody>
                  <a:tcPr marL="30652" marR="30652" marT="15325" marB="15325" anchor="ctr">
                    <a:lnL>
                      <a:noFill/>
                    </a:lnL>
                    <a:lnR>
                      <a:noFill/>
                    </a:lnR>
                    <a:lnT>
                      <a:noFill/>
                    </a:lnT>
                    <a:lnB>
                      <a:noFill/>
                    </a:lnB>
                  </a:tcPr>
                </a:tc>
              </a:tr>
              <a:tr h="414691">
                <a:tc>
                  <a:txBody>
                    <a:bodyPr/>
                    <a:lstStyle/>
                    <a:p>
                      <a:r>
                        <a:rPr lang="es-ES" sz="700"/>
                        <a:t>float</a:t>
                      </a:r>
                    </a:p>
                  </a:txBody>
                  <a:tcPr marL="30652" marR="30652" marT="15325" marB="15325" anchor="ctr">
                    <a:lnL>
                      <a:noFill/>
                    </a:lnL>
                    <a:lnR>
                      <a:noFill/>
                    </a:lnR>
                    <a:lnT>
                      <a:noFill/>
                    </a:lnT>
                    <a:lnB>
                      <a:noFill/>
                    </a:lnB>
                  </a:tcPr>
                </a:tc>
                <a:tc>
                  <a:txBody>
                    <a:bodyPr/>
                    <a:lstStyle/>
                    <a:p>
                      <a:r>
                        <a:rPr lang="es-ES" sz="700">
                          <a:hlinkClick r:id="rId10"/>
                        </a:rPr>
                        <a:t>Single</a:t>
                      </a:r>
                      <a:endParaRPr lang="es-ES" sz="700"/>
                    </a:p>
                  </a:txBody>
                  <a:tcPr marL="30652" marR="30652" marT="15325" marB="15325" anchor="ctr">
                    <a:lnL>
                      <a:noFill/>
                    </a:lnL>
                    <a:lnR>
                      <a:noFill/>
                    </a:lnR>
                    <a:lnT>
                      <a:noFill/>
                    </a:lnT>
                    <a:lnB>
                      <a:noFill/>
                    </a:lnB>
                  </a:tcPr>
                </a:tc>
                <a:tc>
                  <a:txBody>
                    <a:bodyPr/>
                    <a:lstStyle/>
                    <a:p>
                      <a:r>
                        <a:rPr lang="es-ES" sz="700"/>
                        <a:t>Single-precision floating point type</a:t>
                      </a:r>
                    </a:p>
                  </a:txBody>
                  <a:tcPr marL="30652" marR="30652" marT="15325" marB="15325" anchor="ctr">
                    <a:lnL>
                      <a:noFill/>
                    </a:lnL>
                    <a:lnR>
                      <a:noFill/>
                    </a:lnR>
                    <a:lnT>
                      <a:noFill/>
                    </a:lnT>
                    <a:lnB>
                      <a:noFill/>
                    </a:lnB>
                  </a:tcPr>
                </a:tc>
                <a:tc>
                  <a:txBody>
                    <a:bodyPr/>
                    <a:lstStyle/>
                    <a:p>
                      <a:r>
                        <a:rPr lang="es-ES" sz="700"/>
                        <a:t>32</a:t>
                      </a:r>
                    </a:p>
                  </a:txBody>
                  <a:tcPr marL="30652" marR="30652" marT="15325" marB="15325" anchor="ctr">
                    <a:lnL>
                      <a:noFill/>
                    </a:lnL>
                    <a:lnR>
                      <a:noFill/>
                    </a:lnR>
                    <a:lnT>
                      <a:noFill/>
                    </a:lnT>
                    <a:lnB>
                      <a:noFill/>
                    </a:lnB>
                  </a:tcPr>
                </a:tc>
                <a:tc>
                  <a:txBody>
                    <a:bodyPr/>
                    <a:lstStyle/>
                    <a:p>
                      <a:r>
                        <a:rPr lang="es-ES" sz="700"/>
                        <a:t>-3.402823e38 to 3.402823e38</a:t>
                      </a:r>
                    </a:p>
                  </a:txBody>
                  <a:tcPr marL="30652" marR="30652" marT="15325" marB="15325" anchor="ctr">
                    <a:lnL>
                      <a:noFill/>
                    </a:lnL>
                    <a:lnR>
                      <a:noFill/>
                    </a:lnR>
                    <a:lnT>
                      <a:noFill/>
                    </a:lnT>
                    <a:lnB>
                      <a:noFill/>
                    </a:lnB>
                  </a:tcPr>
                </a:tc>
              </a:tr>
              <a:tr h="511092">
                <a:tc>
                  <a:txBody>
                    <a:bodyPr/>
                    <a:lstStyle/>
                    <a:p>
                      <a:r>
                        <a:rPr lang="es-ES" sz="700"/>
                        <a:t>double</a:t>
                      </a:r>
                    </a:p>
                  </a:txBody>
                  <a:tcPr marL="30652" marR="30652" marT="15325" marB="15325" anchor="ctr">
                    <a:lnL>
                      <a:noFill/>
                    </a:lnL>
                    <a:lnR>
                      <a:noFill/>
                    </a:lnR>
                    <a:lnT>
                      <a:noFill/>
                    </a:lnT>
                    <a:lnB>
                      <a:noFill/>
                    </a:lnB>
                  </a:tcPr>
                </a:tc>
                <a:tc>
                  <a:txBody>
                    <a:bodyPr/>
                    <a:lstStyle/>
                    <a:p>
                      <a:r>
                        <a:rPr lang="es-ES" sz="700">
                          <a:hlinkClick r:id="rId11"/>
                        </a:rPr>
                        <a:t>Double</a:t>
                      </a:r>
                      <a:endParaRPr lang="es-ES" sz="700"/>
                    </a:p>
                  </a:txBody>
                  <a:tcPr marL="30652" marR="30652" marT="15325" marB="15325" anchor="ctr">
                    <a:lnL>
                      <a:noFill/>
                    </a:lnL>
                    <a:lnR>
                      <a:noFill/>
                    </a:lnR>
                    <a:lnT>
                      <a:noFill/>
                    </a:lnT>
                    <a:lnB>
                      <a:noFill/>
                    </a:lnB>
                  </a:tcPr>
                </a:tc>
                <a:tc>
                  <a:txBody>
                    <a:bodyPr/>
                    <a:lstStyle/>
                    <a:p>
                      <a:r>
                        <a:rPr lang="es-ES" sz="700"/>
                        <a:t>Double-precision floating point type</a:t>
                      </a:r>
                    </a:p>
                  </a:txBody>
                  <a:tcPr marL="30652" marR="30652" marT="15325" marB="15325" anchor="ctr">
                    <a:lnL>
                      <a:noFill/>
                    </a:lnL>
                    <a:lnR>
                      <a:noFill/>
                    </a:lnR>
                    <a:lnT>
                      <a:noFill/>
                    </a:lnT>
                    <a:lnB>
                      <a:noFill/>
                    </a:lnB>
                  </a:tcPr>
                </a:tc>
                <a:tc>
                  <a:txBody>
                    <a:bodyPr/>
                    <a:lstStyle/>
                    <a:p>
                      <a:r>
                        <a:rPr lang="es-ES" sz="700"/>
                        <a:t>64</a:t>
                      </a:r>
                    </a:p>
                  </a:txBody>
                  <a:tcPr marL="30652" marR="30652" marT="15325" marB="15325" anchor="ctr">
                    <a:lnL>
                      <a:noFill/>
                    </a:lnL>
                    <a:lnR>
                      <a:noFill/>
                    </a:lnR>
                    <a:lnT>
                      <a:noFill/>
                    </a:lnT>
                    <a:lnB>
                      <a:noFill/>
                    </a:lnB>
                  </a:tcPr>
                </a:tc>
                <a:tc>
                  <a:txBody>
                    <a:bodyPr/>
                    <a:lstStyle/>
                    <a:p>
                      <a:r>
                        <a:rPr lang="es-ES" sz="700"/>
                        <a:t>-1.79769313486232e308 to 1.79769313486232e308</a:t>
                      </a:r>
                    </a:p>
                  </a:txBody>
                  <a:tcPr marL="30652" marR="30652" marT="15325" marB="15325" anchor="ctr">
                    <a:lnL>
                      <a:noFill/>
                    </a:lnL>
                    <a:lnR>
                      <a:noFill/>
                    </a:lnR>
                    <a:lnT>
                      <a:noFill/>
                    </a:lnT>
                    <a:lnB>
                      <a:noFill/>
                    </a:lnB>
                  </a:tcPr>
                </a:tc>
              </a:tr>
              <a:tr h="318288">
                <a:tc>
                  <a:txBody>
                    <a:bodyPr/>
                    <a:lstStyle/>
                    <a:p>
                      <a:r>
                        <a:rPr lang="es-ES" sz="700"/>
                        <a:t>char</a:t>
                      </a:r>
                    </a:p>
                  </a:txBody>
                  <a:tcPr marL="30652" marR="30652" marT="15325" marB="15325" anchor="ctr">
                    <a:lnL>
                      <a:noFill/>
                    </a:lnL>
                    <a:lnR>
                      <a:noFill/>
                    </a:lnR>
                    <a:lnT>
                      <a:noFill/>
                    </a:lnT>
                    <a:lnB>
                      <a:noFill/>
                    </a:lnB>
                  </a:tcPr>
                </a:tc>
                <a:tc>
                  <a:txBody>
                    <a:bodyPr/>
                    <a:lstStyle/>
                    <a:p>
                      <a:r>
                        <a:rPr lang="es-ES" sz="700">
                          <a:hlinkClick r:id="rId12"/>
                        </a:rPr>
                        <a:t>Char</a:t>
                      </a:r>
                      <a:endParaRPr lang="es-ES" sz="700"/>
                    </a:p>
                  </a:txBody>
                  <a:tcPr marL="30652" marR="30652" marT="15325" marB="15325" anchor="ctr">
                    <a:lnL>
                      <a:noFill/>
                    </a:lnL>
                    <a:lnR>
                      <a:noFill/>
                    </a:lnR>
                    <a:lnT>
                      <a:noFill/>
                    </a:lnT>
                    <a:lnB>
                      <a:noFill/>
                    </a:lnB>
                  </a:tcPr>
                </a:tc>
                <a:tc>
                  <a:txBody>
                    <a:bodyPr/>
                    <a:lstStyle/>
                    <a:p>
                      <a:r>
                        <a:rPr lang="es-ES" sz="700"/>
                        <a:t>A single Unicode character</a:t>
                      </a:r>
                    </a:p>
                  </a:txBody>
                  <a:tcPr marL="30652" marR="30652" marT="15325" marB="15325" anchor="ctr">
                    <a:lnL>
                      <a:noFill/>
                    </a:lnL>
                    <a:lnR>
                      <a:noFill/>
                    </a:lnR>
                    <a:lnT>
                      <a:noFill/>
                    </a:lnT>
                    <a:lnB>
                      <a:noFill/>
                    </a:lnB>
                  </a:tcPr>
                </a:tc>
                <a:tc>
                  <a:txBody>
                    <a:bodyPr/>
                    <a:lstStyle/>
                    <a:p>
                      <a:r>
                        <a:rPr lang="es-ES" sz="700"/>
                        <a:t>16</a:t>
                      </a:r>
                    </a:p>
                  </a:txBody>
                  <a:tcPr marL="30652" marR="30652" marT="15325" marB="15325" anchor="ctr">
                    <a:lnL>
                      <a:noFill/>
                    </a:lnL>
                    <a:lnR>
                      <a:noFill/>
                    </a:lnR>
                    <a:lnT>
                      <a:noFill/>
                    </a:lnT>
                    <a:lnB>
                      <a:noFill/>
                    </a:lnB>
                  </a:tcPr>
                </a:tc>
                <a:tc>
                  <a:txBody>
                    <a:bodyPr/>
                    <a:lstStyle/>
                    <a:p>
                      <a:r>
                        <a:rPr lang="en-US" sz="700"/>
                        <a:t>Unicode symbols used in text</a:t>
                      </a:r>
                    </a:p>
                  </a:txBody>
                  <a:tcPr marL="30652" marR="30652" marT="15325" marB="15325" anchor="ctr">
                    <a:lnL>
                      <a:noFill/>
                    </a:lnL>
                    <a:lnR>
                      <a:noFill/>
                    </a:lnR>
                    <a:lnT>
                      <a:noFill/>
                    </a:lnT>
                    <a:lnB>
                      <a:noFill/>
                    </a:lnB>
                  </a:tcPr>
                </a:tc>
              </a:tr>
              <a:tr h="221887">
                <a:tc>
                  <a:txBody>
                    <a:bodyPr/>
                    <a:lstStyle/>
                    <a:p>
                      <a:r>
                        <a:rPr lang="es-ES" sz="700"/>
                        <a:t>bool</a:t>
                      </a:r>
                    </a:p>
                  </a:txBody>
                  <a:tcPr marL="30652" marR="30652" marT="15325" marB="15325" anchor="ctr">
                    <a:lnL>
                      <a:noFill/>
                    </a:lnL>
                    <a:lnR>
                      <a:noFill/>
                    </a:lnR>
                    <a:lnT>
                      <a:noFill/>
                    </a:lnT>
                    <a:lnB>
                      <a:noFill/>
                    </a:lnB>
                  </a:tcPr>
                </a:tc>
                <a:tc>
                  <a:txBody>
                    <a:bodyPr/>
                    <a:lstStyle/>
                    <a:p>
                      <a:r>
                        <a:rPr lang="es-ES" sz="700">
                          <a:hlinkClick r:id="rId13"/>
                        </a:rPr>
                        <a:t>Boolean</a:t>
                      </a:r>
                      <a:endParaRPr lang="es-ES" sz="700"/>
                    </a:p>
                  </a:txBody>
                  <a:tcPr marL="30652" marR="30652" marT="15325" marB="15325" anchor="ctr">
                    <a:lnL>
                      <a:noFill/>
                    </a:lnL>
                    <a:lnR>
                      <a:noFill/>
                    </a:lnR>
                    <a:lnT>
                      <a:noFill/>
                    </a:lnT>
                    <a:lnB>
                      <a:noFill/>
                    </a:lnB>
                  </a:tcPr>
                </a:tc>
                <a:tc>
                  <a:txBody>
                    <a:bodyPr/>
                    <a:lstStyle/>
                    <a:p>
                      <a:r>
                        <a:rPr lang="es-ES" sz="700"/>
                        <a:t>Logical Boolean type</a:t>
                      </a:r>
                    </a:p>
                  </a:txBody>
                  <a:tcPr marL="30652" marR="30652" marT="15325" marB="15325" anchor="ctr">
                    <a:lnL>
                      <a:noFill/>
                    </a:lnL>
                    <a:lnR>
                      <a:noFill/>
                    </a:lnR>
                    <a:lnT>
                      <a:noFill/>
                    </a:lnT>
                    <a:lnB>
                      <a:noFill/>
                    </a:lnB>
                  </a:tcPr>
                </a:tc>
                <a:tc>
                  <a:txBody>
                    <a:bodyPr/>
                    <a:lstStyle/>
                    <a:p>
                      <a:r>
                        <a:rPr lang="es-ES" sz="700"/>
                        <a:t>8</a:t>
                      </a:r>
                    </a:p>
                  </a:txBody>
                  <a:tcPr marL="30652" marR="30652" marT="15325" marB="15325" anchor="ctr">
                    <a:lnL>
                      <a:noFill/>
                    </a:lnL>
                    <a:lnR>
                      <a:noFill/>
                    </a:lnR>
                    <a:lnT>
                      <a:noFill/>
                    </a:lnT>
                    <a:lnB>
                      <a:noFill/>
                    </a:lnB>
                  </a:tcPr>
                </a:tc>
                <a:tc>
                  <a:txBody>
                    <a:bodyPr/>
                    <a:lstStyle/>
                    <a:p>
                      <a:r>
                        <a:rPr lang="es-ES" sz="700"/>
                        <a:t>True or false</a:t>
                      </a:r>
                    </a:p>
                  </a:txBody>
                  <a:tcPr marL="30652" marR="30652" marT="15325" marB="15325" anchor="ctr">
                    <a:lnL>
                      <a:noFill/>
                    </a:lnL>
                    <a:lnR>
                      <a:noFill/>
                    </a:lnR>
                    <a:lnT>
                      <a:noFill/>
                    </a:lnT>
                    <a:lnB>
                      <a:noFill/>
                    </a:lnB>
                  </a:tcPr>
                </a:tc>
              </a:tr>
              <a:tr h="318288">
                <a:tc>
                  <a:txBody>
                    <a:bodyPr/>
                    <a:lstStyle/>
                    <a:p>
                      <a:r>
                        <a:rPr lang="es-ES" sz="700"/>
                        <a:t>object</a:t>
                      </a:r>
                    </a:p>
                  </a:txBody>
                  <a:tcPr marL="30652" marR="30652" marT="15325" marB="15325" anchor="ctr">
                    <a:lnL>
                      <a:noFill/>
                    </a:lnL>
                    <a:lnR>
                      <a:noFill/>
                    </a:lnR>
                    <a:lnT>
                      <a:noFill/>
                    </a:lnT>
                    <a:lnB>
                      <a:noFill/>
                    </a:lnB>
                  </a:tcPr>
                </a:tc>
                <a:tc>
                  <a:txBody>
                    <a:bodyPr/>
                    <a:lstStyle/>
                    <a:p>
                      <a:r>
                        <a:rPr lang="es-ES" sz="700">
                          <a:hlinkClick r:id="rId14"/>
                        </a:rPr>
                        <a:t>Object</a:t>
                      </a:r>
                      <a:endParaRPr lang="es-ES" sz="700"/>
                    </a:p>
                  </a:txBody>
                  <a:tcPr marL="30652" marR="30652" marT="15325" marB="15325" anchor="ctr">
                    <a:lnL>
                      <a:noFill/>
                    </a:lnL>
                    <a:lnR>
                      <a:noFill/>
                    </a:lnR>
                    <a:lnT>
                      <a:noFill/>
                    </a:lnT>
                    <a:lnB>
                      <a:noFill/>
                    </a:lnB>
                  </a:tcPr>
                </a:tc>
                <a:tc>
                  <a:txBody>
                    <a:bodyPr/>
                    <a:lstStyle/>
                    <a:p>
                      <a:r>
                        <a:rPr lang="en-US" sz="700"/>
                        <a:t>Base type of all other types</a:t>
                      </a:r>
                    </a:p>
                  </a:txBody>
                  <a:tcPr marL="30652" marR="30652" marT="15325" marB="15325" anchor="ctr">
                    <a:lnL>
                      <a:noFill/>
                    </a:lnL>
                    <a:lnR>
                      <a:noFill/>
                    </a:lnR>
                    <a:lnT>
                      <a:noFill/>
                    </a:lnT>
                    <a:lnB>
                      <a:noFill/>
                    </a:lnB>
                  </a:tcPr>
                </a:tc>
                <a:tc>
                  <a:txBody>
                    <a:bodyPr/>
                    <a:lstStyle/>
                    <a:p>
                      <a:endParaRPr lang="es-ES" sz="700"/>
                    </a:p>
                  </a:txBody>
                  <a:tcPr marL="30652" marR="30652" marT="15325" marB="15325" anchor="ctr">
                    <a:lnL>
                      <a:noFill/>
                    </a:lnL>
                    <a:lnR>
                      <a:noFill/>
                    </a:lnR>
                    <a:lnT>
                      <a:noFill/>
                    </a:lnT>
                    <a:lnB>
                      <a:noFill/>
                    </a:lnB>
                  </a:tcPr>
                </a:tc>
                <a:tc>
                  <a:txBody>
                    <a:bodyPr/>
                    <a:lstStyle/>
                    <a:p>
                      <a:endParaRPr lang="es-ES" sz="700"/>
                    </a:p>
                  </a:txBody>
                  <a:tcPr marL="30652" marR="30652" marT="15325" marB="15325" anchor="ctr">
                    <a:lnL>
                      <a:noFill/>
                    </a:lnL>
                    <a:lnR>
                      <a:noFill/>
                    </a:lnR>
                    <a:lnT>
                      <a:noFill/>
                    </a:lnT>
                    <a:lnB>
                      <a:noFill/>
                    </a:lnB>
                  </a:tcPr>
                </a:tc>
              </a:tr>
              <a:tr h="221887">
                <a:tc>
                  <a:txBody>
                    <a:bodyPr/>
                    <a:lstStyle/>
                    <a:p>
                      <a:r>
                        <a:rPr lang="es-ES" sz="700"/>
                        <a:t>string</a:t>
                      </a:r>
                    </a:p>
                  </a:txBody>
                  <a:tcPr marL="30652" marR="30652" marT="15325" marB="15325" anchor="ctr">
                    <a:lnL>
                      <a:noFill/>
                    </a:lnL>
                    <a:lnR>
                      <a:noFill/>
                    </a:lnR>
                    <a:lnT>
                      <a:noFill/>
                    </a:lnT>
                    <a:lnB>
                      <a:noFill/>
                    </a:lnB>
                  </a:tcPr>
                </a:tc>
                <a:tc>
                  <a:txBody>
                    <a:bodyPr/>
                    <a:lstStyle/>
                    <a:p>
                      <a:r>
                        <a:rPr lang="es-ES" sz="700">
                          <a:hlinkClick r:id="rId15"/>
                        </a:rPr>
                        <a:t>String</a:t>
                      </a:r>
                      <a:endParaRPr lang="es-ES" sz="700"/>
                    </a:p>
                  </a:txBody>
                  <a:tcPr marL="30652" marR="30652" marT="15325" marB="15325" anchor="ctr">
                    <a:lnL>
                      <a:noFill/>
                    </a:lnL>
                    <a:lnR>
                      <a:noFill/>
                    </a:lnR>
                    <a:lnT>
                      <a:noFill/>
                    </a:lnT>
                    <a:lnB>
                      <a:noFill/>
                    </a:lnB>
                  </a:tcPr>
                </a:tc>
                <a:tc>
                  <a:txBody>
                    <a:bodyPr/>
                    <a:lstStyle/>
                    <a:p>
                      <a:r>
                        <a:rPr lang="es-ES" sz="700"/>
                        <a:t>A sequence of characters</a:t>
                      </a:r>
                    </a:p>
                  </a:txBody>
                  <a:tcPr marL="30652" marR="30652" marT="15325" marB="15325" anchor="ctr">
                    <a:lnL>
                      <a:noFill/>
                    </a:lnL>
                    <a:lnR>
                      <a:noFill/>
                    </a:lnR>
                    <a:lnT>
                      <a:noFill/>
                    </a:lnT>
                    <a:lnB>
                      <a:noFill/>
                    </a:lnB>
                  </a:tcPr>
                </a:tc>
                <a:tc>
                  <a:txBody>
                    <a:bodyPr/>
                    <a:lstStyle/>
                    <a:p>
                      <a:endParaRPr lang="es-ES" sz="700"/>
                    </a:p>
                  </a:txBody>
                  <a:tcPr marL="30652" marR="30652" marT="15325" marB="15325" anchor="ctr">
                    <a:lnL>
                      <a:noFill/>
                    </a:lnL>
                    <a:lnR>
                      <a:noFill/>
                    </a:lnR>
                    <a:lnT>
                      <a:noFill/>
                    </a:lnT>
                    <a:lnB>
                      <a:noFill/>
                    </a:lnB>
                  </a:tcPr>
                </a:tc>
                <a:tc>
                  <a:txBody>
                    <a:bodyPr/>
                    <a:lstStyle/>
                    <a:p>
                      <a:endParaRPr lang="es-ES" sz="700"/>
                    </a:p>
                  </a:txBody>
                  <a:tcPr marL="30652" marR="30652" marT="15325" marB="15325" anchor="ctr">
                    <a:lnL>
                      <a:noFill/>
                    </a:lnL>
                    <a:lnR>
                      <a:noFill/>
                    </a:lnR>
                    <a:lnT>
                      <a:noFill/>
                    </a:lnT>
                    <a:lnB>
                      <a:noFill/>
                    </a:lnB>
                  </a:tcPr>
                </a:tc>
              </a:tr>
              <a:tr h="896700">
                <a:tc>
                  <a:txBody>
                    <a:bodyPr/>
                    <a:lstStyle/>
                    <a:p>
                      <a:r>
                        <a:rPr lang="es-ES" sz="700"/>
                        <a:t>decimal</a:t>
                      </a:r>
                    </a:p>
                  </a:txBody>
                  <a:tcPr marL="30652" marR="30652" marT="15325" marB="15325" anchor="ctr">
                    <a:lnL>
                      <a:noFill/>
                    </a:lnL>
                    <a:lnR>
                      <a:noFill/>
                    </a:lnR>
                    <a:lnT>
                      <a:noFill/>
                    </a:lnT>
                    <a:lnB>
                      <a:noFill/>
                    </a:lnB>
                  </a:tcPr>
                </a:tc>
                <a:tc>
                  <a:txBody>
                    <a:bodyPr/>
                    <a:lstStyle/>
                    <a:p>
                      <a:r>
                        <a:rPr lang="es-ES" sz="700">
                          <a:hlinkClick r:id="rId16"/>
                        </a:rPr>
                        <a:t>Decimal</a:t>
                      </a:r>
                      <a:endParaRPr lang="es-ES" sz="700"/>
                    </a:p>
                  </a:txBody>
                  <a:tcPr marL="30652" marR="30652" marT="15325" marB="15325" anchor="ctr">
                    <a:lnL>
                      <a:noFill/>
                    </a:lnL>
                    <a:lnR>
                      <a:noFill/>
                    </a:lnR>
                    <a:lnT>
                      <a:noFill/>
                    </a:lnT>
                    <a:lnB>
                      <a:noFill/>
                    </a:lnB>
                  </a:tcPr>
                </a:tc>
                <a:tc>
                  <a:txBody>
                    <a:bodyPr/>
                    <a:lstStyle/>
                    <a:p>
                      <a:r>
                        <a:rPr lang="en-US" sz="700"/>
                        <a:t>Precise fractional or integral type that can represent decimal numbers with 29 significant digits</a:t>
                      </a:r>
                    </a:p>
                  </a:txBody>
                  <a:tcPr marL="30652" marR="30652" marT="15325" marB="15325" anchor="ctr">
                    <a:lnL>
                      <a:noFill/>
                    </a:lnL>
                    <a:lnR>
                      <a:noFill/>
                    </a:lnR>
                    <a:lnT>
                      <a:noFill/>
                    </a:lnT>
                    <a:lnB>
                      <a:noFill/>
                    </a:lnB>
                  </a:tcPr>
                </a:tc>
                <a:tc>
                  <a:txBody>
                    <a:bodyPr/>
                    <a:lstStyle/>
                    <a:p>
                      <a:r>
                        <a:rPr lang="es-ES" sz="700"/>
                        <a:t>128</a:t>
                      </a:r>
                    </a:p>
                  </a:txBody>
                  <a:tcPr marL="30652" marR="30652" marT="15325" marB="15325" anchor="ctr">
                    <a:lnL>
                      <a:noFill/>
                    </a:lnL>
                    <a:lnR>
                      <a:noFill/>
                    </a:lnR>
                    <a:lnT>
                      <a:noFill/>
                    </a:lnT>
                    <a:lnB>
                      <a:noFill/>
                    </a:lnB>
                  </a:tcPr>
                </a:tc>
                <a:tc>
                  <a:txBody>
                    <a:bodyPr/>
                    <a:lstStyle/>
                    <a:p>
                      <a:r>
                        <a:rPr lang="es-ES" sz="700" dirty="0"/>
                        <a:t>±1.0 × 10e−28 to ±7.9 × 10e28</a:t>
                      </a:r>
                    </a:p>
                  </a:txBody>
                  <a:tcPr marL="30652" marR="30652" marT="15325" marB="15325" anchor="ctr">
                    <a:lnL>
                      <a:noFill/>
                    </a:lnL>
                    <a:lnR>
                      <a:noFill/>
                    </a:lnR>
                    <a:lnT>
                      <a:noFill/>
                    </a:lnT>
                    <a:lnB>
                      <a:noFill/>
                    </a:lnB>
                  </a:tcPr>
                </a:tc>
              </a:tr>
            </a:tbl>
          </a:graphicData>
        </a:graphic>
      </p:graphicFrame>
    </p:spTree>
    <p:extLst>
      <p:ext uri="{BB962C8B-B14F-4D97-AF65-F5344CB8AC3E}">
        <p14:creationId xmlns:p14="http://schemas.microsoft.com/office/powerpoint/2010/main" val="102997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endParaRPr lang="es-ES" dirty="0"/>
          </a:p>
          <a:p>
            <a:endParaRPr lang="es-ES" dirty="0" smtClean="0"/>
          </a:p>
          <a:p>
            <a:endParaRPr lang="es-ES" dirty="0"/>
          </a:p>
          <a:p>
            <a:r>
              <a:rPr lang="es-ES" u="sng" dirty="0" smtClean="0"/>
              <a:t>¡No existen objetos encapsulados como en Java!</a:t>
            </a:r>
          </a:p>
        </p:txBody>
      </p:sp>
    </p:spTree>
    <p:extLst>
      <p:ext uri="{BB962C8B-B14F-4D97-AF65-F5344CB8AC3E}">
        <p14:creationId xmlns:p14="http://schemas.microsoft.com/office/powerpoint/2010/main" val="1683445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https://msdn.microsoft.com/en-us/library/ms228360(v=vs.90).</a:t>
            </a:r>
            <a:r>
              <a:rPr lang="es-ES" dirty="0" smtClean="0">
                <a:hlinkClick r:id="rId2"/>
              </a:rPr>
              <a:t>aspx</a:t>
            </a:r>
            <a:endParaRPr lang="es-ES" dirty="0" smtClean="0"/>
          </a:p>
          <a:p>
            <a:endParaRPr lang="es-ES" dirty="0"/>
          </a:p>
        </p:txBody>
      </p:sp>
    </p:spTree>
    <p:extLst>
      <p:ext uri="{BB962C8B-B14F-4D97-AF65-F5344CB8AC3E}">
        <p14:creationId xmlns:p14="http://schemas.microsoft.com/office/powerpoint/2010/main" val="636920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000" dirty="0"/>
              <a:t>Clases, estructuras e interfaces</a:t>
            </a:r>
            <a:endParaRPr lang="es-ES" sz="80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920583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smtClean="0"/>
              <a:t>Clase</a:t>
            </a:r>
          </a:p>
          <a:p>
            <a:pPr lvl="1"/>
            <a:r>
              <a:rPr lang="es-ES" dirty="0"/>
              <a:t>Las clases se utilizan para representar entidades o conceptos, como los </a:t>
            </a:r>
            <a:r>
              <a:rPr lang="es-ES" dirty="0">
                <a:hlinkClick r:id="rId2" tooltip="Sustantivo"/>
              </a:rPr>
              <a:t>sustantivos</a:t>
            </a:r>
            <a:r>
              <a:rPr lang="es-ES" dirty="0"/>
              <a:t> en el lenguaje. Cada clase es un modelo que define un conjunto de </a:t>
            </a:r>
            <a:r>
              <a:rPr lang="es-ES" dirty="0">
                <a:hlinkClick r:id="rId3" tooltip="Variable (programación)"/>
              </a:rPr>
              <a:t>variables</a:t>
            </a:r>
            <a:r>
              <a:rPr lang="es-ES" dirty="0"/>
              <a:t> -el ¡</a:t>
            </a:r>
            <a:r>
              <a:rPr lang="es-ES" i="1" u="sng" dirty="0" smtClean="0"/>
              <a:t>estado!</a:t>
            </a:r>
            <a:r>
              <a:rPr lang="es-ES" dirty="0" smtClean="0"/>
              <a:t>, </a:t>
            </a:r>
            <a:r>
              <a:rPr lang="es-ES" dirty="0"/>
              <a:t>y </a:t>
            </a:r>
            <a:r>
              <a:rPr lang="es-ES" dirty="0">
                <a:hlinkClick r:id="rId4" tooltip="Método (informática)"/>
              </a:rPr>
              <a:t>métodos</a:t>
            </a:r>
            <a:r>
              <a:rPr lang="es-ES" dirty="0"/>
              <a:t> apropiados para operar con dichos datos </a:t>
            </a:r>
          </a:p>
          <a:p>
            <a:r>
              <a:rPr lang="es-ES" dirty="0" smtClean="0"/>
              <a:t>Interfaz</a:t>
            </a:r>
          </a:p>
          <a:p>
            <a:pPr lvl="1"/>
            <a:r>
              <a:rPr lang="es-ES" dirty="0"/>
              <a:t>Una interfaz contiene las definiciones de un grupo de funciones relacionadas que una </a:t>
            </a:r>
            <a:r>
              <a:rPr lang="es-ES" dirty="0">
                <a:hlinkClick r:id="rId5"/>
              </a:rPr>
              <a:t>clase</a:t>
            </a:r>
            <a:r>
              <a:rPr lang="es-ES" dirty="0"/>
              <a:t> o </a:t>
            </a:r>
            <a:r>
              <a:rPr lang="es-ES" dirty="0" err="1">
                <a:hlinkClick r:id="rId6"/>
              </a:rPr>
              <a:t>struct</a:t>
            </a:r>
            <a:r>
              <a:rPr lang="es-ES" dirty="0"/>
              <a:t> pueda implementar</a:t>
            </a:r>
          </a:p>
        </p:txBody>
      </p:sp>
    </p:spTree>
    <p:extLst>
      <p:ext uri="{BB962C8B-B14F-4D97-AF65-F5344CB8AC3E}">
        <p14:creationId xmlns:p14="http://schemas.microsoft.com/office/powerpoint/2010/main" val="156412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err="1" smtClean="0"/>
              <a:t>Struct</a:t>
            </a:r>
            <a:endParaRPr lang="es-ES" dirty="0" smtClean="0"/>
          </a:p>
          <a:p>
            <a:pPr lvl="1"/>
            <a:r>
              <a:rPr lang="es-ES" dirty="0"/>
              <a:t>Un tipo </a:t>
            </a:r>
            <a:r>
              <a:rPr lang="es-ES" dirty="0" err="1"/>
              <a:t>struct</a:t>
            </a:r>
            <a:r>
              <a:rPr lang="es-ES" dirty="0"/>
              <a:t> es un tipo de valor que normalmente se usa para encapsular pequeños grupos de variables relacionadas, como las coordenadas de un rectángulo o las características de un elemento en un inventario. </a:t>
            </a:r>
          </a:p>
        </p:txBody>
      </p:sp>
    </p:spTree>
    <p:extLst>
      <p:ext uri="{BB962C8B-B14F-4D97-AF65-F5344CB8AC3E}">
        <p14:creationId xmlns:p14="http://schemas.microsoft.com/office/powerpoint/2010/main" val="2134201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DEMO</a:t>
            </a:r>
            <a:endParaRPr lang="es-ES" dirty="0"/>
          </a:p>
        </p:txBody>
      </p:sp>
      <p:sp>
        <p:nvSpPr>
          <p:cNvPr id="7" name="Marcador de texto 6"/>
          <p:cNvSpPr>
            <a:spLocks noGrp="1"/>
          </p:cNvSpPr>
          <p:nvPr>
            <p:ph type="body" idx="1"/>
          </p:nvPr>
        </p:nvSpPr>
        <p:spPr/>
        <p:txBody>
          <a:bodyPr/>
          <a:lstStyle/>
          <a:p>
            <a:r>
              <a:rPr lang="es-ES" dirty="0" smtClean="0"/>
              <a:t>Clases, interfaces y estructuras</a:t>
            </a:r>
            <a:endParaRPr lang="es-ES" dirty="0"/>
          </a:p>
        </p:txBody>
      </p:sp>
    </p:spTree>
    <p:extLst>
      <p:ext uri="{BB962C8B-B14F-4D97-AF65-F5344CB8AC3E}">
        <p14:creationId xmlns:p14="http://schemas.microsoft.com/office/powerpoint/2010/main" val="3569191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Herencia en clases</a:t>
            </a:r>
            <a:endParaRPr lang="es-ES" dirty="0"/>
          </a:p>
        </p:txBody>
      </p:sp>
    </p:spTree>
    <p:extLst>
      <p:ext uri="{BB962C8B-B14F-4D97-AF65-F5344CB8AC3E}">
        <p14:creationId xmlns:p14="http://schemas.microsoft.com/office/powerpoint/2010/main" val="202052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fontScale="92500" lnSpcReduction="10000"/>
          </a:bodyPr>
          <a:lstStyle/>
          <a:p>
            <a:r>
              <a:rPr lang="es-ES" dirty="0" err="1"/>
              <a:t>Introduccion</a:t>
            </a:r>
            <a:r>
              <a:rPr lang="es-ES" dirty="0"/>
              <a:t> al </a:t>
            </a:r>
            <a:r>
              <a:rPr lang="es-ES" dirty="0" smtClean="0"/>
              <a:t>lenguaje</a:t>
            </a:r>
            <a:endParaRPr lang="es-ES" dirty="0"/>
          </a:p>
          <a:p>
            <a:r>
              <a:rPr lang="es-ES" dirty="0" smtClean="0"/>
              <a:t>La </a:t>
            </a:r>
            <a:r>
              <a:rPr lang="es-ES" dirty="0"/>
              <a:t>maquina virtual</a:t>
            </a:r>
          </a:p>
          <a:p>
            <a:r>
              <a:rPr lang="es-ES" dirty="0" smtClean="0"/>
              <a:t>Herramientas</a:t>
            </a:r>
            <a:r>
              <a:rPr lang="es-ES" dirty="0"/>
              <a:t>.</a:t>
            </a:r>
          </a:p>
          <a:p>
            <a:r>
              <a:rPr lang="es-ES" dirty="0" smtClean="0"/>
              <a:t>Estructura </a:t>
            </a:r>
            <a:r>
              <a:rPr lang="es-ES" dirty="0"/>
              <a:t>de un </a:t>
            </a:r>
            <a:r>
              <a:rPr lang="es-ES" dirty="0" smtClean="0"/>
              <a:t>proyecto</a:t>
            </a:r>
          </a:p>
          <a:p>
            <a:r>
              <a:rPr lang="en-US" dirty="0" err="1" smtClean="0"/>
              <a:t>Instrucciones</a:t>
            </a:r>
            <a:r>
              <a:rPr lang="en-US" dirty="0" smtClean="0"/>
              <a:t> </a:t>
            </a:r>
            <a:r>
              <a:rPr lang="en-US" dirty="0" err="1"/>
              <a:t>básicas</a:t>
            </a:r>
            <a:r>
              <a:rPr lang="en-US" dirty="0" smtClean="0"/>
              <a:t>.</a:t>
            </a:r>
          </a:p>
          <a:p>
            <a:r>
              <a:rPr lang="en-US" dirty="0" err="1" smtClean="0"/>
              <a:t>System.Object</a:t>
            </a:r>
            <a:endParaRPr lang="en-US" dirty="0" smtClean="0"/>
          </a:p>
          <a:p>
            <a:r>
              <a:rPr lang="en-US" dirty="0" err="1" smtClean="0"/>
              <a:t>Tipos</a:t>
            </a:r>
            <a:r>
              <a:rPr lang="en-US" dirty="0" smtClean="0"/>
              <a:t> de </a:t>
            </a:r>
            <a:r>
              <a:rPr lang="en-US" dirty="0" err="1" smtClean="0"/>
              <a:t>dato</a:t>
            </a:r>
            <a:endParaRPr lang="en-US" dirty="0" smtClean="0"/>
          </a:p>
          <a:p>
            <a:r>
              <a:rPr lang="en-US" dirty="0" err="1" smtClean="0"/>
              <a:t>Clases</a:t>
            </a:r>
            <a:r>
              <a:rPr lang="en-US" dirty="0" smtClean="0"/>
              <a:t>, </a:t>
            </a:r>
            <a:r>
              <a:rPr lang="en-US" dirty="0" err="1" smtClean="0"/>
              <a:t>estructuras</a:t>
            </a:r>
            <a:r>
              <a:rPr lang="en-US" dirty="0" smtClean="0"/>
              <a:t> e interfaces.</a:t>
            </a:r>
          </a:p>
          <a:p>
            <a:r>
              <a:rPr lang="en-US" dirty="0" err="1" smtClean="0"/>
              <a:t>Herencia</a:t>
            </a:r>
            <a:endParaRPr lang="en-US" dirty="0" smtClean="0"/>
          </a:p>
          <a:p>
            <a:r>
              <a:rPr lang="en-US" dirty="0" smtClean="0"/>
              <a:t>System.IO</a:t>
            </a:r>
          </a:p>
          <a:p>
            <a:r>
              <a:rPr lang="en-US" dirty="0" err="1" smtClean="0"/>
              <a:t>Genéricos</a:t>
            </a:r>
            <a:r>
              <a:rPr lang="en-US" dirty="0" smtClean="0"/>
              <a:t> I</a:t>
            </a:r>
            <a:endParaRPr lang="en-US" dirty="0"/>
          </a:p>
        </p:txBody>
      </p:sp>
    </p:spTree>
    <p:extLst>
      <p:ext uri="{BB962C8B-B14F-4D97-AF65-F5344CB8AC3E}">
        <p14:creationId xmlns:p14="http://schemas.microsoft.com/office/powerpoint/2010/main" val="1798314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a:t>System.IO</a:t>
            </a:r>
            <a:endParaRPr lang="en-U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956343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Espacio de nombres del Framework orientado a ficheros.</a:t>
            </a:r>
          </a:p>
          <a:p>
            <a:endParaRPr lang="es-ES" dirty="0"/>
          </a:p>
          <a:p>
            <a:r>
              <a:rPr lang="es-ES" dirty="0" smtClean="0"/>
              <a:t>Tipos comunes.</a:t>
            </a:r>
          </a:p>
          <a:p>
            <a:pPr lvl="1"/>
            <a:r>
              <a:rPr lang="es-ES" dirty="0" err="1" smtClean="0"/>
              <a:t>StreamReader</a:t>
            </a:r>
            <a:r>
              <a:rPr lang="es-ES" dirty="0" smtClean="0"/>
              <a:t>, </a:t>
            </a:r>
            <a:r>
              <a:rPr lang="es-ES" dirty="0" err="1" smtClean="0"/>
              <a:t>StreamWriter</a:t>
            </a:r>
            <a:r>
              <a:rPr lang="es-ES" dirty="0" smtClean="0"/>
              <a:t>, File, </a:t>
            </a:r>
            <a:r>
              <a:rPr lang="es-ES" dirty="0" err="1" smtClean="0"/>
              <a:t>Directory</a:t>
            </a:r>
            <a:r>
              <a:rPr lang="es-ES" dirty="0" smtClean="0"/>
              <a:t>…</a:t>
            </a:r>
          </a:p>
        </p:txBody>
      </p:sp>
    </p:spTree>
    <p:extLst>
      <p:ext uri="{BB962C8B-B14F-4D97-AF65-F5344CB8AC3E}">
        <p14:creationId xmlns:p14="http://schemas.microsoft.com/office/powerpoint/2010/main" val="2804791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System.IO</a:t>
            </a:r>
            <a:endParaRPr lang="es-ES" dirty="0"/>
          </a:p>
        </p:txBody>
      </p:sp>
    </p:spTree>
    <p:extLst>
      <p:ext uri="{BB962C8B-B14F-4D97-AF65-F5344CB8AC3E}">
        <p14:creationId xmlns:p14="http://schemas.microsoft.com/office/powerpoint/2010/main" val="3783971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Genericos</a:t>
            </a:r>
            <a:r>
              <a:rPr lang="es-ES" dirty="0" smtClean="0"/>
              <a:t> I</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9571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smtClean="0"/>
              <a:t>Maximizar </a:t>
            </a:r>
            <a:r>
              <a:rPr lang="es-ES" dirty="0"/>
              <a:t>la reutilización, seguridad de tipos y rendimiento del código. </a:t>
            </a:r>
          </a:p>
          <a:p>
            <a:r>
              <a:rPr lang="es-ES" dirty="0" smtClean="0"/>
              <a:t>Puede </a:t>
            </a:r>
            <a:r>
              <a:rPr lang="es-ES" dirty="0"/>
              <a:t>crear sus propias interfaces, clases, métodos, eventos y delegados genéricos. </a:t>
            </a:r>
          </a:p>
          <a:p>
            <a:r>
              <a:rPr lang="es-ES" dirty="0"/>
              <a:t>Las clases genéricas se pueden restringir para permitir el acceso a métodos en tipos de datos determinados. </a:t>
            </a:r>
          </a:p>
          <a:p>
            <a:r>
              <a:rPr lang="es-ES" dirty="0"/>
              <a:t>Se puede obtener información sobre los tipos que se utilizan en un tipo de datos genérico en tiempo de ejecución y mediante reflexión. </a:t>
            </a:r>
          </a:p>
          <a:p>
            <a:endParaRPr lang="es-ES" dirty="0"/>
          </a:p>
        </p:txBody>
      </p:sp>
    </p:spTree>
    <p:extLst>
      <p:ext uri="{BB962C8B-B14F-4D97-AF65-F5344CB8AC3E}">
        <p14:creationId xmlns:p14="http://schemas.microsoft.com/office/powerpoint/2010/main" val="1596456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6" name="Marcador de texto 5"/>
          <p:cNvSpPr>
            <a:spLocks noGrp="1"/>
          </p:cNvSpPr>
          <p:nvPr>
            <p:ph type="body" idx="1"/>
          </p:nvPr>
        </p:nvSpPr>
        <p:spPr/>
        <p:txBody>
          <a:bodyPr/>
          <a:lstStyle/>
          <a:p>
            <a:r>
              <a:rPr lang="es-ES" dirty="0" err="1" smtClean="0"/>
              <a:t>Genericos</a:t>
            </a:r>
            <a:r>
              <a:rPr lang="es-ES" dirty="0" smtClean="0"/>
              <a:t> </a:t>
            </a:r>
            <a:endParaRPr lang="es-ES" dirty="0"/>
          </a:p>
        </p:txBody>
      </p:sp>
    </p:spTree>
    <p:extLst>
      <p:ext uri="{BB962C8B-B14F-4D97-AF65-F5344CB8AC3E}">
        <p14:creationId xmlns:p14="http://schemas.microsoft.com/office/powerpoint/2010/main" val="3008996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Colecciones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991613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000" dirty="0" err="1"/>
              <a:t>Boxing</a:t>
            </a:r>
            <a:r>
              <a:rPr lang="es-ES" sz="8000" dirty="0"/>
              <a:t> and </a:t>
            </a:r>
            <a:r>
              <a:rPr lang="es-ES" sz="8000" dirty="0" err="1"/>
              <a:t>Unboxing</a:t>
            </a:r>
            <a:endParaRPr lang="es-ES" sz="80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77988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Boxing</a:t>
            </a:r>
            <a:r>
              <a:rPr lang="es-ES" dirty="0" smtClean="0"/>
              <a:t> and </a:t>
            </a:r>
            <a:r>
              <a:rPr lang="es-ES" dirty="0" err="1" smtClean="0"/>
              <a:t>Unboxing</a:t>
            </a:r>
            <a:endParaRPr lang="es-ES" dirty="0"/>
          </a:p>
        </p:txBody>
      </p:sp>
    </p:spTree>
    <p:extLst>
      <p:ext uri="{BB962C8B-B14F-4D97-AF65-F5344CB8AC3E}">
        <p14:creationId xmlns:p14="http://schemas.microsoft.com/office/powerpoint/2010/main" val="903493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msdn.microsoft.com/en-us/library/yz2be5wk.aspx</a:t>
            </a:r>
            <a:endParaRPr lang="es-ES" dirty="0" smtClean="0"/>
          </a:p>
          <a:p>
            <a:endParaRPr lang="es-ES" dirty="0" smtClean="0"/>
          </a:p>
          <a:p>
            <a:endParaRPr lang="es-ES" dirty="0"/>
          </a:p>
        </p:txBody>
      </p:sp>
    </p:spTree>
    <p:extLst>
      <p:ext uri="{BB962C8B-B14F-4D97-AF65-F5344CB8AC3E}">
        <p14:creationId xmlns:p14="http://schemas.microsoft.com/office/powerpoint/2010/main" val="353682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smtClean="0"/>
              <a:t>Colecciones</a:t>
            </a:r>
            <a:endParaRPr lang="es-ES" dirty="0"/>
          </a:p>
          <a:p>
            <a:r>
              <a:rPr lang="es-ES" dirty="0" smtClean="0"/>
              <a:t>Windows </a:t>
            </a:r>
            <a:r>
              <a:rPr lang="es-ES" dirty="0" err="1" smtClean="0"/>
              <a:t>forms</a:t>
            </a:r>
            <a:r>
              <a:rPr lang="es-ES" dirty="0" smtClean="0"/>
              <a:t> </a:t>
            </a:r>
            <a:endParaRPr lang="es-ES" dirty="0"/>
          </a:p>
          <a:p>
            <a:r>
              <a:rPr lang="es-ES" dirty="0" err="1" smtClean="0"/>
              <a:t>Git</a:t>
            </a:r>
            <a:r>
              <a:rPr lang="es-ES" dirty="0" smtClean="0"/>
              <a:t> / SVN</a:t>
            </a:r>
            <a:endParaRPr lang="es-ES" dirty="0"/>
          </a:p>
          <a:p>
            <a:r>
              <a:rPr lang="es-ES" dirty="0" err="1" smtClean="0"/>
              <a:t>System.Linq</a:t>
            </a:r>
            <a:endParaRPr lang="es-ES" dirty="0"/>
          </a:p>
          <a:p>
            <a:r>
              <a:rPr lang="es-ES" dirty="0" smtClean="0"/>
              <a:t>Patrones </a:t>
            </a:r>
            <a:r>
              <a:rPr lang="es-ES" dirty="0"/>
              <a:t>de diseño</a:t>
            </a:r>
          </a:p>
          <a:p>
            <a:r>
              <a:rPr lang="es-ES" dirty="0" err="1" smtClean="0"/>
              <a:t>System.Data</a:t>
            </a:r>
            <a:endParaRPr lang="es-ES" dirty="0" smtClean="0"/>
          </a:p>
          <a:p>
            <a:r>
              <a:rPr lang="es-ES" dirty="0" smtClean="0"/>
              <a:t>Concurrencia</a:t>
            </a:r>
            <a:endParaRPr lang="es-ES" dirty="0" smtClean="0"/>
          </a:p>
          <a:p>
            <a:r>
              <a:rPr lang="es-ES" dirty="0" err="1" smtClean="0"/>
              <a:t>Genericos</a:t>
            </a:r>
            <a:r>
              <a:rPr lang="es-ES" dirty="0" smtClean="0"/>
              <a:t> II</a:t>
            </a:r>
            <a:endParaRPr lang="es-ES" dirty="0"/>
          </a:p>
          <a:p>
            <a:r>
              <a:rPr lang="es-ES" dirty="0" smtClean="0"/>
              <a:t>WPF</a:t>
            </a:r>
            <a:endParaRPr lang="es-ES" dirty="0"/>
          </a:p>
        </p:txBody>
      </p:sp>
    </p:spTree>
    <p:extLst>
      <p:ext uri="{BB962C8B-B14F-4D97-AF65-F5344CB8AC3E}">
        <p14:creationId xmlns:p14="http://schemas.microsoft.com/office/powerpoint/2010/main" val="4164283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Listas</a:t>
            </a:r>
            <a:endParaRPr lang="es-ES" dirty="0"/>
          </a:p>
        </p:txBody>
      </p:sp>
    </p:spTree>
    <p:extLst>
      <p:ext uri="{BB962C8B-B14F-4D97-AF65-F5344CB8AC3E}">
        <p14:creationId xmlns:p14="http://schemas.microsoft.com/office/powerpoint/2010/main" val="1356861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smtClean="0"/>
              <a:t>Pilas</a:t>
            </a:r>
            <a:endParaRPr lang="es-ES" dirty="0"/>
          </a:p>
        </p:txBody>
      </p:sp>
    </p:spTree>
    <p:extLst>
      <p:ext uri="{BB962C8B-B14F-4D97-AF65-F5344CB8AC3E}">
        <p14:creationId xmlns:p14="http://schemas.microsoft.com/office/powerpoint/2010/main" val="1754478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smtClean="0"/>
              <a:t>Colas</a:t>
            </a:r>
            <a:endParaRPr lang="es-ES" dirty="0"/>
          </a:p>
        </p:txBody>
      </p:sp>
    </p:spTree>
    <p:extLst>
      <p:ext uri="{BB962C8B-B14F-4D97-AF65-F5344CB8AC3E}">
        <p14:creationId xmlns:p14="http://schemas.microsoft.com/office/powerpoint/2010/main" val="1888546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Dictionary</a:t>
            </a:r>
            <a:r>
              <a:rPr lang="es-ES" dirty="0" smtClean="0"/>
              <a:t> (Clave – Valor)</a:t>
            </a:r>
            <a:endParaRPr lang="es-ES" dirty="0"/>
          </a:p>
        </p:txBody>
      </p:sp>
    </p:spTree>
    <p:extLst>
      <p:ext uri="{BB962C8B-B14F-4D97-AF65-F5344CB8AC3E}">
        <p14:creationId xmlns:p14="http://schemas.microsoft.com/office/powerpoint/2010/main" val="2488528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Windows </a:t>
            </a:r>
            <a:r>
              <a:rPr lang="es-ES" dirty="0" err="1" smtClean="0"/>
              <a:t>Forms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229690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Primer sistema de UI para .NET</a:t>
            </a:r>
          </a:p>
          <a:p>
            <a:endParaRPr lang="es-ES" dirty="0" smtClean="0"/>
          </a:p>
          <a:p>
            <a:r>
              <a:rPr lang="es-ES" dirty="0" smtClean="0"/>
              <a:t>Se basa en la creación de formularios.</a:t>
            </a:r>
          </a:p>
          <a:p>
            <a:endParaRPr lang="es-ES" dirty="0" smtClean="0"/>
          </a:p>
          <a:p>
            <a:r>
              <a:rPr lang="es-ES" dirty="0" smtClean="0"/>
              <a:t>Los formularios son clases, ergo también se pueden heredar</a:t>
            </a:r>
            <a:endParaRPr lang="es-ES" dirty="0"/>
          </a:p>
        </p:txBody>
      </p:sp>
    </p:spTree>
    <p:extLst>
      <p:ext uri="{BB962C8B-B14F-4D97-AF65-F5344CB8AC3E}">
        <p14:creationId xmlns:p14="http://schemas.microsoft.com/office/powerpoint/2010/main" val="430999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Windows </a:t>
            </a:r>
            <a:r>
              <a:rPr lang="es-ES" dirty="0" err="1" smtClean="0"/>
              <a:t>Forms</a:t>
            </a:r>
            <a:endParaRPr lang="es-ES" dirty="0"/>
          </a:p>
        </p:txBody>
      </p:sp>
    </p:spTree>
    <p:extLst>
      <p:ext uri="{BB962C8B-B14F-4D97-AF65-F5344CB8AC3E}">
        <p14:creationId xmlns:p14="http://schemas.microsoft.com/office/powerpoint/2010/main" val="2255364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Partial</a:t>
            </a:r>
            <a:r>
              <a:rPr lang="es-ES" dirty="0" smtClean="0"/>
              <a:t> </a:t>
            </a:r>
            <a:r>
              <a:rPr lang="es-ES" dirty="0" err="1" smtClean="0"/>
              <a:t>Class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109598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msdn.microsoft.com/en-us/library/wa80x488.aspx</a:t>
            </a:r>
            <a:endParaRPr lang="es-ES" dirty="0" smtClean="0"/>
          </a:p>
          <a:p>
            <a:endParaRPr lang="es-ES" dirty="0"/>
          </a:p>
          <a:p>
            <a:r>
              <a:rPr lang="es-ES" dirty="0" smtClean="0"/>
              <a:t>Podemos dividir un mismo fichero de código en varios.</a:t>
            </a:r>
            <a:endParaRPr lang="es-ES" dirty="0"/>
          </a:p>
        </p:txBody>
      </p:sp>
    </p:spTree>
    <p:extLst>
      <p:ext uri="{BB962C8B-B14F-4D97-AF65-F5344CB8AC3E}">
        <p14:creationId xmlns:p14="http://schemas.microsoft.com/office/powerpoint/2010/main" val="2390635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Partial</a:t>
            </a:r>
            <a:r>
              <a:rPr lang="es-ES" dirty="0" smtClean="0"/>
              <a:t> </a:t>
            </a:r>
            <a:r>
              <a:rPr lang="es-ES" dirty="0" err="1" smtClean="0"/>
              <a:t>Class</a:t>
            </a:r>
            <a:endParaRPr lang="es-ES" dirty="0"/>
          </a:p>
        </p:txBody>
      </p:sp>
    </p:spTree>
    <p:extLst>
      <p:ext uri="{BB962C8B-B14F-4D97-AF65-F5344CB8AC3E}">
        <p14:creationId xmlns:p14="http://schemas.microsoft.com/office/powerpoint/2010/main" val="46012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err="1" smtClean="0"/>
              <a:t>System.Reflection</a:t>
            </a:r>
            <a:endParaRPr lang="es-ES" dirty="0"/>
          </a:p>
          <a:p>
            <a:r>
              <a:rPr lang="es-ES" dirty="0" smtClean="0"/>
              <a:t>MVVM</a:t>
            </a:r>
            <a:endParaRPr lang="es-ES" dirty="0"/>
          </a:p>
          <a:p>
            <a:r>
              <a:rPr lang="es-ES" dirty="0" smtClean="0"/>
              <a:t>PCL</a:t>
            </a:r>
            <a:endParaRPr lang="es-ES" dirty="0"/>
          </a:p>
          <a:p>
            <a:r>
              <a:rPr lang="es-ES" dirty="0" err="1" smtClean="0"/>
              <a:t>System.Linq</a:t>
            </a:r>
            <a:r>
              <a:rPr lang="es-ES" dirty="0" smtClean="0"/>
              <a:t> </a:t>
            </a:r>
            <a:r>
              <a:rPr lang="es-ES" dirty="0"/>
              <a:t>II</a:t>
            </a:r>
          </a:p>
          <a:p>
            <a:r>
              <a:rPr lang="es-ES" dirty="0" smtClean="0"/>
              <a:t>ASP</a:t>
            </a:r>
            <a:endParaRPr lang="es-ES" dirty="0"/>
          </a:p>
          <a:p>
            <a:r>
              <a:rPr lang="es-ES" dirty="0" smtClean="0"/>
              <a:t>WCF</a:t>
            </a:r>
            <a:endParaRPr lang="es-ES" dirty="0"/>
          </a:p>
          <a:p>
            <a:r>
              <a:rPr lang="es-ES" dirty="0" err="1" smtClean="0"/>
              <a:t>Xamarin</a:t>
            </a:r>
            <a:endParaRPr lang="es-ES" dirty="0"/>
          </a:p>
          <a:p>
            <a:r>
              <a:rPr lang="es-ES" dirty="0" err="1" smtClean="0"/>
              <a:t>Azure</a:t>
            </a:r>
            <a:endParaRPr lang="es-ES" dirty="0"/>
          </a:p>
        </p:txBody>
      </p:sp>
    </p:spTree>
    <p:extLst>
      <p:ext uri="{BB962C8B-B14F-4D97-AF65-F5344CB8AC3E}">
        <p14:creationId xmlns:p14="http://schemas.microsoft.com/office/powerpoint/2010/main" val="1372841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000" dirty="0"/>
              <a:t>¡</a:t>
            </a:r>
            <a:r>
              <a:rPr lang="es-ES" sz="8000" dirty="0" err="1"/>
              <a:t>Tip</a:t>
            </a:r>
            <a:r>
              <a:rPr lang="es-ES" sz="8000" dirty="0"/>
              <a:t> Windows </a:t>
            </a:r>
            <a:r>
              <a:rPr lang="es-ES" sz="8000" dirty="0" err="1"/>
              <a:t>Forms</a:t>
            </a:r>
            <a:r>
              <a:rPr lang="es-ES" sz="8000" dirty="0"/>
              <a:t>!</a:t>
            </a:r>
            <a:endParaRPr lang="es-ES" sz="8000" dirty="0"/>
          </a:p>
        </p:txBody>
      </p:sp>
      <p:sp>
        <p:nvSpPr>
          <p:cNvPr id="5" name="Marcador de texto 4"/>
          <p:cNvSpPr>
            <a:spLocks noGrp="1"/>
          </p:cNvSpPr>
          <p:nvPr>
            <p:ph type="body" idx="1"/>
          </p:nvPr>
        </p:nvSpPr>
        <p:spPr/>
        <p:txBody>
          <a:bodyPr/>
          <a:lstStyle/>
          <a:p>
            <a:r>
              <a:rPr lang="es-ES" dirty="0" smtClean="0"/>
              <a:t>¡WTF!</a:t>
            </a:r>
            <a:endParaRPr lang="es-ES" dirty="0"/>
          </a:p>
        </p:txBody>
      </p:sp>
    </p:spTree>
    <p:extLst>
      <p:ext uri="{BB962C8B-B14F-4D97-AF65-F5344CB8AC3E}">
        <p14:creationId xmlns:p14="http://schemas.microsoft.com/office/powerpoint/2010/main" val="2551240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a:t>
            </a:r>
            <a:r>
              <a:rPr lang="es-ES" dirty="0" err="1" smtClean="0"/>
              <a:t>Tip</a:t>
            </a:r>
            <a:r>
              <a:rPr lang="es-ES" dirty="0" smtClean="0"/>
              <a:t> Windows </a:t>
            </a:r>
            <a:r>
              <a:rPr lang="es-ES" dirty="0" err="1" smtClean="0"/>
              <a:t>Forms</a:t>
            </a:r>
            <a:r>
              <a:rPr lang="es-ES" dirty="0" smtClean="0"/>
              <a:t>! ¡WTF!</a:t>
            </a:r>
            <a:endParaRPr lang="es-ES" dirty="0"/>
          </a:p>
        </p:txBody>
      </p:sp>
    </p:spTree>
    <p:extLst>
      <p:ext uri="{BB962C8B-B14F-4D97-AF65-F5344CB8AC3E}">
        <p14:creationId xmlns:p14="http://schemas.microsoft.com/office/powerpoint/2010/main" val="3380590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Windows </a:t>
            </a:r>
            <a:r>
              <a:rPr lang="es-ES" dirty="0" err="1" smtClean="0"/>
              <a:t>forms</a:t>
            </a:r>
            <a:r>
              <a:rPr lang="es-ES" dirty="0" smtClean="0"/>
              <a:t>, cuando hereda en su modo diseñador lanza el formulario heredado.</a:t>
            </a:r>
          </a:p>
          <a:p>
            <a:endParaRPr lang="es-ES" dirty="0"/>
          </a:p>
          <a:p>
            <a:r>
              <a:rPr lang="es-ES" dirty="0" smtClean="0"/>
              <a:t>Para evitarlo necesitamos el </a:t>
            </a:r>
            <a:r>
              <a:rPr lang="es-ES" dirty="0" err="1" smtClean="0"/>
              <a:t>DesignMode</a:t>
            </a:r>
            <a:endParaRPr lang="es-ES" dirty="0"/>
          </a:p>
        </p:txBody>
      </p:sp>
    </p:spTree>
    <p:extLst>
      <p:ext uri="{BB962C8B-B14F-4D97-AF65-F5344CB8AC3E}">
        <p14:creationId xmlns:p14="http://schemas.microsoft.com/office/powerpoint/2010/main" val="724837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GIT / SVN</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9833308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Trabajar en un proyecto en equipo requiere de un control de versiones.</a:t>
            </a:r>
          </a:p>
          <a:p>
            <a:endParaRPr lang="es-ES" dirty="0"/>
          </a:p>
          <a:p>
            <a:r>
              <a:rPr lang="es-ES" dirty="0" smtClean="0"/>
              <a:t>Los controles de versiones más comunes son GIT y SVN</a:t>
            </a:r>
          </a:p>
          <a:p>
            <a:endParaRPr lang="es-ES" dirty="0"/>
          </a:p>
          <a:p>
            <a:r>
              <a:rPr lang="es-ES" dirty="0" smtClean="0"/>
              <a:t>Su potencial no tiene limites.</a:t>
            </a:r>
            <a:endParaRPr lang="es-ES" dirty="0"/>
          </a:p>
        </p:txBody>
      </p:sp>
    </p:spTree>
    <p:extLst>
      <p:ext uri="{BB962C8B-B14F-4D97-AF65-F5344CB8AC3E}">
        <p14:creationId xmlns:p14="http://schemas.microsoft.com/office/powerpoint/2010/main" val="358945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LINQ</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842747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Una consulta es una expresión que recupera datos de un origen de datos. Las consultas normalmente se expresan en un lenguaje de consultas especializado. A lo largo del tiempo se han ido desarrollando lenguajes diferentes para los distintos tipos de orígenes de datos, como </a:t>
            </a:r>
            <a:r>
              <a:rPr lang="es-ES" dirty="0" smtClean="0"/>
              <a:t>SQL. </a:t>
            </a:r>
            <a:r>
              <a:rPr lang="es-ES" dirty="0"/>
              <a:t>LINQ simplifica esta situación al proporcionar un modelo coherente para trabajar con los datos de varios tipos de formatos y orígenes de datos. En una consulta LINQ, siempre se trabaja con objetos. Se utilizan los mismos modelos de codificación básicos para consultar y transformar datos de documentos XML, bases de datos SQL, conjuntos de datos ADO.NET, colecciones .NET y cualquier otro formato para el que haya disponible un proveedor LINQ</a:t>
            </a:r>
          </a:p>
        </p:txBody>
      </p:sp>
    </p:spTree>
    <p:extLst>
      <p:ext uri="{BB962C8B-B14F-4D97-AF65-F5344CB8AC3E}">
        <p14:creationId xmlns:p14="http://schemas.microsoft.com/office/powerpoint/2010/main" val="2342397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code.msdn.microsoft.com/101-LINQ-Samples-3fb9811b</a:t>
            </a:r>
            <a:endParaRPr lang="es-ES" dirty="0" smtClean="0"/>
          </a:p>
          <a:p>
            <a:r>
              <a:rPr lang="es-ES" dirty="0"/>
              <a:t>https://msdn.microsoft.com/es-es/library/bb397933.aspx</a:t>
            </a:r>
          </a:p>
        </p:txBody>
      </p:sp>
    </p:spTree>
    <p:extLst>
      <p:ext uri="{BB962C8B-B14F-4D97-AF65-F5344CB8AC3E}">
        <p14:creationId xmlns:p14="http://schemas.microsoft.com/office/powerpoint/2010/main" val="802647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LINQ</a:t>
            </a:r>
            <a:endParaRPr lang="es-ES" dirty="0"/>
          </a:p>
        </p:txBody>
      </p:sp>
    </p:spTree>
    <p:extLst>
      <p:ext uri="{BB962C8B-B14F-4D97-AF65-F5344CB8AC3E}">
        <p14:creationId xmlns:p14="http://schemas.microsoft.com/office/powerpoint/2010/main" val="183928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Linq</a:t>
            </a:r>
            <a:r>
              <a:rPr lang="es-ES" dirty="0" smtClean="0"/>
              <a:t> Lambda</a:t>
            </a:r>
            <a:endParaRPr lang="es-ES" dirty="0"/>
          </a:p>
        </p:txBody>
      </p:sp>
    </p:spTree>
    <p:extLst>
      <p:ext uri="{BB962C8B-B14F-4D97-AF65-F5344CB8AC3E}">
        <p14:creationId xmlns:p14="http://schemas.microsoft.com/office/powerpoint/2010/main" val="126177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Introduccion</a:t>
            </a:r>
            <a:r>
              <a:rPr lang="es-ES" dirty="0"/>
              <a:t> al lenguaje</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9606281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800" dirty="0" err="1"/>
              <a:t>Extension</a:t>
            </a:r>
            <a:r>
              <a:rPr lang="es-ES" sz="8800" dirty="0"/>
              <a:t> </a:t>
            </a:r>
            <a:r>
              <a:rPr lang="es-ES" sz="8800" dirty="0" err="1"/>
              <a:t>Methods</a:t>
            </a:r>
            <a:endParaRPr lang="es-ES" sz="88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945043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Los métodos de extensión permiten "agregar" métodos a los tipos existentes sin crear un nuevo tipo derivado, recompilar o modificar de otra manera el tipo original. Los métodos de extensión son una clase especial de método estático, pero se les llama como si fueran métodos de instancia en el tipo extendido</a:t>
            </a:r>
            <a:r>
              <a:rPr lang="es-ES" dirty="0" smtClean="0"/>
              <a:t>.</a:t>
            </a:r>
            <a:endParaRPr lang="es-ES" dirty="0"/>
          </a:p>
        </p:txBody>
      </p:sp>
    </p:spTree>
    <p:extLst>
      <p:ext uri="{BB962C8B-B14F-4D97-AF65-F5344CB8AC3E}">
        <p14:creationId xmlns:p14="http://schemas.microsoft.com/office/powerpoint/2010/main" val="26802317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https://msdn.microsoft.com/es-es/library/bb383977.aspx</a:t>
            </a:r>
          </a:p>
        </p:txBody>
      </p:sp>
    </p:spTree>
    <p:extLst>
      <p:ext uri="{BB962C8B-B14F-4D97-AF65-F5344CB8AC3E}">
        <p14:creationId xmlns:p14="http://schemas.microsoft.com/office/powerpoint/2010/main" val="1375677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The</a:t>
            </a:r>
            <a:r>
              <a:rPr lang="es-ES" dirty="0" smtClean="0"/>
              <a:t> </a:t>
            </a:r>
            <a:r>
              <a:rPr lang="es-ES" dirty="0" err="1" smtClean="0"/>
              <a:t>lazy</a:t>
            </a:r>
            <a:r>
              <a:rPr lang="es-ES" dirty="0" smtClean="0"/>
              <a:t> </a:t>
            </a:r>
            <a:r>
              <a:rPr lang="es-ES" dirty="0" err="1" smtClean="0"/>
              <a:t>principle</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3474742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Lazy</a:t>
            </a:r>
            <a:r>
              <a:rPr lang="es-ES" dirty="0" smtClean="0"/>
              <a:t> </a:t>
            </a:r>
            <a:r>
              <a:rPr lang="es-ES" dirty="0" err="1" smtClean="0"/>
              <a:t>principle</a:t>
            </a:r>
            <a:endParaRPr lang="es-ES" dirty="0"/>
          </a:p>
        </p:txBody>
      </p:sp>
    </p:spTree>
    <p:extLst>
      <p:ext uri="{BB962C8B-B14F-4D97-AF65-F5344CB8AC3E}">
        <p14:creationId xmlns:p14="http://schemas.microsoft.com/office/powerpoint/2010/main" val="23301854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Métodos de extensión</a:t>
            </a:r>
            <a:endParaRPr lang="es-ES" dirty="0"/>
          </a:p>
        </p:txBody>
      </p:sp>
    </p:spTree>
    <p:extLst>
      <p:ext uri="{BB962C8B-B14F-4D97-AF65-F5344CB8AC3E}">
        <p14:creationId xmlns:p14="http://schemas.microsoft.com/office/powerpoint/2010/main" val="29459209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8800" dirty="0"/>
              <a:t>Patrones de diseño</a:t>
            </a:r>
            <a:endParaRPr lang="es-ES" sz="88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6571732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Los </a:t>
            </a:r>
            <a:r>
              <a:rPr lang="es-ES" b="1" dirty="0"/>
              <a:t>patrones de diseño</a:t>
            </a:r>
            <a:r>
              <a:rPr lang="es-ES" dirty="0"/>
              <a:t> son la base para la búsqueda de soluciones a problemas comunes en el desarrollo de </a:t>
            </a:r>
            <a:r>
              <a:rPr lang="es-ES" dirty="0">
                <a:hlinkClick r:id="rId2" tooltip="Software"/>
              </a:rPr>
              <a:t>software</a:t>
            </a:r>
            <a:r>
              <a:rPr lang="es-ES" dirty="0"/>
              <a:t> y otros ámbitos referentes al diseño de interacción o interfaces.</a:t>
            </a:r>
          </a:p>
          <a:p>
            <a:endParaRPr lang="es-ES" dirty="0"/>
          </a:p>
        </p:txBody>
      </p:sp>
    </p:spTree>
    <p:extLst>
      <p:ext uri="{BB962C8B-B14F-4D97-AF65-F5344CB8AC3E}">
        <p14:creationId xmlns:p14="http://schemas.microsoft.com/office/powerpoint/2010/main" val="16076635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https://</a:t>
            </a:r>
            <a:r>
              <a:rPr lang="es-ES" dirty="0" smtClean="0">
                <a:hlinkClick r:id="rId2"/>
              </a:rPr>
              <a:t>msdn.microsoft.com/es-es/library/bb972240.aspx</a:t>
            </a:r>
            <a:endParaRPr lang="es-ES" dirty="0" smtClean="0"/>
          </a:p>
          <a:p>
            <a:r>
              <a:rPr lang="es-ES" dirty="0">
                <a:hlinkClick r:id="rId3"/>
              </a:rPr>
              <a:t>http://</a:t>
            </a:r>
            <a:r>
              <a:rPr lang="es-ES" dirty="0" smtClean="0">
                <a:hlinkClick r:id="rId3"/>
              </a:rPr>
              <a:t>www.dofactory.com/net/design-patterns</a:t>
            </a:r>
            <a:endParaRPr lang="es-ES" dirty="0" smtClean="0"/>
          </a:p>
          <a:p>
            <a:endParaRPr lang="es-ES" dirty="0"/>
          </a:p>
        </p:txBody>
      </p:sp>
    </p:spTree>
    <p:extLst>
      <p:ext uri="{BB962C8B-B14F-4D97-AF65-F5344CB8AC3E}">
        <p14:creationId xmlns:p14="http://schemas.microsoft.com/office/powerpoint/2010/main" val="232208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C#</a:t>
            </a:r>
            <a:endParaRPr lang="es-ES" dirty="0"/>
          </a:p>
        </p:txBody>
      </p:sp>
      <p:sp>
        <p:nvSpPr>
          <p:cNvPr id="7" name="Marcador de contenido 6"/>
          <p:cNvSpPr>
            <a:spLocks noGrp="1"/>
          </p:cNvSpPr>
          <p:nvPr>
            <p:ph sz="half" idx="1"/>
          </p:nvPr>
        </p:nvSpPr>
        <p:spPr/>
        <p:txBody>
          <a:bodyPr/>
          <a:lstStyle/>
          <a:p>
            <a:pPr marL="0" indent="0">
              <a:buNone/>
            </a:pPr>
            <a:r>
              <a:rPr lang="es-ES" dirty="0" smtClean="0"/>
              <a:t>Es </a:t>
            </a:r>
            <a:r>
              <a:rPr lang="es-ES" dirty="0"/>
              <a:t>un </a:t>
            </a:r>
            <a:r>
              <a:rPr lang="es-ES" dirty="0">
                <a:hlinkClick r:id="rId2" tooltip="Lenguaje de programación"/>
              </a:rPr>
              <a:t>lenguaje de programación</a:t>
            </a:r>
            <a:r>
              <a:rPr lang="es-ES" dirty="0"/>
              <a:t> </a:t>
            </a:r>
            <a:r>
              <a:rPr lang="es-ES" dirty="0">
                <a:hlinkClick r:id="rId3" tooltip="Programación orientada a objetos"/>
              </a:rPr>
              <a:t>orientado a objetos</a:t>
            </a:r>
            <a:r>
              <a:rPr lang="es-ES" dirty="0"/>
              <a:t> desarrollado y estandarizado por </a:t>
            </a:r>
            <a:r>
              <a:rPr lang="es-ES" dirty="0">
                <a:hlinkClick r:id="rId4" tooltip="Microsoft"/>
              </a:rPr>
              <a:t>Microsoft</a:t>
            </a:r>
            <a:r>
              <a:rPr lang="es-ES" dirty="0"/>
              <a:t> como parte de su plataforma </a:t>
            </a:r>
            <a:r>
              <a:rPr lang="es-ES" dirty="0">
                <a:hlinkClick r:id="rId5" tooltip="Microsoft .NET"/>
              </a:rPr>
              <a:t>.</a:t>
            </a:r>
            <a:r>
              <a:rPr lang="es-ES" dirty="0" smtClean="0">
                <a:hlinkClick r:id="rId5" tooltip="Microsoft .NET"/>
              </a:rPr>
              <a:t>NET</a:t>
            </a:r>
            <a:endParaRPr lang="es-ES" dirty="0" smtClean="0"/>
          </a:p>
          <a:p>
            <a:pPr marL="0" indent="0">
              <a:buNone/>
            </a:pPr>
            <a:endParaRPr lang="es-ES" dirty="0"/>
          </a:p>
          <a:p>
            <a:pPr marL="0" indent="0">
              <a:buNone/>
            </a:pPr>
            <a:r>
              <a:rPr lang="es-ES" dirty="0" smtClean="0"/>
              <a:t>C</a:t>
            </a:r>
            <a:r>
              <a:rPr lang="es-ES" dirty="0"/>
              <a:t># es uno de los lenguajes de programación diseñados para la </a:t>
            </a:r>
            <a:r>
              <a:rPr lang="es-ES" b="1" dirty="0" smtClean="0"/>
              <a:t>CLI</a:t>
            </a:r>
            <a:endParaRPr lang="es-ES" b="1" dirty="0"/>
          </a:p>
        </p:txBody>
      </p:sp>
    </p:spTree>
    <p:extLst>
      <p:ext uri="{BB962C8B-B14F-4D97-AF65-F5344CB8AC3E}">
        <p14:creationId xmlns:p14="http://schemas.microsoft.com/office/powerpoint/2010/main" val="112527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CLI</a:t>
            </a:r>
            <a:endParaRPr lang="es-ES" dirty="0"/>
          </a:p>
        </p:txBody>
      </p:sp>
      <p:sp>
        <p:nvSpPr>
          <p:cNvPr id="3" name="Marcador de contenido 2"/>
          <p:cNvSpPr>
            <a:spLocks noGrp="1"/>
          </p:cNvSpPr>
          <p:nvPr>
            <p:ph sz="half" idx="1"/>
          </p:nvPr>
        </p:nvSpPr>
        <p:spPr/>
        <p:txBody>
          <a:bodyPr/>
          <a:lstStyle/>
          <a:p>
            <a:pPr marL="0" indent="0">
              <a:buNone/>
            </a:pPr>
            <a:r>
              <a:rPr lang="es-ES" dirty="0" smtClean="0"/>
              <a:t>Es </a:t>
            </a:r>
            <a:r>
              <a:rPr lang="es-ES" dirty="0"/>
              <a:t>una especificación estandarizada que describe un entorno virtual para la ejecución de aplicaciones, cuya principal característica es la de permitir que aplicaciones escritas en distintos </a:t>
            </a:r>
            <a:r>
              <a:rPr lang="es-ES" dirty="0">
                <a:hlinkClick r:id="rId2" tooltip="Lenguaje de alto nivel"/>
              </a:rPr>
              <a:t>lenguajes de alto nivel</a:t>
            </a:r>
            <a:r>
              <a:rPr lang="es-ES" dirty="0"/>
              <a:t> puedan luego ejecutarse en múltiples plataformas tanto de </a:t>
            </a:r>
            <a:r>
              <a:rPr lang="es-ES" dirty="0">
                <a:hlinkClick r:id="rId3" tooltip="Hardware"/>
              </a:rPr>
              <a:t>hardware</a:t>
            </a:r>
            <a:r>
              <a:rPr lang="es-ES" dirty="0"/>
              <a:t> como de </a:t>
            </a:r>
            <a:r>
              <a:rPr lang="es-ES" dirty="0">
                <a:hlinkClick r:id="rId4" tooltip="Software"/>
              </a:rPr>
              <a:t>software</a:t>
            </a:r>
            <a:r>
              <a:rPr lang="es-ES" dirty="0"/>
              <a:t> sin necesidad de reescribir o recompilar su </a:t>
            </a:r>
            <a:r>
              <a:rPr lang="es-ES" dirty="0">
                <a:hlinkClick r:id="rId5" tooltip="Código fuente"/>
              </a:rPr>
              <a:t>código fuente</a:t>
            </a:r>
            <a:endParaRPr lang="es-ES" dirty="0"/>
          </a:p>
        </p:txBody>
      </p:sp>
    </p:spTree>
    <p:extLst>
      <p:ext uri="{BB962C8B-B14F-4D97-AF65-F5344CB8AC3E}">
        <p14:creationId xmlns:p14="http://schemas.microsoft.com/office/powerpoint/2010/main" val="10201365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1238</Words>
  <Application>Microsoft Office PowerPoint</Application>
  <PresentationFormat>Panorámica</PresentationFormat>
  <Paragraphs>260</Paragraphs>
  <Slides>78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78</vt:i4>
      </vt:variant>
    </vt:vector>
  </HeadingPairs>
  <TitlesOfParts>
    <vt:vector size="85" baseType="lpstr">
      <vt:lpstr>Arial</vt:lpstr>
      <vt:lpstr>Calibri</vt:lpstr>
      <vt:lpstr>Calibri Light</vt:lpstr>
      <vt:lpstr>Segoe Light</vt:lpstr>
      <vt:lpstr>Segoe UI</vt:lpstr>
      <vt:lpstr>Wingdings</vt:lpstr>
      <vt:lpstr>Tema de Office</vt:lpstr>
      <vt:lpstr>Presentación de PowerPoint</vt:lpstr>
      <vt:lpstr>C# Course</vt:lpstr>
      <vt:lpstr>¿Quién soy?</vt:lpstr>
      <vt:lpstr>Presentación de PowerPoint</vt:lpstr>
      <vt:lpstr>Presentación de PowerPoint</vt:lpstr>
      <vt:lpstr>Presentación de PowerPoint</vt:lpstr>
      <vt:lpstr>Introduccion al lenguaje</vt:lpstr>
      <vt:lpstr>C#</vt:lpstr>
      <vt:lpstr>CLI</vt:lpstr>
      <vt:lpstr>.Net Framework</vt:lpstr>
      <vt:lpstr>.Net Framework</vt:lpstr>
      <vt:lpstr>La maquina virtual </vt:lpstr>
      <vt:lpstr>Presentación de PowerPoint</vt:lpstr>
      <vt:lpstr>Presentación de PowerPoint</vt:lpstr>
      <vt:lpstr>Presentación de PowerPoint</vt:lpstr>
      <vt:lpstr>Presentación de PowerPoint</vt:lpstr>
      <vt:lpstr>DEMO</vt:lpstr>
      <vt:lpstr>Presentación de PowerPoint</vt:lpstr>
      <vt:lpstr>Herramientas</vt:lpstr>
      <vt:lpstr>Presentación de PowerPoint</vt:lpstr>
      <vt:lpstr>DEMO</vt:lpstr>
      <vt:lpstr>DEMO</vt:lpstr>
      <vt:lpstr>Estructura proyecto</vt:lpstr>
      <vt:lpstr>Presentación de PowerPoint</vt:lpstr>
      <vt:lpstr>DEMO</vt:lpstr>
      <vt:lpstr>Instrucciones básicas</vt:lpstr>
      <vt:lpstr>Presentación de PowerPoint</vt:lpstr>
      <vt:lpstr>DEMO</vt:lpstr>
      <vt:lpstr>System.Object</vt:lpstr>
      <vt:lpstr>Presentación de PowerPoint</vt:lpstr>
      <vt:lpstr>Tipos de dato</vt:lpstr>
      <vt:lpstr>Presentación de PowerPoint</vt:lpstr>
      <vt:lpstr>Presentación de PowerPoint</vt:lpstr>
      <vt:lpstr>Presentación de PowerPoint</vt:lpstr>
      <vt:lpstr>Clases, estructuras e interfaces</vt:lpstr>
      <vt:lpstr>Presentación de PowerPoint</vt:lpstr>
      <vt:lpstr>Presentación de PowerPoint</vt:lpstr>
      <vt:lpstr>DEMO</vt:lpstr>
      <vt:lpstr>DEMO</vt:lpstr>
      <vt:lpstr>System.IO</vt:lpstr>
      <vt:lpstr>Presentación de PowerPoint</vt:lpstr>
      <vt:lpstr>DEMO</vt:lpstr>
      <vt:lpstr>Genericos I</vt:lpstr>
      <vt:lpstr>Presentación de PowerPoint</vt:lpstr>
      <vt:lpstr>DEMO</vt:lpstr>
      <vt:lpstr>Colecciones</vt:lpstr>
      <vt:lpstr>Boxing and Unboxing</vt:lpstr>
      <vt:lpstr>DEMO</vt:lpstr>
      <vt:lpstr>Presentación de PowerPoint</vt:lpstr>
      <vt:lpstr>DEMO</vt:lpstr>
      <vt:lpstr>DEMO</vt:lpstr>
      <vt:lpstr>DEMO</vt:lpstr>
      <vt:lpstr>DEMO</vt:lpstr>
      <vt:lpstr>Windows Forms</vt:lpstr>
      <vt:lpstr>Presentación de PowerPoint</vt:lpstr>
      <vt:lpstr>DEMO</vt:lpstr>
      <vt:lpstr>Partial Class</vt:lpstr>
      <vt:lpstr>Presentación de PowerPoint</vt:lpstr>
      <vt:lpstr>DEMO</vt:lpstr>
      <vt:lpstr>¡Tip Windows Forms!</vt:lpstr>
      <vt:lpstr>DEMO</vt:lpstr>
      <vt:lpstr>Presentación de PowerPoint</vt:lpstr>
      <vt:lpstr>GIT / SVN</vt:lpstr>
      <vt:lpstr>Presentación de PowerPoint</vt:lpstr>
      <vt:lpstr>LINQ</vt:lpstr>
      <vt:lpstr>Presentación de PowerPoint</vt:lpstr>
      <vt:lpstr>Presentación de PowerPoint</vt:lpstr>
      <vt:lpstr>DEMO</vt:lpstr>
      <vt:lpstr>DEMO</vt:lpstr>
      <vt:lpstr>Extension Methods</vt:lpstr>
      <vt:lpstr>Presentación de PowerPoint</vt:lpstr>
      <vt:lpstr>Presentación de PowerPoint</vt:lpstr>
      <vt:lpstr>The lazy principle</vt:lpstr>
      <vt:lpstr>DEMO</vt:lpstr>
      <vt:lpstr>DEMO</vt:lpstr>
      <vt:lpstr>Patrones de diseño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Manuel Montero Ortega</dc:creator>
  <cp:lastModifiedBy>Jose Manuel Montero Ortega</cp:lastModifiedBy>
  <cp:revision>1</cp:revision>
  <dcterms:created xsi:type="dcterms:W3CDTF">2015-06-07T09:51:49Z</dcterms:created>
  <dcterms:modified xsi:type="dcterms:W3CDTF">2015-06-07T09:53:02Z</dcterms:modified>
</cp:coreProperties>
</file>