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E2AD3-DE6B-4C2D-DFB3-A925481AB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DC5B15-8DA0-FBBD-6B51-3D03DC26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CC320-C284-3EC2-4695-48704B7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B8C26-A350-4856-E4A8-792003E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437DE-28C2-BE4D-AA20-A42EC01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8246-C9A1-C5F7-246F-E1C80E1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AE084-9D70-3469-013F-AF7B214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E2B6F-507E-2408-9004-AE536216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DB411-8B60-BFAC-7092-42063D49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D972C-1B47-921D-EA71-C9382FE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519C5-83CF-2D1A-58A0-A89D259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1240B-1956-9DA4-7CB7-370F39653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05F86-173F-B554-598F-DDCE9A56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D266C-DFDD-06C6-649B-A4C468F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D8A77-61E2-8919-392C-56663307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9F8-198F-F1F1-9FD2-6D51F0EF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689E-A454-3794-AFF5-FFB2177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0A78E-683B-82D9-4AE2-982E8EC2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6A21-04E1-72F5-3D7F-1A6B038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9212-837F-650D-1AAA-0C9D763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09F8-FF66-0436-183B-5D1B7DF4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BB87A-FB69-D381-6168-CFA66008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00C8E-F734-BEDF-7390-CCDD09B3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3543E-4244-84B6-F680-B5B28569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50C0F-FBED-BDD7-FACF-C4B70D74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408B-7AE8-47E9-1D00-CB3DE98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B289B-56B3-3B0C-5DCE-8D724C1B9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E2185-1316-FCF2-80D9-7D57D345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E8767-B6C5-AF4C-28A9-77C8E2F9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6B900-7B03-AE9A-C478-1F526701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A5BE5-BF89-02E1-23FD-74967FC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5AD7-30D4-D8EF-E530-DC0458B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8751C-92BB-3142-CA63-5912127C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FAE7A-2F9A-F473-4C39-824A03C0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54A0E-344D-25DD-8E6C-A624A4488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8A02F-E393-D785-8C36-649FF442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07E60-7547-7828-4F3B-F0B14D21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9C157-1797-0155-82A9-9D787ADF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E918-F218-8446-BBF0-07E1590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0898-8923-7016-1E65-437A0454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E091F-05C2-750B-65D0-6DE06632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C410-4692-2DD1-AF44-116BDC94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4146F-A411-6B8D-C15E-6E6CD055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9104C-2356-A571-0FD2-CDC1110E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78470-14B5-F187-BFA9-08D5980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D5207-CB99-EC65-60B1-65B2E5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0104-8066-EC17-B55E-C8A720EF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8ACB-4B49-B63F-6C58-A87CC76B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713E5-4F6F-BF7A-3761-281BC641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4889F-8D08-92A9-3DD6-9F198143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B478-E659-959C-9EA2-A9152AC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8C7F8-B2DF-0578-C1DD-FB8574DF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D28C8-5285-05F1-795D-D369E534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35E20F-AD0F-86EA-77B0-469856F7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2C539-CFD9-611A-8F4E-134B77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8EE1C-D127-8C59-FB41-AB729311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12AE1-BA9F-5610-9A88-955552F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16185-0040-D852-1E1F-92378000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3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F433F-457A-29E6-E9D5-877A6B5F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A4F49-E3A5-6F30-D7D0-EC8A372F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795B-0F97-C404-BF08-F2213E657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8CACD-D8CF-41BD-9CC3-880455F7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08AEA-1C88-C205-AD97-FD759BD74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94C47A-7811-B31F-263B-F7EDCF2C6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7200" b="1" dirty="0">
                <a:solidFill>
                  <a:srgbClr val="FFFFFF"/>
                </a:solidFill>
              </a:rPr>
              <a:t>Demo Video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4096C-1D88-A695-C833-F4847F81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922" y="3792574"/>
            <a:ext cx="5833787" cy="1811206"/>
          </a:xfr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>
            <a:normAutofit/>
          </a:bodyPr>
          <a:lstStyle/>
          <a:p>
            <a:pPr algn="r"/>
            <a:r>
              <a:rPr lang="en-US" altLang="zh-CN" sz="2000" b="1" dirty="0" err="1">
                <a:solidFill>
                  <a:srgbClr val="FFFFFF"/>
                </a:solidFill>
              </a:rPr>
              <a:t>Datathon</a:t>
            </a:r>
            <a:r>
              <a:rPr lang="en-US" altLang="zh-CN" sz="2000" b="1" dirty="0">
                <a:solidFill>
                  <a:srgbClr val="FFFFFF"/>
                </a:solidFill>
              </a:rPr>
              <a:t> 2025:</a:t>
            </a: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</a:rPr>
              <a:t>Lifeline</a:t>
            </a:r>
          </a:p>
          <a:p>
            <a:pPr algn="r"/>
            <a:endParaRPr lang="en-US" altLang="zh-CN" sz="2000" b="1" dirty="0">
              <a:solidFill>
                <a:srgbClr val="FFFFFF"/>
              </a:solidFill>
            </a:endParaRPr>
          </a:p>
          <a:p>
            <a:pPr algn="r"/>
            <a:r>
              <a:rPr lang="en-US" altLang="zh-CN" sz="2000" b="1" dirty="0">
                <a:solidFill>
                  <a:srgbClr val="FFFFFF"/>
                </a:solidFill>
              </a:rPr>
              <a:t>TM 50.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r"/>
            <a:r>
              <a:rPr lang="en-US" altLang="zh-CN" sz="2000" b="1" dirty="0">
                <a:solidFill>
                  <a:srgbClr val="FFFFFF"/>
                </a:solidFill>
              </a:rPr>
              <a:t>Hou </a:t>
            </a:r>
            <a:r>
              <a:rPr lang="en-US" altLang="zh-CN" sz="2000" b="1" dirty="0" err="1">
                <a:solidFill>
                  <a:srgbClr val="FFFFFF"/>
                </a:solidFill>
              </a:rPr>
              <a:t>Junning</a:t>
            </a:r>
            <a:r>
              <a:rPr lang="en-US" altLang="zh-CN" sz="2000" b="1" dirty="0">
                <a:solidFill>
                  <a:srgbClr val="FFFFFF"/>
                </a:solidFill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</a:rPr>
              <a:t>&amp; </a:t>
            </a:r>
            <a:r>
              <a:rPr lang="en-US" altLang="zh-CN" sz="2000" b="1" dirty="0">
                <a:solidFill>
                  <a:srgbClr val="FFFFFF"/>
                </a:solidFill>
              </a:rPr>
              <a:t> Tian </a:t>
            </a:r>
            <a:r>
              <a:rPr lang="en-US" altLang="zh-CN" sz="2000" b="1" dirty="0" err="1">
                <a:solidFill>
                  <a:srgbClr val="FFFFFF"/>
                </a:solidFill>
              </a:rPr>
              <a:t>Sijia</a:t>
            </a:r>
            <a:r>
              <a:rPr lang="en-US" altLang="zh-CN" sz="2000" b="1" dirty="0">
                <a:solidFill>
                  <a:srgbClr val="FFFFFF"/>
                </a:solidFill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</a:rPr>
              <a:t>&amp; </a:t>
            </a:r>
            <a:r>
              <a:rPr lang="en-US" altLang="zh-CN" sz="2000" b="1" dirty="0">
                <a:solidFill>
                  <a:srgbClr val="FFFFFF"/>
                </a:solidFill>
              </a:rPr>
              <a:t> Fang Mingzhi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Video camera">
            <a:extLst>
              <a:ext uri="{FF2B5EF4-FFF2-40B4-BE49-F238E27FC236}">
                <a16:creationId xmlns:a16="http://schemas.microsoft.com/office/drawing/2014/main" id="{89A8EEB8-844D-0E0F-0141-2E05DB6C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106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1F2EDC-F9EB-DAC3-0EF1-59753F6D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06" y="-1370384"/>
            <a:ext cx="8440257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Data Clean and Process.</a:t>
            </a:r>
          </a:p>
        </p:txBody>
      </p:sp>
      <p:sp>
        <p:nvSpPr>
          <p:cNvPr id="10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0D29E6-77F2-3BCF-17DB-260656E4E856}"/>
              </a:ext>
            </a:extLst>
          </p:cNvPr>
          <p:cNvSpPr txBox="1"/>
          <p:nvPr/>
        </p:nvSpPr>
        <p:spPr>
          <a:xfrm>
            <a:off x="1856461" y="5263983"/>
            <a:ext cx="98912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buNone/>
            </a:pPr>
            <a:r>
              <a:rPr lang="en-US" altLang="zh-CN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original dataset is provided in CTG.xls. We first import it as a pandas </a:t>
            </a:r>
            <a:r>
              <a:rPr lang="en-US" altLang="zh-CN" sz="200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altLang="zh-CN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then export it as CSV for easier processing. We remove empty or invalid values and also create a scaled version for models sensitive to feature scale, such as logistic regression.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BCE424-BF9C-89AF-6009-0D6F69E5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3" y="1594017"/>
            <a:ext cx="2990338" cy="17430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582F21-8515-772A-8E31-7428A6CE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95" y="2758833"/>
            <a:ext cx="2679432" cy="2027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5A6842-B478-1E29-55F7-90069BAB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11" y="1412935"/>
            <a:ext cx="3098732" cy="16279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EA2FCB-781F-98C1-DE85-C3D88AF8F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344" y="2814065"/>
            <a:ext cx="2554319" cy="23547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114644B-4F5F-E47D-AA58-DDE2CF626604}"/>
              </a:ext>
            </a:extLst>
          </p:cNvPr>
          <p:cNvSpPr txBox="1"/>
          <p:nvPr/>
        </p:nvSpPr>
        <p:spPr>
          <a:xfrm>
            <a:off x="6732507" y="3047792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Scale data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E67D9C-0259-5325-C9E3-85BE34ED9BED}"/>
              </a:ext>
            </a:extLst>
          </p:cNvPr>
          <p:cNvSpPr txBox="1"/>
          <p:nvPr/>
        </p:nvSpPr>
        <p:spPr>
          <a:xfrm>
            <a:off x="1958276" y="2377273"/>
            <a:ext cx="26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Import and clean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1D7C1F-8E06-6488-5652-6133F5EBEC8A}"/>
              </a:ext>
            </a:extLst>
          </p:cNvPr>
          <p:cNvSpPr txBox="1"/>
          <p:nvPr/>
        </p:nvSpPr>
        <p:spPr>
          <a:xfrm>
            <a:off x="9734840" y="2377272"/>
            <a:ext cx="204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Output data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3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31CD35-ABFE-D279-45F0-461F13F4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2" y="1848403"/>
            <a:ext cx="8157064" cy="24331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2. Data visualization and explore</a:t>
            </a:r>
            <a:br>
              <a:rPr lang="en-US" altLang="zh-CN" b="1" dirty="0">
                <a:solidFill>
                  <a:schemeClr val="bg1"/>
                </a:solidFill>
              </a:rPr>
            </a:br>
            <a:br>
              <a:rPr lang="en-US" altLang="zh-CN" sz="6000" dirty="0">
                <a:solidFill>
                  <a:schemeClr val="bg1"/>
                </a:solidFill>
                <a:effectLst/>
              </a:rPr>
            </a:br>
            <a:br>
              <a:rPr lang="en-US" altLang="zh-CN" sz="6000" dirty="0">
                <a:solidFill>
                  <a:schemeClr val="bg1"/>
                </a:solidFill>
              </a:rPr>
            </a:br>
            <a:endParaRPr lang="en-US" altLang="zh-CN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EA508B9-37E4-2447-51DA-2F11232224FC}"/>
              </a:ext>
            </a:extLst>
          </p:cNvPr>
          <p:cNvSpPr txBox="1"/>
          <p:nvPr/>
        </p:nvSpPr>
        <p:spPr>
          <a:xfrm>
            <a:off x="1685924" y="5126742"/>
            <a:ext cx="80676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To simply approach the data set and see the relations of features first, we do some basic univariate and bi-variate visualization both on class data and numerical data. Include boxplot, histogram, </a:t>
            </a:r>
            <a:r>
              <a:rPr lang="en-US" altLang="zh-CN" sz="2000" dirty="0" err="1">
                <a:solidFill>
                  <a:schemeClr val="bg1"/>
                </a:solidFill>
              </a:rPr>
              <a:t>violinplot</a:t>
            </a:r>
            <a:r>
              <a:rPr lang="en-US" altLang="zh-CN" sz="2000" dirty="0">
                <a:solidFill>
                  <a:schemeClr val="bg1"/>
                </a:solidFill>
              </a:rPr>
              <a:t>, correlation heatmap. </a:t>
            </a:r>
            <a:endParaRPr lang="zh-CN" altLang="en-US" sz="2000" dirty="0"/>
          </a:p>
        </p:txBody>
      </p:sp>
      <p:pic>
        <p:nvPicPr>
          <p:cNvPr id="11" name="图片 10" descr="图表, 箱线图&#10;&#10;AI 生成的内容可能不正确。">
            <a:extLst>
              <a:ext uri="{FF2B5EF4-FFF2-40B4-BE49-F238E27FC236}">
                <a16:creationId xmlns:a16="http://schemas.microsoft.com/office/drawing/2014/main" id="{FC74BCB4-B6F2-0E08-5F93-FFA0BE94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857" y="852115"/>
            <a:ext cx="1612465" cy="5674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996AF0-2D1C-8167-86B0-21BCCEB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" y="2215487"/>
            <a:ext cx="5197965" cy="16712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CE0835-7744-B90B-A074-8B2F4A59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486" y="2238500"/>
            <a:ext cx="3388448" cy="27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35920-9033-EA2E-A170-04E1E053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6286-CBEC-9678-9CFF-92D6B7B1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8" y="274666"/>
            <a:ext cx="4338638" cy="16162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base"/>
            <a:r>
              <a:rPr lang="en-US" altLang="zh-CN" sz="3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Simple approach – Logistic Regression Model</a:t>
            </a:r>
            <a:br>
              <a:rPr lang="en-US" altLang="zh-CN" sz="2200" dirty="0">
                <a:effectLst/>
              </a:rPr>
            </a:br>
            <a:br>
              <a:rPr lang="en-US" altLang="zh-CN" sz="2200" dirty="0"/>
            </a:br>
            <a:endParaRPr lang="en-US" altLang="zh-CN" sz="2200" dirty="0"/>
          </a:p>
        </p:txBody>
      </p:sp>
      <p:pic>
        <p:nvPicPr>
          <p:cNvPr id="8" name="Picture 6" descr="深色显示屏上的财务图表">
            <a:extLst>
              <a:ext uri="{FF2B5EF4-FFF2-40B4-BE49-F238E27FC236}">
                <a16:creationId xmlns:a16="http://schemas.microsoft.com/office/drawing/2014/main" id="{6CF72158-2720-A373-674D-942ACD5B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0" r="19229"/>
          <a:stretch>
            <a:fillRect/>
          </a:stretch>
        </p:blipFill>
        <p:spPr>
          <a:xfrm>
            <a:off x="21" y="10"/>
            <a:ext cx="523873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15E8D-1FF1-DE86-E505-C535D12A0878}"/>
              </a:ext>
            </a:extLst>
          </p:cNvPr>
          <p:cNvSpPr txBox="1"/>
          <p:nvPr/>
        </p:nvSpPr>
        <p:spPr>
          <a:xfrm>
            <a:off x="5381626" y="1738138"/>
            <a:ext cx="681035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1600" dirty="0"/>
              <a:t>After we have already taken an inside in the relationship, then we can just try a simple Logistic Regression Model. </a:t>
            </a:r>
            <a:endParaRPr lang="en-US" altLang="zh-CN" b="0" dirty="0">
              <a:effectLst/>
            </a:endParaRPr>
          </a:p>
          <a:p>
            <a:pPr algn="ctr"/>
            <a:r>
              <a:rPr lang="en-US" altLang="zh-CN" sz="1600" b="1" dirty="0"/>
              <a:t>z=w0​+w1​x1​+w2​x2​+⋯+</a:t>
            </a:r>
            <a:r>
              <a:rPr lang="en-US" altLang="zh-CN" sz="1600" b="1" dirty="0" err="1"/>
              <a:t>wn</a:t>
            </a:r>
            <a:r>
              <a:rPr lang="en-US" altLang="zh-CN" sz="1600" b="1" dirty="0"/>
              <a:t>​</a:t>
            </a:r>
            <a:r>
              <a:rPr lang="en-US" altLang="zh-CN" sz="1600" b="1" dirty="0" err="1"/>
              <a:t>xn</a:t>
            </a:r>
            <a:r>
              <a:rPr lang="en-US" altLang="zh-CN" sz="1600" b="1" dirty="0"/>
              <a:t>​=</a:t>
            </a:r>
            <a:r>
              <a:rPr lang="en-US" altLang="zh-CN" sz="1600" b="1" dirty="0" err="1"/>
              <a:t>wTx+b</a:t>
            </a:r>
            <a:endParaRPr lang="en-US" altLang="zh-CN" sz="1600" b="1" dirty="0"/>
          </a:p>
          <a:p>
            <a:pPr algn="ctr"/>
            <a:endParaRPr lang="en-US" altLang="zh-CN" b="0" dirty="0">
              <a:effectLst/>
            </a:endParaRPr>
          </a:p>
          <a:p>
            <a:pPr algn="ctr"/>
            <a:r>
              <a:rPr lang="en-US" altLang="zh-CN" sz="1600" b="1" dirty="0"/>
              <a:t>p=σ(z)=1/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1+e−z</a:t>
            </a:r>
            <a:r>
              <a:rPr lang="zh-CN" altLang="en-US" sz="1600" b="1" dirty="0"/>
              <a:t>）</a:t>
            </a:r>
            <a:endParaRPr lang="en-US" altLang="zh-CN" b="0" dirty="0">
              <a:effectLst/>
            </a:endParaRPr>
          </a:p>
          <a:p>
            <a:br>
              <a:rPr lang="en-US" altLang="zh-CN" dirty="0"/>
            </a:br>
            <a:r>
              <a:rPr lang="en-US" altLang="zh-CN" dirty="0"/>
              <a:t>Which adapt linear model to fit classification problems. </a:t>
            </a:r>
          </a:p>
          <a:p>
            <a:endParaRPr lang="en-US" altLang="zh-CN" dirty="0"/>
          </a:p>
          <a:p>
            <a:r>
              <a:rPr lang="en-US" altLang="zh-CN" dirty="0"/>
              <a:t>Here we also use the scale data, because it’s sensitive to data value.</a:t>
            </a:r>
          </a:p>
          <a:p>
            <a:endParaRPr lang="en-US" altLang="zh-CN" dirty="0"/>
          </a:p>
          <a:p>
            <a:r>
              <a:rPr lang="en-US" altLang="zh-CN" dirty="0"/>
              <a:t>Finally, we reach an accuracy by 89.3%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8E396-73F9-8E5F-617E-4D4FD7ED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1" y="4852989"/>
            <a:ext cx="6953249" cy="200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4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239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Demo Video</vt:lpstr>
      <vt:lpstr>1. Data Clean and Process.</vt:lpstr>
      <vt:lpstr>2. Data visualization and explore   </vt:lpstr>
      <vt:lpstr>3. Simple approach – Logistic Regression Model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Mingzhi Fang</dc:creator>
  <cp:lastModifiedBy>Mingzhi Fang</cp:lastModifiedBy>
  <cp:revision>6</cp:revision>
  <dcterms:created xsi:type="dcterms:W3CDTF">2025-10-05T12:03:42Z</dcterms:created>
  <dcterms:modified xsi:type="dcterms:W3CDTF">2025-10-05T12:33:14Z</dcterms:modified>
</cp:coreProperties>
</file>