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011" y="6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9E2AD3-DE6B-4C2D-DFB3-A925481AB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DC5B15-8DA0-FBBD-6B51-3D03DC264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8CC320-C284-3EC2-4695-48704B7C5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E0A9-E343-42BB-A228-FC73FDDDB0F9}" type="datetimeFigureOut">
              <a:rPr lang="zh-CN" altLang="en-US" smtClean="0"/>
              <a:t>2025/10/5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EB8C26-A350-4856-E4A8-792003E14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C437DE-28C2-BE4D-AA20-A42EC01A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FAF5-2F83-4A5C-805F-A898159E3D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639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F8246-C9A1-C5F7-246F-E1C80E19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0AE084-9D70-3469-013F-AF7B214C6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BE2B6F-507E-2408-9004-AE536216A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E0A9-E343-42BB-A228-FC73FDDDB0F9}" type="datetimeFigureOut">
              <a:rPr lang="zh-CN" altLang="en-US" smtClean="0"/>
              <a:t>2025/10/5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BDB411-8B60-BFAC-7092-42063D498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FD972C-1B47-921D-EA71-C9382FE9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FAF5-2F83-4A5C-805F-A898159E3D6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6B9F265-AB3D-9A0D-699A-3211F556D1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634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1519C5-83CF-2D1A-58A0-A89D259097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A1240B-1956-9DA4-7CB7-370F39653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805F86-173F-B554-598F-DDCE9A563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E0A9-E343-42BB-A228-FC73FDDDB0F9}" type="datetimeFigureOut">
              <a:rPr lang="zh-CN" altLang="en-US" smtClean="0"/>
              <a:t>2025/10/5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FD266C-DFDD-06C6-649B-A4C468F1E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7D8A77-61E2-8919-392C-566633072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FAF5-2F83-4A5C-805F-A898159E3D6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3DDB23A-5338-D3EE-26EC-65EFD3D68E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43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CC29F8-198F-F1F1-9FD2-6D51F0EF5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8E689E-A454-3794-AFF5-FFB2177B7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90A78E-683B-82D9-4AE2-982E8EC22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E0A9-E343-42BB-A228-FC73FDDDB0F9}" type="datetimeFigureOut">
              <a:rPr lang="zh-CN" altLang="en-US" smtClean="0"/>
              <a:t>2025/10/5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3F6A21-04E1-72F5-3D7F-1A6B03878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C59212-837F-650D-1AAA-0C9D76358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FAF5-2F83-4A5C-805F-A898159E3D6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746CA0C-4AA2-6894-0735-87352EFAB7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425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509F8-FF66-0436-183B-5D1B7DF48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7BB87A-FB69-D381-6168-CFA66008E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600C8E-F734-BEDF-7390-CCDD09B35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E0A9-E343-42BB-A228-FC73FDDDB0F9}" type="datetimeFigureOut">
              <a:rPr lang="zh-CN" altLang="en-US" smtClean="0"/>
              <a:t>2025/10/5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43543E-4244-84B6-F680-B5B28569D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E50C0F-FBED-BDD7-FACF-C4B70D747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FAF5-2F83-4A5C-805F-A898159E3D6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4154A8B-12E0-4E24-7595-5C6F519486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896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C9408B-7AE8-47E9-1D00-CB3DE98E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CB289B-56B3-3B0C-5DCE-8D724C1B98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1E2185-1316-FCF2-80D9-7D57D345E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0E8767-B6C5-AF4C-28A9-77C8E2F91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E0A9-E343-42BB-A228-FC73FDDDB0F9}" type="datetimeFigureOut">
              <a:rPr lang="zh-CN" altLang="en-US" smtClean="0"/>
              <a:t>2025/10/5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F6B900-7B03-AE9A-C478-1F5267013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3A5BE5-BF89-02E1-23FD-74967FC06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FAF5-2F83-4A5C-805F-A898159E3D6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816A662-0991-985D-1966-40EFF1BF5E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2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C5AD7-30D4-D8EF-E530-DC0458BD4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D8751C-92BB-3142-CA63-5912127CD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5FAE7A-2F9A-F473-4C39-824A03C0C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354A0E-344D-25DD-8E6C-A624A44883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88A02F-E393-D785-8C36-649FF442E1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207E60-7547-7828-4F3B-F0B14D212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E0A9-E343-42BB-A228-FC73FDDDB0F9}" type="datetimeFigureOut">
              <a:rPr lang="zh-CN" altLang="en-US" smtClean="0"/>
              <a:t>2025/10/5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0F9C157-1797-0155-82A9-9D787ADFB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CB6E918-F218-8446-BBF0-07E159006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FAF5-2F83-4A5C-805F-A898159E3D6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FF31BF6-A2AE-6AD5-EC82-AAD75AF3A4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26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00898-8923-7016-1E65-437A04545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BE091F-05C2-750B-65D0-6DE066328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E0A9-E343-42BB-A228-FC73FDDDB0F9}" type="datetimeFigureOut">
              <a:rPr lang="zh-CN" altLang="en-US" smtClean="0"/>
              <a:t>2025/10/5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31C410-4692-2DD1-AF44-116BDC94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44146F-A411-6B8D-C15E-6E6CD055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FAF5-2F83-4A5C-805F-A898159E3D6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164B624-7453-B4CB-06FD-02E31EFC8F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26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C9104C-2356-A571-0FD2-CDC1110E8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E0A9-E343-42BB-A228-FC73FDDDB0F9}" type="datetimeFigureOut">
              <a:rPr lang="zh-CN" altLang="en-US" smtClean="0"/>
              <a:t>2025/10/5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1878470-14B5-F187-BFA9-08D59800A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8D5207-CB99-EC65-60B1-65B2E5303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FAF5-2F83-4A5C-805F-A898159E3D6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BB61FC0-51A5-C05E-4A01-7EF40B85E0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81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380104-8066-EC17-B55E-C8A720EF6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C68ACB-4B49-B63F-6C58-A87CC76B9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F713E5-4F6F-BF7A-3761-281BC641C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A4889F-8D08-92A9-3DD6-9F1981430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E0A9-E343-42BB-A228-FC73FDDDB0F9}" type="datetimeFigureOut">
              <a:rPr lang="zh-CN" altLang="en-US" smtClean="0"/>
              <a:t>2025/10/5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44B478-E659-959C-9EA2-A9152ACD7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F8C7F8-B2DF-0578-C1DD-FB8574DF2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FAF5-2F83-4A5C-805F-A898159E3D6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FECC26C-2E9A-0A25-8EC5-412C7EDC86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164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8D28C8-5285-05F1-795D-D369E5347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A35E20F-AD0F-86EA-77B0-469856F783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22C539-CFD9-611A-8F4E-134B770DB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F8EE1C-D127-8C59-FB41-AB729311E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E0A9-E343-42BB-A228-FC73FDDDB0F9}" type="datetimeFigureOut">
              <a:rPr lang="zh-CN" altLang="en-US" smtClean="0"/>
              <a:t>2025/10/5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D12AE1-BA9F-5610-9A88-955552F5E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D16185-0040-D852-1E1F-923780003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FAF5-2F83-4A5C-805F-A898159E3D6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C7224BE-9B0E-51E3-4FF4-BA5B43EBE5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43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B9F433F-457A-29E6-E9D5-877A6B5F4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0A4F49-E3A5-6F30-D7D0-EC8A372F5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0F795B-0F97-C404-BF08-F2213E6570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CEE0A9-E343-42BB-A228-FC73FDDDB0F9}" type="datetimeFigureOut">
              <a:rPr lang="zh-CN" altLang="en-US" smtClean="0"/>
              <a:t>2025/10/5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A8CACD-D8CF-41BD-9CC3-880455F7F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908AEA-1C88-C205-AD97-FD759BD741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C7FAF5-2F83-4A5C-805F-A898159E3D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286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AE9FC70-8A26-4CF2-8E04-EBDADB8B8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09CB703-C563-4F1F-BF28-83C06E978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394C47A-7811-B31F-263B-F7EDCF2C6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7000" y="583345"/>
            <a:ext cx="5833787" cy="2274155"/>
          </a:xfrm>
        </p:spPr>
        <p:txBody>
          <a:bodyPr anchor="b">
            <a:normAutofit/>
          </a:bodyPr>
          <a:lstStyle/>
          <a:p>
            <a:pPr algn="r"/>
            <a:r>
              <a:rPr lang="en-US" altLang="zh-CN" sz="7200" b="1" dirty="0">
                <a:solidFill>
                  <a:srgbClr val="FFFFFF"/>
                </a:solidFill>
              </a:rPr>
              <a:t>Demo Video</a:t>
            </a:r>
            <a:endParaRPr lang="zh-CN" altLang="en-US" sz="7200" b="1" dirty="0">
              <a:solidFill>
                <a:srgbClr val="FFFFFF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64096C-1D88-A695-C833-F4847F811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7922" y="3792574"/>
            <a:ext cx="5833787" cy="1811206"/>
          </a:xfrm>
          <a:ln>
            <a:solidFill>
              <a:schemeClr val="tx2">
                <a:lumMod val="25000"/>
                <a:lumOff val="75000"/>
              </a:schemeClr>
            </a:solidFill>
          </a:ln>
        </p:spPr>
        <p:txBody>
          <a:bodyPr>
            <a:normAutofit/>
          </a:bodyPr>
          <a:lstStyle/>
          <a:p>
            <a:pPr algn="r"/>
            <a:r>
              <a:rPr lang="en-US" altLang="zh-CN" sz="2000" b="1" dirty="0" err="1">
                <a:solidFill>
                  <a:srgbClr val="FFFFFF"/>
                </a:solidFill>
              </a:rPr>
              <a:t>Datathon</a:t>
            </a:r>
            <a:r>
              <a:rPr lang="en-US" altLang="zh-CN" sz="2000" b="1" dirty="0">
                <a:solidFill>
                  <a:srgbClr val="FFFFFF"/>
                </a:solidFill>
              </a:rPr>
              <a:t> 2025:</a:t>
            </a:r>
            <a:r>
              <a:rPr lang="zh-CN" altLang="en-US" sz="2000" b="1" dirty="0">
                <a:solidFill>
                  <a:srgbClr val="FFFFFF"/>
                </a:solidFill>
              </a:rPr>
              <a:t> </a:t>
            </a:r>
            <a:r>
              <a:rPr lang="en-US" altLang="zh-CN" sz="2000" b="1" dirty="0">
                <a:solidFill>
                  <a:srgbClr val="FFFFFF"/>
                </a:solidFill>
              </a:rPr>
              <a:t>Lifeline</a:t>
            </a:r>
          </a:p>
          <a:p>
            <a:pPr algn="r"/>
            <a:endParaRPr lang="en-US" altLang="zh-CN" sz="2000" b="1" dirty="0">
              <a:solidFill>
                <a:srgbClr val="FFFFFF"/>
              </a:solidFill>
            </a:endParaRPr>
          </a:p>
          <a:p>
            <a:pPr algn="r"/>
            <a:r>
              <a:rPr lang="en-US" altLang="zh-CN" sz="2000" b="1" dirty="0">
                <a:solidFill>
                  <a:srgbClr val="FFFFFF"/>
                </a:solidFill>
              </a:rPr>
              <a:t>TM 50.</a:t>
            </a:r>
            <a:endParaRPr lang="en-US" altLang="zh-CN" sz="2000" dirty="0">
              <a:solidFill>
                <a:srgbClr val="FFFFFF"/>
              </a:solidFill>
            </a:endParaRPr>
          </a:p>
          <a:p>
            <a:pPr algn="r"/>
            <a:r>
              <a:rPr lang="en-US" altLang="zh-CN" sz="2000" b="1" dirty="0">
                <a:solidFill>
                  <a:srgbClr val="FFFFFF"/>
                </a:solidFill>
              </a:rPr>
              <a:t>Hou </a:t>
            </a:r>
            <a:r>
              <a:rPr lang="en-US" altLang="zh-CN" sz="2000" b="1" dirty="0" err="1">
                <a:solidFill>
                  <a:srgbClr val="FFFFFF"/>
                </a:solidFill>
              </a:rPr>
              <a:t>Junning</a:t>
            </a:r>
            <a:r>
              <a:rPr lang="en-US" altLang="zh-CN" sz="2000" b="1" dirty="0">
                <a:solidFill>
                  <a:srgbClr val="FFFFFF"/>
                </a:solidFill>
              </a:rPr>
              <a:t>  </a:t>
            </a:r>
            <a:r>
              <a:rPr lang="en-US" altLang="zh-CN" sz="2000" dirty="0">
                <a:solidFill>
                  <a:srgbClr val="FFFFFF"/>
                </a:solidFill>
              </a:rPr>
              <a:t>&amp; </a:t>
            </a:r>
            <a:r>
              <a:rPr lang="en-US" altLang="zh-CN" sz="2000" b="1" dirty="0">
                <a:solidFill>
                  <a:srgbClr val="FFFFFF"/>
                </a:solidFill>
              </a:rPr>
              <a:t> Tian </a:t>
            </a:r>
            <a:r>
              <a:rPr lang="en-US" altLang="zh-CN" sz="2000" b="1" dirty="0" err="1">
                <a:solidFill>
                  <a:srgbClr val="FFFFFF"/>
                </a:solidFill>
              </a:rPr>
              <a:t>Sijia</a:t>
            </a:r>
            <a:r>
              <a:rPr lang="en-US" altLang="zh-CN" sz="2000" b="1" dirty="0">
                <a:solidFill>
                  <a:srgbClr val="FFFFFF"/>
                </a:solidFill>
              </a:rPr>
              <a:t>  </a:t>
            </a:r>
            <a:r>
              <a:rPr lang="en-US" altLang="zh-CN" sz="2000" dirty="0">
                <a:solidFill>
                  <a:srgbClr val="FFFFFF"/>
                </a:solidFill>
              </a:rPr>
              <a:t>&amp; </a:t>
            </a:r>
            <a:r>
              <a:rPr lang="en-US" altLang="zh-CN" sz="2000" b="1" dirty="0">
                <a:solidFill>
                  <a:srgbClr val="FFFFFF"/>
                </a:solidFill>
              </a:rPr>
              <a:t> Fang Mingzhi</a:t>
            </a:r>
            <a:endParaRPr lang="zh-CN" altLang="en-US" sz="2000" b="1" dirty="0">
              <a:solidFill>
                <a:srgbClr val="FFFFFF"/>
              </a:solidFill>
            </a:endParaRPr>
          </a:p>
        </p:txBody>
      </p:sp>
      <p:sp>
        <p:nvSpPr>
          <p:cNvPr id="3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041" y="259737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6" descr="Video camera">
            <a:extLst>
              <a:ext uri="{FF2B5EF4-FFF2-40B4-BE49-F238E27FC236}">
                <a16:creationId xmlns:a16="http://schemas.microsoft.com/office/drawing/2014/main" id="{89A8EEB8-844D-0E0F-0141-2E05DB6C2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8391" y="2814239"/>
            <a:ext cx="3217333" cy="3217333"/>
          </a:xfrm>
          <a:prstGeom prst="rect">
            <a:avLst/>
          </a:prstGeom>
        </p:spPr>
      </p:pic>
      <p:sp>
        <p:nvSpPr>
          <p:cNvPr id="38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821" y="282667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0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9869" y="610939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94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84B1D0-0CF4-6CAD-BF3D-F6DF7D66B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7B395-5F35-67FF-8907-BE69D5F14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52D7B8-ACEC-DE49-7AA2-2418FFB65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285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14910C-D0F1-C71C-0AF1-E7D98F232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A1530E-205A-56CB-327F-5FD7CA073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0B1B02-AD7A-EDB5-F811-9437F8D5D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827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Rectangle 1064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41F2EDC-F9EB-DAC3-0EF1-59753F6D8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906" y="-1370384"/>
            <a:ext cx="8440257" cy="2838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 Data Clean and Process.</a:t>
            </a:r>
          </a:p>
        </p:txBody>
      </p:sp>
      <p:sp>
        <p:nvSpPr>
          <p:cNvPr id="1067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069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071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073" name="Straight Connector 107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190D29E6-77F2-3BCF-17DB-260656E4E856}"/>
              </a:ext>
            </a:extLst>
          </p:cNvPr>
          <p:cNvSpPr txBox="1"/>
          <p:nvPr/>
        </p:nvSpPr>
        <p:spPr>
          <a:xfrm>
            <a:off x="1856461" y="5263983"/>
            <a:ext cx="989120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rtl="0">
              <a:buNone/>
            </a:pPr>
            <a:r>
              <a:rPr lang="en-US" altLang="zh-CN" sz="200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original dataset is provided in CTG.xls. We first import it as a pandas </a:t>
            </a:r>
            <a:r>
              <a:rPr lang="en-US" altLang="zh-CN" sz="200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DataFrame</a:t>
            </a:r>
            <a:r>
              <a:rPr lang="en-US" altLang="zh-CN" sz="200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and then export it as CSV for easier processing. We remove empty or invalid values and also create a scaled version for models sensitive to feature scale, such as logistic regression.</a:t>
            </a:r>
            <a:endParaRPr lang="en-US" altLang="zh-CN" sz="2000" dirty="0">
              <a:solidFill>
                <a:schemeClr val="bg1"/>
              </a:solidFill>
              <a:effectLst/>
            </a:endParaRPr>
          </a:p>
          <a:p>
            <a:pPr>
              <a:buNone/>
            </a:pPr>
            <a:br>
              <a:rPr lang="en-US" altLang="zh-CN" sz="2000" dirty="0">
                <a:solidFill>
                  <a:schemeClr val="bg1"/>
                </a:solidFill>
              </a:rPr>
            </a:b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8BCE424-BF9C-89AF-6009-0D6F69E5F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73" y="1594017"/>
            <a:ext cx="2990338" cy="174305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F582F21-8515-772A-8E31-7428A6CEE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3395" y="2758833"/>
            <a:ext cx="2679432" cy="202703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95A6842-B478-1E29-55F7-90069BAB1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2011" y="1412935"/>
            <a:ext cx="3098732" cy="162799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2EA2FCB-781F-98C1-DE85-C3D88AF8FD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3344" y="2814065"/>
            <a:ext cx="2554319" cy="235476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114644B-4F5F-E47D-AA58-DDE2CF626604}"/>
              </a:ext>
            </a:extLst>
          </p:cNvPr>
          <p:cNvSpPr txBox="1"/>
          <p:nvPr/>
        </p:nvSpPr>
        <p:spPr>
          <a:xfrm>
            <a:off x="6732507" y="3047792"/>
            <a:ext cx="1809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Scale data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4E67D9C-0259-5325-C9E3-85BE34ED9BED}"/>
              </a:ext>
            </a:extLst>
          </p:cNvPr>
          <p:cNvSpPr txBox="1"/>
          <p:nvPr/>
        </p:nvSpPr>
        <p:spPr>
          <a:xfrm>
            <a:off x="1958276" y="2377273"/>
            <a:ext cx="2679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Import and clean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F1D7C1F-8E06-6488-5652-6133F5EBEC8A}"/>
              </a:ext>
            </a:extLst>
          </p:cNvPr>
          <p:cNvSpPr txBox="1"/>
          <p:nvPr/>
        </p:nvSpPr>
        <p:spPr>
          <a:xfrm>
            <a:off x="9734840" y="2377272"/>
            <a:ext cx="2047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Output data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638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D31CD35-ABFE-D279-45F0-461F13F4E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462" y="1201091"/>
            <a:ext cx="8157064" cy="243314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fontAlgn="base"/>
            <a:r>
              <a:rPr lang="en-US" altLang="zh-CN" b="1" dirty="0">
                <a:solidFill>
                  <a:schemeClr val="bg1"/>
                </a:solidFill>
              </a:rPr>
              <a:t>2. Data visualization and explore</a:t>
            </a:r>
            <a:br>
              <a:rPr lang="en-US" altLang="zh-CN" b="1" dirty="0">
                <a:solidFill>
                  <a:schemeClr val="bg1"/>
                </a:solidFill>
              </a:rPr>
            </a:br>
            <a:br>
              <a:rPr lang="en-US" altLang="zh-CN" sz="6000" dirty="0">
                <a:solidFill>
                  <a:schemeClr val="bg1"/>
                </a:solidFill>
                <a:effectLst/>
              </a:rPr>
            </a:br>
            <a:br>
              <a:rPr lang="en-US" altLang="zh-CN" sz="6000" dirty="0">
                <a:solidFill>
                  <a:schemeClr val="bg1"/>
                </a:solidFill>
              </a:rPr>
            </a:br>
            <a:endParaRPr lang="en-US" altLang="zh-CN" sz="5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0EA508B9-37E4-2447-51DA-2F11232224FC}"/>
              </a:ext>
            </a:extLst>
          </p:cNvPr>
          <p:cNvSpPr txBox="1"/>
          <p:nvPr/>
        </p:nvSpPr>
        <p:spPr>
          <a:xfrm>
            <a:off x="1673224" y="4946240"/>
            <a:ext cx="806767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To simply approach the data set and see the relations of features first, we do some basic univariate and bi-variate visualization both on class data and numerical data. Include boxplot, histogram, </a:t>
            </a:r>
            <a:r>
              <a:rPr lang="en-US" altLang="zh-CN" sz="2000" dirty="0" err="1">
                <a:solidFill>
                  <a:schemeClr val="bg1"/>
                </a:solidFill>
              </a:rPr>
              <a:t>violinplot</a:t>
            </a:r>
            <a:r>
              <a:rPr lang="en-US" altLang="zh-CN" sz="2000" dirty="0">
                <a:solidFill>
                  <a:schemeClr val="bg1"/>
                </a:solidFill>
              </a:rPr>
              <a:t>, correlation heatmap. </a:t>
            </a:r>
            <a:endParaRPr lang="zh-CN" altLang="en-US" sz="2000" dirty="0"/>
          </a:p>
        </p:txBody>
      </p:sp>
      <p:pic>
        <p:nvPicPr>
          <p:cNvPr id="11" name="图片 10" descr="图表, 箱线图&#10;&#10;AI 生成的内容可能不正确。">
            <a:extLst>
              <a:ext uri="{FF2B5EF4-FFF2-40B4-BE49-F238E27FC236}">
                <a16:creationId xmlns:a16="http://schemas.microsoft.com/office/drawing/2014/main" id="{FC74BCB4-B6F2-0E08-5F93-FFA0BE942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394" y="253985"/>
            <a:ext cx="1842687" cy="648467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B996AF0-2D1C-8167-86B0-21BCCEB3D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63" y="1816216"/>
            <a:ext cx="5197965" cy="167122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0ACE0835-7744-B90B-A074-8B2F4A5935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8655" y="1799206"/>
            <a:ext cx="3388448" cy="276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91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335920-9033-EA2E-A170-04E1E0532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B26286-CBEC-9678-9CFF-92D6B7B14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8087" y="738845"/>
            <a:ext cx="7491393" cy="1473688"/>
          </a:xfrm>
        </p:spPr>
        <p:txBody>
          <a:bodyPr vert="horz" lIns="91440" tIns="45720" rIns="91440" bIns="45720" rtlCol="0" anchor="b">
            <a:noAutofit/>
          </a:bodyPr>
          <a:lstStyle/>
          <a:p>
            <a:pPr fontAlgn="base"/>
            <a:r>
              <a:rPr lang="en-US" altLang="zh-CN" sz="3600" b="1" dirty="0">
                <a:solidFill>
                  <a:schemeClr val="bg1"/>
                </a:solidFill>
              </a:rPr>
              <a:t>3. Simple approach</a:t>
            </a:r>
            <a:br>
              <a:rPr lang="en-US" altLang="zh-CN" sz="3600" b="1" dirty="0">
                <a:solidFill>
                  <a:schemeClr val="bg1"/>
                </a:solidFill>
              </a:rPr>
            </a:br>
            <a:r>
              <a:rPr lang="en-US" altLang="zh-CN" sz="3600" b="1" dirty="0">
                <a:solidFill>
                  <a:schemeClr val="bg1"/>
                </a:solidFill>
              </a:rPr>
              <a:t> – Logistic Regression Model</a:t>
            </a:r>
            <a:br>
              <a:rPr lang="en-US" altLang="zh-CN" sz="2800" b="1" dirty="0">
                <a:solidFill>
                  <a:schemeClr val="bg1"/>
                </a:solidFill>
                <a:effectLst/>
              </a:rPr>
            </a:br>
            <a:br>
              <a:rPr lang="en-US" altLang="zh-CN" sz="2800" b="1" dirty="0">
                <a:solidFill>
                  <a:schemeClr val="bg1"/>
                </a:solidFill>
              </a:rPr>
            </a:br>
            <a:endParaRPr lang="en-US" altLang="zh-CN" sz="2800" b="1" dirty="0">
              <a:solidFill>
                <a:schemeClr val="bg1"/>
              </a:solidFill>
            </a:endParaRPr>
          </a:p>
        </p:txBody>
      </p:sp>
      <p:pic>
        <p:nvPicPr>
          <p:cNvPr id="8" name="Picture 6" descr="深色显示屏上的财务图表">
            <a:extLst>
              <a:ext uri="{FF2B5EF4-FFF2-40B4-BE49-F238E27FC236}">
                <a16:creationId xmlns:a16="http://schemas.microsoft.com/office/drawing/2014/main" id="{6CF72158-2720-A373-674D-942ACD5BAE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420" r="19229"/>
          <a:stretch>
            <a:fillRect/>
          </a:stretch>
        </p:blipFill>
        <p:spPr>
          <a:xfrm>
            <a:off x="21" y="10"/>
            <a:ext cx="451482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79677" y="2347416"/>
            <a:ext cx="1630908" cy="7390262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1919061" y="1919060"/>
            <a:ext cx="6854280" cy="30161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61657" y="4425055"/>
            <a:ext cx="2928605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215E8D-1FF1-DE86-E505-C535D12A0878}"/>
              </a:ext>
            </a:extLst>
          </p:cNvPr>
          <p:cNvSpPr txBox="1"/>
          <p:nvPr/>
        </p:nvSpPr>
        <p:spPr>
          <a:xfrm>
            <a:off x="4603750" y="1738138"/>
            <a:ext cx="7588230" cy="3447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</a:rPr>
              <a:t>After we have already taken an inside in the relationship, then we can just try a simple Logistic Regression Model. </a:t>
            </a:r>
            <a:endParaRPr lang="en-US" altLang="zh-CN" b="1" dirty="0">
              <a:solidFill>
                <a:schemeClr val="bg1"/>
              </a:solidFill>
              <a:effectLst/>
            </a:endParaRPr>
          </a:p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z=w0​+w1​x1​+w2​x2​+⋯+</a:t>
            </a:r>
            <a:r>
              <a:rPr lang="en-US" altLang="zh-CN" sz="2400" b="1" dirty="0" err="1">
                <a:solidFill>
                  <a:schemeClr val="bg1"/>
                </a:solidFill>
              </a:rPr>
              <a:t>wn</a:t>
            </a:r>
            <a:r>
              <a:rPr lang="en-US" altLang="zh-CN" sz="2400" b="1" dirty="0">
                <a:solidFill>
                  <a:schemeClr val="bg1"/>
                </a:solidFill>
              </a:rPr>
              <a:t>​</a:t>
            </a:r>
            <a:r>
              <a:rPr lang="en-US" altLang="zh-CN" sz="2400" b="1" dirty="0" err="1">
                <a:solidFill>
                  <a:schemeClr val="bg1"/>
                </a:solidFill>
              </a:rPr>
              <a:t>xn</a:t>
            </a:r>
            <a:r>
              <a:rPr lang="en-US" altLang="zh-CN" sz="2400" b="1" dirty="0">
                <a:solidFill>
                  <a:schemeClr val="bg1"/>
                </a:solidFill>
              </a:rPr>
              <a:t>​=</a:t>
            </a:r>
            <a:r>
              <a:rPr lang="en-US" altLang="zh-CN" sz="2400" b="1" dirty="0" err="1">
                <a:solidFill>
                  <a:schemeClr val="bg1"/>
                </a:solidFill>
              </a:rPr>
              <a:t>wTx+b</a:t>
            </a:r>
            <a:endParaRPr lang="en-US" altLang="zh-CN" sz="2800" b="1" dirty="0">
              <a:solidFill>
                <a:schemeClr val="bg1"/>
              </a:solidFill>
              <a:effectLst/>
            </a:endParaRPr>
          </a:p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p=σ(z)=1/</a:t>
            </a:r>
            <a:r>
              <a:rPr lang="zh-CN" altLang="en-US" sz="2400" b="1" dirty="0">
                <a:solidFill>
                  <a:schemeClr val="bg1"/>
                </a:solidFill>
              </a:rPr>
              <a:t>（</a:t>
            </a:r>
            <a:r>
              <a:rPr lang="en-US" altLang="zh-CN" sz="2400" b="1" dirty="0">
                <a:solidFill>
                  <a:schemeClr val="bg1"/>
                </a:solidFill>
              </a:rPr>
              <a:t>1+e−z</a:t>
            </a:r>
            <a:r>
              <a:rPr lang="zh-CN" altLang="en-US" sz="2400" b="1" dirty="0">
                <a:solidFill>
                  <a:schemeClr val="bg1"/>
                </a:solidFill>
              </a:rPr>
              <a:t>）</a:t>
            </a:r>
            <a:endParaRPr lang="en-US" altLang="zh-CN" sz="2800" b="1" dirty="0">
              <a:solidFill>
                <a:schemeClr val="bg1"/>
              </a:solidFill>
              <a:effectLst/>
            </a:endParaRPr>
          </a:p>
          <a:p>
            <a:br>
              <a:rPr lang="en-US" altLang="zh-CN" b="1" dirty="0">
                <a:solidFill>
                  <a:schemeClr val="bg1"/>
                </a:solidFill>
              </a:rPr>
            </a:br>
            <a:r>
              <a:rPr lang="en-US" altLang="zh-CN" b="1" dirty="0">
                <a:solidFill>
                  <a:schemeClr val="bg1"/>
                </a:solidFill>
              </a:rPr>
              <a:t>Which adapt linear model to fit classification problems. </a:t>
            </a: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Here we also use the scale data, because it’s sensitive to data value.</a:t>
            </a:r>
          </a:p>
          <a:p>
            <a:endParaRPr lang="en-US" altLang="zh-CN" b="1" dirty="0">
              <a:solidFill>
                <a:schemeClr val="bg1"/>
              </a:solidFill>
            </a:endParaRPr>
          </a:p>
          <a:p>
            <a:r>
              <a:rPr lang="en-US" altLang="zh-CN" b="1" dirty="0">
                <a:solidFill>
                  <a:schemeClr val="bg1"/>
                </a:solidFill>
              </a:rPr>
              <a:t>Finally, we reach an accuracy by 89.3%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6B8E396-73F9-8E5F-617E-4D4FD7EDC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412" y="4705349"/>
            <a:ext cx="7665588" cy="215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144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56EA0D-9940-D5D1-F00F-A716A385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9F29B0-554D-6AD9-8427-39F870587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071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FEB018-785C-C31A-3A95-4179A8EBB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56AE3C-A4BC-29C8-D6FE-F288F96AA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75A7B0-BBD6-14E7-E3E1-06510566E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055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52DA6-9E62-E7A1-1E35-4BE0A5C33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68928A-3071-85E9-2B73-E755F26C4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C79464-76A6-D661-FDB5-A47086098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660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AD6E2-02EE-7FB9-5B93-C16A77F04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A00F3-4FF2-E231-8346-488E5A54B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BE0C5C-CC3A-115C-3D1D-5DF669D5D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329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4C106-88E6-B94A-A7BC-986A984F5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81234-0439-099B-6B35-AB30D7088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557818-6F54-80E0-A40A-9D5DED38F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910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241</Words>
  <Application>Microsoft Office PowerPoint</Application>
  <PresentationFormat>宽屏</PresentationFormat>
  <Paragraphs>22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Demo Video</vt:lpstr>
      <vt:lpstr>1. Data Clean and Process.</vt:lpstr>
      <vt:lpstr>2. Data visualization and explore   </vt:lpstr>
      <vt:lpstr>3. Simple approach  – Logistic Regression Model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Mingzhi Fang</dc:creator>
  <cp:lastModifiedBy>Mingzhi Fang</cp:lastModifiedBy>
  <cp:revision>10</cp:revision>
  <dcterms:created xsi:type="dcterms:W3CDTF">2025-10-05T12:03:42Z</dcterms:created>
  <dcterms:modified xsi:type="dcterms:W3CDTF">2025-10-05T14:25:50Z</dcterms:modified>
</cp:coreProperties>
</file>