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Noto Sans Symbol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oSUDUAoDjYPzllh0SIhT0CBa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otoSansSymbol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87b8c5fce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87b8c5fc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047629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40476297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87b8c5fc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87b8c5f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86e2ea3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86e2ea3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4" name="Google Shape;2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PRESENTACIÓN EA1 CAPSTONE</a:t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23" name="Google Shape;3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25" name="Google Shape;325;p7"/>
          <p:cNvSpPr txBox="1"/>
          <p:nvPr/>
        </p:nvSpPr>
        <p:spPr>
          <a:xfrm>
            <a:off x="1" y="1155656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Cronograma para el desarrollo del proyecto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7" name="Google Shape;32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9956"/>
            <a:ext cx="11887198" cy="296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32" name="Google Shape;332;g3487b8c5fce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3487b8c5fce_1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34" name="Google Shape;334;g3487b8c5fce_1_11"/>
          <p:cNvSpPr txBox="1"/>
          <p:nvPr/>
        </p:nvSpPr>
        <p:spPr>
          <a:xfrm>
            <a:off x="1" y="1155656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Cronograma para el desarrollo del proyecto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g3487b8c5fce_1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6" name="Google Shape;336;g3487b8c5fce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9956"/>
            <a:ext cx="11887200" cy="38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41" name="Google Shape;3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43" name="Google Shape;343;p8"/>
          <p:cNvSpPr txBox="1"/>
          <p:nvPr/>
        </p:nvSpPr>
        <p:spPr>
          <a:xfrm>
            <a:off x="0" y="85881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 del software</a:t>
            </a:r>
            <a:endParaRPr/>
          </a:p>
        </p:txBody>
      </p:sp>
      <p:cxnSp>
        <p:nvCxnSpPr>
          <p:cNvPr id="344" name="Google Shape;34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Imagen" id="345" name="Google Shape;345;p8"/>
          <p:cNvSpPr/>
          <p:nvPr/>
        </p:nvSpPr>
        <p:spPr>
          <a:xfrm>
            <a:off x="5943600" y="3276600"/>
            <a:ext cx="2613804" cy="2613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6" name="Google Shape;3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490" y="1605923"/>
            <a:ext cx="7097393" cy="518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51" name="Google Shape;351;g3404762977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34047629776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53" name="Google Shape;353;g34047629776_0_0"/>
          <p:cNvSpPr txBox="1"/>
          <p:nvPr/>
        </p:nvSpPr>
        <p:spPr>
          <a:xfrm>
            <a:off x="0" y="73823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despliegue</a:t>
            </a:r>
            <a:endParaRPr/>
          </a:p>
        </p:txBody>
      </p:sp>
      <p:cxnSp>
        <p:nvCxnSpPr>
          <p:cNvPr id="354" name="Google Shape;354;g34047629776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Imagen" id="355" name="Google Shape;355;g34047629776_0_0"/>
          <p:cNvSpPr/>
          <p:nvPr/>
        </p:nvSpPr>
        <p:spPr>
          <a:xfrm>
            <a:off x="5943600" y="3276600"/>
            <a:ext cx="26139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6" name="Google Shape;356;g3404762977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082" y="1384725"/>
            <a:ext cx="8171119" cy="5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61" name="Google Shape;3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63" name="Google Shape;363;p9"/>
          <p:cNvSpPr txBox="1"/>
          <p:nvPr/>
        </p:nvSpPr>
        <p:spPr>
          <a:xfrm>
            <a:off x="79750" y="11895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 de datos</a:t>
            </a:r>
            <a:endParaRPr/>
          </a:p>
        </p:txBody>
      </p:sp>
      <p:cxnSp>
        <p:nvCxnSpPr>
          <p:cNvPr id="364" name="Google Shape;36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5" name="Google Shape;36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0" y="1909655"/>
            <a:ext cx="4722008" cy="471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0" name="Google Shape;2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242" name="Google Shape;24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wentieth Century"/>
                <a:buNone/>
              </a:pPr>
              <a:r>
                <a:rPr b="0" i="0" lang="es-ES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Rodrigo Arce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1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Ingeniero de IoT/Scrum master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Encargado del desarrollo del entorno para Arduino. Gestion del proyecto.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6E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wentieth Century"/>
                <a:buNone/>
              </a:pPr>
              <a:r>
                <a:rPr b="0" i="0" lang="es-ES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Diego Farias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1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Product Owner/Desarrollador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Desarrollo de aplicativo apoyado del uso de IA. Levantamiento funcional del proyecto.</a:t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6E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49" name="Google Shape;249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INTEGRANTES DEL PROYECTO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0" name="Google Shape;25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 DEL PROYECTO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8" name="Google Shape;25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 a Resolver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Descripción: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 cultivos indoor enfrentan el desafío de mantener condiciones ambientales óptimas (temperatura, humedad, iluminación, riego, etc.) de forma constante y precisa. Los métodos tradicionales de monitoreo y ajuste son ineficientes y propensos a errores, lo que puede afectar la calidad y el rendimiento de los cultivos. La solución es implementar un sistema IoT que permita monitorear y controlar estos factores de manera automática y remota, mejorando la eficiencia y optimizando los recursos.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Proponemos una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automatizando los procesos. Creando una APP para los usuarios en el cual puedan controlar ciertos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parámetros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funcionalidades como prender y apagar luz 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4156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66" name="Google Shape;2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68" name="Google Shape;26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 General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Objetivos Específicos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Desarrollar un prototipo funcional de la aplicación para cuidado inteligente de cultivos.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Construir un ambiente utilizando Arduino y sensores, configurados correctamente para interactuar entre sí.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Almacenar información en la nube y tomarla para analizar sobre las acciones para el cultivo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Implementación de inteligencia artificial para el análisis de información y determinar la acción a tomar.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Automatización de las acciones en el control del cultivo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7" name="Google Shape;2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0" y="13053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Alcances y limitaciones del proyecto</a:t>
            </a:r>
            <a:endParaRPr/>
          </a:p>
        </p:txBody>
      </p:sp>
      <p:cxnSp>
        <p:nvCxnSpPr>
          <p:cNvPr id="280" name="Google Shape;28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5"/>
          <p:cNvSpPr txBox="1"/>
          <p:nvPr/>
        </p:nvSpPr>
        <p:spPr>
          <a:xfrm>
            <a:off x="1928479" y="2078986"/>
            <a:ext cx="83349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chemeClr val="lt1"/>
                </a:solidFill>
              </a:rPr>
              <a:t>Monitoreo en Tiempo Real:</a:t>
            </a:r>
            <a:r>
              <a:rPr lang="es-ES" sz="1500">
                <a:solidFill>
                  <a:schemeClr val="lt1"/>
                </a:solidFill>
              </a:rPr>
              <a:t> La app permitirá monitorear variables ambientales clave como temperatura, humedad, niveles de CO2, luz y humedad del suelo de manera constante.</a:t>
            </a:r>
            <a:br>
              <a:rPr lang="es-E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chemeClr val="lt1"/>
                </a:solidFill>
              </a:rPr>
              <a:t>Control Automático y Remoto:</a:t>
            </a:r>
            <a:r>
              <a:rPr lang="es-ES" sz="1500">
                <a:solidFill>
                  <a:schemeClr val="lt1"/>
                </a:solidFill>
              </a:rPr>
              <a:t> A través de la app, los usuarios podrán ajustar y automatizar sistemas de riego, iluminación y ventilación, según las necesidades de las plantas.</a:t>
            </a:r>
            <a:br>
              <a:rPr lang="es-E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chemeClr val="lt1"/>
                </a:solidFill>
              </a:rPr>
              <a:t>Alertas y Notificaciones:</a:t>
            </a:r>
            <a:r>
              <a:rPr lang="es-ES" sz="1500">
                <a:solidFill>
                  <a:schemeClr val="lt1"/>
                </a:solidFill>
              </a:rPr>
              <a:t> La app enviará alertas al usuario si las condiciones del ambiente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1977952" y="4179506"/>
            <a:ext cx="616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Limitaciones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comercial lista para producción.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Escalado a múltiples parcelas o cultivos.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Integración con drones u otros sistemas complejos.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87b8c5fce_0_2"/>
          <p:cNvSpPr txBox="1"/>
          <p:nvPr>
            <p:ph type="ctrTitle"/>
          </p:nvPr>
        </p:nvSpPr>
        <p:spPr>
          <a:xfrm>
            <a:off x="1886374" y="2018138"/>
            <a:ext cx="8791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ES" sz="1800"/>
              <a:t>Tecnología: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Microcontroladores para sensores (ej. ESP32, Arduino).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Sensores de humedad, t</a:t>
            </a:r>
            <a:r>
              <a:rPr lang="es-ES" sz="1400">
                <a:solidFill>
                  <a:schemeClr val="lt1"/>
                </a:solidFill>
              </a:rPr>
              <a:t>e</a:t>
            </a: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mperatura y luz.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Actuadores o herramientas (para riego, luz y ventilación).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web/móvil(flutter, pythyon).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 de datos en la nube (ej. Firebase, PostgreSQL, BigQuery).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Inteligencia artificial Agrícola </a:t>
            </a:r>
            <a:endParaRPr/>
          </a:p>
        </p:txBody>
      </p:sp>
      <p:sp>
        <p:nvSpPr>
          <p:cNvPr id="288" name="Google Shape;288;g3487b8c5fce_0_2"/>
          <p:cNvSpPr txBox="1"/>
          <p:nvPr>
            <p:ph idx="1" type="subTitle"/>
          </p:nvPr>
        </p:nvSpPr>
        <p:spPr>
          <a:xfrm>
            <a:off x="1836549" y="631588"/>
            <a:ext cx="8791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</a:rPr>
              <a:t>Tecnologías</a:t>
            </a:r>
            <a:r>
              <a:rPr b="1" lang="es-ES" sz="3000">
                <a:solidFill>
                  <a:schemeClr val="lt1"/>
                </a:solidFill>
              </a:rPr>
              <a:t> y herramientas empleadas 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93" name="Google Shape;2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95" name="Google Shape;295;p10"/>
          <p:cNvSpPr txBox="1"/>
          <p:nvPr/>
        </p:nvSpPr>
        <p:spPr>
          <a:xfrm>
            <a:off x="0" y="110949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Tecnologías utilizadas</a:t>
            </a:r>
            <a:endParaRPr/>
          </a:p>
        </p:txBody>
      </p:sp>
      <p:cxnSp>
        <p:nvCxnSpPr>
          <p:cNvPr id="296" name="Google Shape;29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10"/>
          <p:cNvSpPr txBox="1"/>
          <p:nvPr/>
        </p:nvSpPr>
        <p:spPr>
          <a:xfrm>
            <a:off x="2470749" y="1872409"/>
            <a:ext cx="83295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Hardware y Sensores: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Placa base (como Arduino, ESP32 o ESP8266):</a:t>
            </a:r>
            <a:r>
              <a:rPr b="0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Sensores:</a:t>
            </a:r>
            <a:endParaRPr b="0" i="0" sz="1000" u="none" strike="noStrike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Temperatura y humedad: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DHT22 o BME280.</a:t>
            </a:r>
            <a:endParaRPr b="0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Luz: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Sensor de luz LDR o BH1750.</a:t>
            </a:r>
            <a:endParaRPr b="0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Aire: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Sensor de calidad del aire (como MQ-135 o CCS811) o sensores de CO2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Fuente de alimentación: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Comunicación: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Wi-Fi/Bluetooth</a:t>
            </a:r>
            <a:endParaRPr b="0" i="0" sz="12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Base de datos:</a:t>
            </a:r>
            <a:r>
              <a:rPr b="0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SQL (</a:t>
            </a:r>
            <a:r>
              <a:rPr b="1" lang="es-ES" sz="1200">
                <a:solidFill>
                  <a:schemeClr val="lt1"/>
                </a:solidFill>
              </a:rPr>
              <a:t>BigQuery</a:t>
            </a: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en la nube (Firebase</a:t>
            </a:r>
            <a:r>
              <a:rPr b="1"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Desarrollo de la App: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 Native</a:t>
            </a:r>
            <a:endParaRPr b="0" i="0" sz="12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Flutter</a:t>
            </a:r>
            <a:b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86e2ea373_0_0"/>
          <p:cNvSpPr txBox="1"/>
          <p:nvPr>
            <p:ph type="ctrTitle"/>
          </p:nvPr>
        </p:nvSpPr>
        <p:spPr>
          <a:xfrm>
            <a:off x="3170700" y="341350"/>
            <a:ext cx="5850600" cy="128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MOCKUP APP </a:t>
            </a:r>
            <a:r>
              <a:rPr lang="es-ES"/>
              <a:t>Móvil</a:t>
            </a:r>
            <a:endParaRPr/>
          </a:p>
        </p:txBody>
      </p:sp>
      <p:pic>
        <p:nvPicPr>
          <p:cNvPr id="303" name="Google Shape;303;g3486e2ea3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13" y="1779819"/>
            <a:ext cx="2243986" cy="483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3486e2ea37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75" y="1779825"/>
            <a:ext cx="2352186" cy="48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3486e2ea37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575" y="1768025"/>
            <a:ext cx="2243975" cy="485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306" name="Google Shape;306;g3486e2ea37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3486e2ea373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cxnSp>
        <p:nvCxnSpPr>
          <p:cNvPr id="308" name="Google Shape;308;g3486e2ea373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15" name="Google Shape;315;p6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Metodología SCRUM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16" name="Google Shape;316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6"/>
          <p:cNvSpPr txBox="1"/>
          <p:nvPr/>
        </p:nvSpPr>
        <p:spPr>
          <a:xfrm>
            <a:off x="1628106" y="2294100"/>
            <a:ext cx="395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implementará una gestión basada en la metodología SCRUM, la cual será administrada en la plataforma JIRA.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el tiempo de 10 Semanas, se tendrán un total de 5 sprints divididos según entregables y objetivos definidos.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8" name="Google Shape;31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1875" y="1716675"/>
            <a:ext cx="2895525" cy="50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