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Noto Sans Symbol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iXnk6bwtkNAigHjaInwkiEj0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otoSansSymbol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87b8c5fce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87b8c5fc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4047629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40476297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486e2ea3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486e2ea3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87b8c5fc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87b8c5fc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2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2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es-ES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08" name="Google Shape;208;p2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1" name="Google Shape;211;p2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4" name="Google Shape;214;p2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4" name="Google Shape;2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PRESENTACIÓN EA1 CAPSTONE</a:t>
            </a:r>
            <a:endParaRPr b="0" i="0" sz="2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21" name="Google Shape;321;g3487b8c5fce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3487b8c5fce_1_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23" name="Google Shape;323;g3487b8c5fce_1_11"/>
          <p:cNvSpPr txBox="1"/>
          <p:nvPr/>
        </p:nvSpPr>
        <p:spPr>
          <a:xfrm>
            <a:off x="1" y="1155656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Cronograma para el desarrollo del proyecto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g3487b8c5fce_1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5" name="Google Shape;325;g3487b8c5fce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938" y="1889681"/>
            <a:ext cx="9104114" cy="453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30" name="Google Shape;3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32" name="Google Shape;332;p8"/>
          <p:cNvSpPr txBox="1"/>
          <p:nvPr/>
        </p:nvSpPr>
        <p:spPr>
          <a:xfrm>
            <a:off x="0" y="85881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Arquitectura del software</a:t>
            </a:r>
            <a:endParaRPr/>
          </a:p>
        </p:txBody>
      </p:sp>
      <p:cxnSp>
        <p:nvCxnSpPr>
          <p:cNvPr id="333" name="Google Shape;33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Imagen" id="334" name="Google Shape;334;p8"/>
          <p:cNvSpPr/>
          <p:nvPr/>
        </p:nvSpPr>
        <p:spPr>
          <a:xfrm>
            <a:off x="5943600" y="3276600"/>
            <a:ext cx="2613804" cy="2613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35" name="Google Shape;3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3490" y="1605923"/>
            <a:ext cx="7097393" cy="518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40" name="Google Shape;340;g3404762977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34047629776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42" name="Google Shape;342;g34047629776_0_0"/>
          <p:cNvSpPr txBox="1"/>
          <p:nvPr/>
        </p:nvSpPr>
        <p:spPr>
          <a:xfrm>
            <a:off x="0" y="73823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Diagrama de despliegue</a:t>
            </a:r>
            <a:endParaRPr/>
          </a:p>
        </p:txBody>
      </p:sp>
      <p:cxnSp>
        <p:nvCxnSpPr>
          <p:cNvPr id="343" name="Google Shape;343;g34047629776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Imagen" id="344" name="Google Shape;344;g34047629776_0_0"/>
          <p:cNvSpPr/>
          <p:nvPr/>
        </p:nvSpPr>
        <p:spPr>
          <a:xfrm>
            <a:off x="5943600" y="3276600"/>
            <a:ext cx="26139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5" name="Google Shape;345;g3404762977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082" y="1384725"/>
            <a:ext cx="8171119" cy="528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50" name="Google Shape;3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52" name="Google Shape;352;p9"/>
          <p:cNvSpPr txBox="1"/>
          <p:nvPr/>
        </p:nvSpPr>
        <p:spPr>
          <a:xfrm>
            <a:off x="79750" y="11895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 de datos</a:t>
            </a:r>
            <a:endParaRPr/>
          </a:p>
        </p:txBody>
      </p:sp>
      <p:cxnSp>
        <p:nvCxnSpPr>
          <p:cNvPr id="353" name="Google Shape;35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4" name="Google Shape;35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5000" y="1909655"/>
            <a:ext cx="4722008" cy="471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86e2ea373_0_0"/>
          <p:cNvSpPr txBox="1"/>
          <p:nvPr>
            <p:ph type="ctrTitle"/>
          </p:nvPr>
        </p:nvSpPr>
        <p:spPr>
          <a:xfrm>
            <a:off x="3170700" y="341350"/>
            <a:ext cx="5850600" cy="128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MOCKUP APP </a:t>
            </a:r>
            <a:r>
              <a:rPr lang="es-ES"/>
              <a:t>Móvil</a:t>
            </a:r>
            <a:endParaRPr/>
          </a:p>
        </p:txBody>
      </p:sp>
      <p:pic>
        <p:nvPicPr>
          <p:cNvPr id="360" name="Google Shape;360;g3486e2ea3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013" y="1779819"/>
            <a:ext cx="2243986" cy="4832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3486e2ea37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275" y="1779825"/>
            <a:ext cx="2352186" cy="483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3486e2ea37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575" y="1768025"/>
            <a:ext cx="2243975" cy="48562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363" name="Google Shape;363;g3486e2ea373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3486e2ea373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cxnSp>
        <p:nvCxnSpPr>
          <p:cNvPr id="365" name="Google Shape;365;g3486e2ea373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0" name="Google Shape;2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242" name="Google Shape;242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AAD2"/>
                </a:gs>
                <a:gs pos="100000">
                  <a:srgbClr val="498DB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wentieth Century"/>
                <a:buNone/>
              </a:pPr>
              <a:r>
                <a:rPr b="0" i="0" lang="es-ES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Rodrigo Arce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1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Ingeniero de IoT/Scrum master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0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Encargado del desarrollo del entorno para Arduino. </a:t>
              </a:r>
              <a:r>
                <a:rPr lang="es-ES" sz="2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Gestión</a:t>
              </a:r>
              <a:r>
                <a:rPr b="0" i="0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del proyecto.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6E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5AAD2"/>
                </a:gs>
                <a:gs pos="100000">
                  <a:srgbClr val="498DBD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wentieth Century"/>
                <a:buNone/>
              </a:pPr>
              <a:r>
                <a:rPr b="0" i="0" lang="es-ES" sz="31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Diego Farias</a:t>
              </a:r>
              <a:endParaRPr b="0" i="0" sz="31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85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1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Product Owner/Desarrollador</a:t>
              </a:r>
              <a:endPara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wentieth Century"/>
                <a:buChar char="•"/>
              </a:pPr>
              <a:r>
                <a:rPr b="0" i="0" lang="es-ES" sz="2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Desarrollo de aplicativo apoyado del uso de IA. Levantamiento funcional del proyecto.</a:t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6E7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49" name="Google Shape;249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INTEGRANTES DEL PROYECTO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0" name="Google Shape;25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55" name="Google Shape;2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57" name="Google Shape;257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 DEL PROYECTO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8" name="Google Shape;258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Problemática a Resolver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Descripción: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 cultivos indoor enfrentan el desafío de mantener condiciones ambientales óptimas (temperatura, humedad, iluminación, riego, etc.) de forma constante y precisa. Los métodos tradicionales de monitoreo y ajuste son ineficientes y propensos a errores, lo que puede afectar la calidad y el rendimiento de los cultivos. La solución es implementar un sistema IoT que permita monitorear y controlar estos factores de manera automática y remota, mejorando la eficiencia y optimizando los recursos.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Descripción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Proponemos una 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automatizando los procesos. Creando una APP para los usuarios en el cual puedan controlar ciertos 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parámetros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funcionalidades como prender y apagar luz 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4156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66" name="Google Shape;2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68" name="Google Shape;268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 General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Objetivos Específicos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Mejorar el sistema de cultivo 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automatizados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mediante una APP interactiva con el usuario el cual puede 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controlar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el entorno de cultivo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Construir un ambiente utilizando Arduino y sensores, configurados correctamente para interactuar entre sí.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Almacenar información en la nube y tomarla para analizar sobre las acciones para el cultivo 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Implementación de inteligencia artificial para el análisis de información y determinar la acción a tomar.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Automatización de las acciones en el control del cultivo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Automatizar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parámetro</a:t>
            </a: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cultivo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•"/>
            </a:pPr>
            <a:r>
              <a:rPr lang="es-E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Controlar en tiempo real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7" name="Google Shape;27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0" y="130531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Alcances y limitaciones del proyecto</a:t>
            </a:r>
            <a:endParaRPr/>
          </a:p>
        </p:txBody>
      </p:sp>
      <p:cxnSp>
        <p:nvCxnSpPr>
          <p:cNvPr id="280" name="Google Shape;280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5"/>
          <p:cNvSpPr txBox="1"/>
          <p:nvPr/>
        </p:nvSpPr>
        <p:spPr>
          <a:xfrm>
            <a:off x="1928479" y="2078986"/>
            <a:ext cx="83349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chemeClr val="lt1"/>
                </a:solidFill>
              </a:rPr>
              <a:t>Monitoreo en Tiempo Real:</a:t>
            </a:r>
            <a:r>
              <a:rPr lang="es-ES" sz="1500">
                <a:solidFill>
                  <a:schemeClr val="lt1"/>
                </a:solidFill>
              </a:rPr>
              <a:t> La app permitirá monitorear variables ambientales clave como temperatura, humedad, niveles de CO2, luz y humedad del suelo de manera constante.</a:t>
            </a:r>
            <a:br>
              <a:rPr lang="es-E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chemeClr val="lt1"/>
                </a:solidFill>
              </a:rPr>
              <a:t>Control Automático y Remoto:</a:t>
            </a:r>
            <a:r>
              <a:rPr lang="es-ES" sz="1500">
                <a:solidFill>
                  <a:schemeClr val="lt1"/>
                </a:solidFill>
              </a:rPr>
              <a:t> A través de la app, los usuarios podrán ajustar y automatizar sistemas de riego, iluminación y ventilación, según las necesidades de las plantas.</a:t>
            </a:r>
            <a:br>
              <a:rPr lang="es-ES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chemeClr val="lt1"/>
                </a:solidFill>
              </a:rPr>
              <a:t>Alertas y Notificaciones:</a:t>
            </a:r>
            <a:r>
              <a:rPr lang="es-ES" sz="1500">
                <a:solidFill>
                  <a:schemeClr val="lt1"/>
                </a:solidFill>
              </a:rPr>
              <a:t> La app enviará alertas al usuario si las condiciones del ambiente</a:t>
            </a:r>
            <a:endParaRPr sz="1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p5"/>
          <p:cNvSpPr txBox="1"/>
          <p:nvPr/>
        </p:nvSpPr>
        <p:spPr>
          <a:xfrm>
            <a:off x="1977952" y="4179506"/>
            <a:ext cx="6163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Limitaciones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comercial lista para producción.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Escalado a múltiples parcelas o cultivos.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Integración a otros sistemas complejos.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87b8c5fce_0_2"/>
          <p:cNvSpPr txBox="1"/>
          <p:nvPr>
            <p:ph type="ctrTitle"/>
          </p:nvPr>
        </p:nvSpPr>
        <p:spPr>
          <a:xfrm>
            <a:off x="1886374" y="2018138"/>
            <a:ext cx="8791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ES" sz="1800"/>
              <a:t>Tecnología:</a:t>
            </a:r>
            <a:endParaRPr sz="1800"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Microcontroladores para sensores (ej. ESP32, Arduino).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Sensores de humedad, t</a:t>
            </a:r>
            <a:r>
              <a:rPr lang="es-ES" sz="1400">
                <a:solidFill>
                  <a:schemeClr val="lt1"/>
                </a:solidFill>
              </a:rPr>
              <a:t>e</a:t>
            </a: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mperatura y luz.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Actuadores o herramientas (para riego, luz y ventilación).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Aplicación web/móvil(flutter, pythyon).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Base de datos en la nube (ej. Firebase, PostgreSQL, BigQuery).</a:t>
            </a:r>
            <a:endParaRPr sz="1400"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s-E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Inteligencia artificial Agrícola </a:t>
            </a:r>
            <a:endParaRPr/>
          </a:p>
        </p:txBody>
      </p:sp>
      <p:sp>
        <p:nvSpPr>
          <p:cNvPr id="288" name="Google Shape;288;g3487b8c5fce_0_2"/>
          <p:cNvSpPr txBox="1"/>
          <p:nvPr>
            <p:ph idx="1" type="subTitle"/>
          </p:nvPr>
        </p:nvSpPr>
        <p:spPr>
          <a:xfrm>
            <a:off x="1836549" y="631588"/>
            <a:ext cx="87915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lt1"/>
                </a:solidFill>
              </a:rPr>
              <a:t>Tecnologías</a:t>
            </a:r>
            <a:r>
              <a:rPr b="1" lang="es-ES" sz="3000">
                <a:solidFill>
                  <a:schemeClr val="lt1"/>
                </a:solidFill>
              </a:rPr>
              <a:t> y herramientas empleadas </a:t>
            </a:r>
            <a:endParaRPr b="1"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93" name="Google Shape;2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295" name="Google Shape;295;p10"/>
          <p:cNvSpPr txBox="1"/>
          <p:nvPr/>
        </p:nvSpPr>
        <p:spPr>
          <a:xfrm>
            <a:off x="0" y="110949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Tecnologías utilizadas</a:t>
            </a:r>
            <a:endParaRPr/>
          </a:p>
        </p:txBody>
      </p:sp>
      <p:cxnSp>
        <p:nvCxnSpPr>
          <p:cNvPr id="296" name="Google Shape;29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10"/>
          <p:cNvSpPr txBox="1"/>
          <p:nvPr/>
        </p:nvSpPr>
        <p:spPr>
          <a:xfrm>
            <a:off x="2470749" y="1872409"/>
            <a:ext cx="83295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Hardware y Sensores:</a:t>
            </a:r>
            <a:endParaRPr b="0"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Placa base (como Arduino, ESP32 o ESP8266):</a:t>
            </a:r>
            <a:r>
              <a:rPr b="0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Sensores:</a:t>
            </a:r>
            <a:endParaRPr b="0" i="0" sz="1200" u="none" strike="noStrike">
              <a:solidFill>
                <a:schemeClr val="lt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Temperatura y humedad:</a:t>
            </a: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DHT22 o BME280.</a:t>
            </a:r>
            <a:endParaRPr b="0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Luz:</a:t>
            </a: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Sensor de luz LDR o BH1750.</a:t>
            </a:r>
            <a:endParaRPr b="0" i="0" sz="10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Aire:</a:t>
            </a:r>
            <a:r>
              <a:rPr b="0" i="0" lang="es-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Sensor de calidad del aire (como MQ-135 o CCS811) o sensores de CO2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Comunicación: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Wi-Fi/Bluetooth</a:t>
            </a:r>
            <a:endParaRPr b="0" i="0" sz="12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datos:</a:t>
            </a:r>
            <a:r>
              <a:rPr b="0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 SQL (</a:t>
            </a:r>
            <a:r>
              <a:rPr b="1" lang="es-ES" sz="1200">
                <a:solidFill>
                  <a:schemeClr val="lt1"/>
                </a:solidFill>
              </a:rPr>
              <a:t>BigQuery</a:t>
            </a: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 en la nube (Firebase</a:t>
            </a:r>
            <a:r>
              <a:rPr b="1"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Desarrollo de la App:</a:t>
            </a:r>
            <a:endParaRPr b="0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 Native</a:t>
            </a:r>
            <a:endParaRPr b="0" i="0" sz="120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Flutter</a:t>
            </a:r>
            <a:br>
              <a:rPr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02" name="Google Shape;3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04" name="Google Shape;304;p6"/>
          <p:cNvSpPr txBox="1"/>
          <p:nvPr/>
        </p:nvSpPr>
        <p:spPr>
          <a:xfrm>
            <a:off x="0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Metodología SCRUM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05" name="Google Shape;30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6"/>
          <p:cNvSpPr txBox="1"/>
          <p:nvPr/>
        </p:nvSpPr>
        <p:spPr>
          <a:xfrm>
            <a:off x="1628106" y="2294100"/>
            <a:ext cx="395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implementará una gestión basada en la metodología SCRUM, la cual será administrada en la plataforma JIRA.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el tiempo de 10 Semanas, se tendrán un total de 6 sprints divididos según entregables y objetivos definidos.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7" name="Google Shape;30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0875" y="1639400"/>
            <a:ext cx="2694271" cy="50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12" name="Google Shape;31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9233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Proyecto “Growing APP”</a:t>
            </a:r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1" y="1155656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Cronograma para el desarrollo del proyecto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9FCF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6" name="Google Shape;31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963" y="1959756"/>
            <a:ext cx="8396472" cy="4535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