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5y7G4FMvmZN00GLwieKj74kJ1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C817CA-B9EC-4D29-A878-38AF0FB3D9F2}">
  <a:tblStyle styleId="{0BC817CA-B9EC-4D29-A878-38AF0FB3D9F2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fill>
          <a:solidFill>
            <a:srgbClr val="DDEDCE"/>
          </a:solidFill>
        </a:fill>
      </a:tcStyle>
    </a:band1H>
    <a:band2H>
      <a:tcTxStyle/>
    </a:band2H>
    <a:band1V>
      <a:tcTxStyle/>
      <a:tcStyle>
        <a:fill>
          <a:solidFill>
            <a:srgbClr val="DDEDCE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bold.fntdata"/><Relationship Id="rId6" Type="http://schemas.openxmlformats.org/officeDocument/2006/relationships/slide" Target="slides/slide1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86e2ea3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86e2ea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047629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40476297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PRESENTACIÓN EA1 CAPSTONE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5" name="Google Shape;3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27" name="Google Shape;327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de datos</a:t>
            </a:r>
            <a:endParaRPr/>
          </a:p>
        </p:txBody>
      </p:sp>
      <p:cxnSp>
        <p:nvCxnSpPr>
          <p:cNvPr id="328" name="Google Shape;32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9" name="Google Shape;3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2403" y="2267457"/>
            <a:ext cx="4519567" cy="411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86e2ea373_0_0"/>
          <p:cNvSpPr txBox="1"/>
          <p:nvPr>
            <p:ph type="ctrTitle"/>
          </p:nvPr>
        </p:nvSpPr>
        <p:spPr>
          <a:xfrm>
            <a:off x="3170700" y="341350"/>
            <a:ext cx="5850600" cy="128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MOCKUP APP </a:t>
            </a:r>
            <a:r>
              <a:rPr lang="es-ES"/>
              <a:t>Móvil</a:t>
            </a:r>
            <a:endParaRPr/>
          </a:p>
        </p:txBody>
      </p:sp>
      <p:pic>
        <p:nvPicPr>
          <p:cNvPr id="335" name="Google Shape;335;g3486e2ea3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13" y="1779819"/>
            <a:ext cx="2243986" cy="483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486e2ea37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75" y="1779825"/>
            <a:ext cx="2352186" cy="48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486e2ea37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575" y="1768025"/>
            <a:ext cx="2243975" cy="485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338" name="Google Shape;338;g3486e2ea37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486e2ea373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cxnSp>
        <p:nvCxnSpPr>
          <p:cNvPr id="340" name="Google Shape;340;g3486e2ea373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45" name="Google Shape;3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47" name="Google Shape;347;p10"/>
          <p:cNvSpPr txBox="1"/>
          <p:nvPr/>
        </p:nvSpPr>
        <p:spPr>
          <a:xfrm>
            <a:off x="0" y="110949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Tecnologías utilizadas</a:t>
            </a:r>
            <a:endParaRPr/>
          </a:p>
        </p:txBody>
      </p:sp>
      <p:cxnSp>
        <p:nvCxnSpPr>
          <p:cNvPr id="348" name="Google Shape;348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0"/>
          <p:cNvSpPr txBox="1"/>
          <p:nvPr/>
        </p:nvSpPr>
        <p:spPr>
          <a:xfrm>
            <a:off x="2470749" y="1872409"/>
            <a:ext cx="8329522" cy="457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Hardware y Sensores: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Placa base (como Arduino, ESP32 o ESP8266):</a:t>
            </a: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Sensores:</a:t>
            </a:r>
            <a:endParaRPr b="0" i="0" sz="100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Temperatura y humedad: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DHT22 o BME280.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Luz: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de luz LDR o BH1750.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Aire: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 de calidad del aire (como MQ-135 o CCS811) o sensores de CO2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de alimentación: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Comunicación: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Wi-Fi/Bluetooth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Base de datos:</a:t>
            </a:r>
            <a:r>
              <a:rPr b="0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SQL (MySQL, PostgreSQL):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en la nube (Firebase</a:t>
            </a:r>
            <a:r>
              <a:rPr b="1" lang="es-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Desarrollo de la App: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endParaRPr b="0" i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b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242" name="Google Shape;2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Rodrigo Arce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Ingeniero de IoT/Scrum master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Encargado del desarrollo del entorno para Arduino. Gestion del proyecto.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Diego Farias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Owner/Desarrollador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Desarrollo de aplicativo apoyado del uso de IA. Levantamiento funcional del proyecto.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0" name="Google Shape;2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 a Resolver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4156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6" name="Google Shape;2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68" name="Google Shape;26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 General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Objetivos Específicos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Desarrollar un prototipo funcional de la aplicación para cuidado inteligente de cultivos.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Construir un ambiente utilizando Arduino y sensores, configurados correctamente para interactuar entre sí.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Almacenar información en la nube y tomarla para analizar sobre las acciones para el cultivo.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Implementación de inteligencia artificial para el análisis de información y determinar la acción a tomar.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Automatización de las acciones en el control del cultivo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0" y="13053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Alcances y limitaciones del proyecto</a:t>
            </a:r>
            <a:endParaRPr/>
          </a:p>
        </p:txBody>
      </p:sp>
      <p:cxnSp>
        <p:nvCxnSpPr>
          <p:cNvPr id="280" name="Google Shape;28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5"/>
          <p:cNvSpPr txBox="1"/>
          <p:nvPr/>
        </p:nvSpPr>
        <p:spPr>
          <a:xfrm>
            <a:off x="1928479" y="2078986"/>
            <a:ext cx="833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Recursos Disponibles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Equipo de trabajo: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integrantes con perfiles técnicos: desarrollo, inteligencia artificial y electrónica.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Disponibilidad: 10 semanas de trabajo divididas en 5 sprints de 2 semanas.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Microcontroladores para sensores (ej. ESP32, Arduino).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Sensores de humedad, temperatura y luz.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Actuadores o herramientas (para </a:t>
            </a: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riego</a:t>
            </a: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luz y ventilación).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web/móvil.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de datos en la nube (ej. Firebase, PostgreSQL).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Inteligencia artificial Agrícola (reglas lógicas o red neuronal básica).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6882227" y="5495306"/>
            <a:ext cx="61635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Limitaciones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comercial lista para producción.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Escalado a múltiples parcelas o cultivos.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Integración con drones u otros sistemas complejos.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89" name="Google Shape;289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Metodología SCRUM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0" name="Google Shape;29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291" name="Google Shape;291;p6"/>
          <p:cNvGraphicFramePr/>
          <p:nvPr/>
        </p:nvGraphicFramePr>
        <p:xfrm>
          <a:off x="4727275" y="2450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{0BC817CA-B9EC-4D29-A878-38AF0FB3D9F2}</a:tableStyleId>
              </a:tblPr>
              <a:tblGrid>
                <a:gridCol w="3501375"/>
                <a:gridCol w="3501375"/>
              </a:tblGrid>
              <a:tr h="30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Semana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Actividad Principal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1–2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Instalación de sensores y pruebas iniciales de comunicación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3–4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Implementación del backend y base de datos en la nube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5–6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Desarrollo de aplicación para visualización y control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7–8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Entrenamiento e integración del modelo de IA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94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9–10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Integración de automatización y pruebas finales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92" name="Google Shape;292;p6"/>
          <p:cNvSpPr txBox="1"/>
          <p:nvPr/>
        </p:nvSpPr>
        <p:spPr>
          <a:xfrm>
            <a:off x="638356" y="2889675"/>
            <a:ext cx="395952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implementará una gestión basada en la metodología SCRUM, la cual será administrada en la plataforma JIRA.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el tiempo de 10 Semanas, se tendrán un total de 5 sprints divididos según entregables y objetivos definidos.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99" name="Google Shape;299;p7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092338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Insertar cronograma realizado en JIRA</a:t>
            </a:r>
            <a:endParaRPr/>
          </a:p>
        </p:txBody>
      </p:sp>
      <p:cxnSp>
        <p:nvCxnSpPr>
          <p:cNvPr id="300" name="Google Shape;30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05" name="Google Shape;3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07" name="Google Shape;307;p8"/>
          <p:cNvSpPr txBox="1"/>
          <p:nvPr/>
        </p:nvSpPr>
        <p:spPr>
          <a:xfrm>
            <a:off x="0" y="8588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 del software</a:t>
            </a:r>
            <a:endParaRPr/>
          </a:p>
        </p:txBody>
      </p:sp>
      <p:cxnSp>
        <p:nvCxnSpPr>
          <p:cNvPr id="308" name="Google Shape;30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09" name="Google Shape;309;p8"/>
          <p:cNvSpPr/>
          <p:nvPr/>
        </p:nvSpPr>
        <p:spPr>
          <a:xfrm>
            <a:off x="5943600" y="3276600"/>
            <a:ext cx="2613804" cy="261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0" name="Google Shape;3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490" y="1605923"/>
            <a:ext cx="7097394" cy="518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5" name="Google Shape;315;g340476297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4047629776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17" name="Google Shape;317;g34047629776_0_0"/>
          <p:cNvSpPr txBox="1"/>
          <p:nvPr/>
        </p:nvSpPr>
        <p:spPr>
          <a:xfrm>
            <a:off x="0" y="73823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despliegue</a:t>
            </a:r>
            <a:endParaRPr/>
          </a:p>
        </p:txBody>
      </p:sp>
      <p:cxnSp>
        <p:nvCxnSpPr>
          <p:cNvPr id="318" name="Google Shape;318;g34047629776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19" name="Google Shape;319;g34047629776_0_0"/>
          <p:cNvSpPr/>
          <p:nvPr/>
        </p:nvSpPr>
        <p:spPr>
          <a:xfrm>
            <a:off x="5943600" y="3276600"/>
            <a:ext cx="26139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20" name="Google Shape;320;g340476297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82" y="1384725"/>
            <a:ext cx="8171119" cy="5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