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56" r:id="rId3"/>
    <p:sldId id="258" r:id="rId4"/>
    <p:sldId id="259" r:id="rId5"/>
    <p:sldId id="263" r:id="rId6"/>
  </p:sldIdLst>
  <p:sldSz cx="5143500" cy="10475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866"/>
    <a:srgbClr val="6A8792"/>
    <a:srgbClr val="C9D9E0"/>
    <a:srgbClr val="EDF2F2"/>
    <a:srgbClr val="B8CCD4"/>
    <a:srgbClr val="CEDFE6"/>
    <a:srgbClr val="D3E0E8"/>
    <a:srgbClr val="C0D3DA"/>
    <a:srgbClr val="C1D4DA"/>
    <a:srgbClr val="90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0" autoAdjust="0"/>
  </p:normalViewPr>
  <p:slideViewPr>
    <p:cSldViewPr>
      <p:cViewPr varScale="1">
        <p:scale>
          <a:sx n="53" d="100"/>
          <a:sy n="53" d="100"/>
        </p:scale>
        <p:origin x="2976" y="58"/>
      </p:cViewPr>
      <p:guideLst>
        <p:guide orient="horz" pos="330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900FD-F754-4E18-970A-887AC636465B}" type="datetimeFigureOut">
              <a:rPr lang="es-CO" smtClean="0"/>
              <a:t>20/11/2022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1143000"/>
            <a:ext cx="151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BCA96-2F3E-4679-A6B3-5AEA0B560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96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BCA96-2F3E-4679-A6B3-5AEA0B560659}" type="slidenum">
              <a:rPr lang="es-CO" smtClean="0"/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02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762" y="-12935"/>
            <a:ext cx="5158015" cy="1050178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60" y="3673037"/>
            <a:ext cx="3277529" cy="2514803"/>
          </a:xfrm>
        </p:spPr>
        <p:txBody>
          <a:bodyPr anchor="b">
            <a:noAutofit/>
          </a:bodyPr>
          <a:lstStyle>
            <a:lvl1pPr algn="r">
              <a:defRPr sz="3038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60" y="6187838"/>
            <a:ext cx="3277529" cy="167556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64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1192"/>
            <a:ext cx="3570589" cy="5199157"/>
          </a:xfrm>
        </p:spPr>
        <p:txBody>
          <a:bodyPr anchor="ctr">
            <a:normAutofit/>
          </a:bodyPr>
          <a:lstStyle>
            <a:lvl1pPr algn="l">
              <a:defRPr sz="2475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828743"/>
            <a:ext cx="3570589" cy="2399717"/>
          </a:xfrm>
        </p:spPr>
        <p:txBody>
          <a:bodyPr anchor="ctr">
            <a:normAutofit/>
          </a:bodyPr>
          <a:lstStyle>
            <a:lvl1pPr marL="0" indent="0" algn="l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386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73" y="931192"/>
            <a:ext cx="3415602" cy="4617162"/>
          </a:xfrm>
        </p:spPr>
        <p:txBody>
          <a:bodyPr anchor="ctr">
            <a:normAutofit/>
          </a:bodyPr>
          <a:lstStyle>
            <a:lvl1pPr algn="l">
              <a:defRPr sz="2475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354" y="5548354"/>
            <a:ext cx="3048640" cy="58199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6828743"/>
            <a:ext cx="3570590" cy="2399717"/>
          </a:xfrm>
        </p:spPr>
        <p:txBody>
          <a:bodyPr anchor="ctr">
            <a:normAutofit/>
          </a:bodyPr>
          <a:lstStyle>
            <a:lvl1pPr marL="0" indent="0" algn="l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271525" y="1207339"/>
            <a:ext cx="257242" cy="89327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/>
          <a:p>
            <a:pPr lvl="0"/>
            <a:r>
              <a:rPr lang="en-US" sz="45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95581" y="4409348"/>
            <a:ext cx="257242" cy="89327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/>
          <a:p>
            <a:pPr lvl="0"/>
            <a:r>
              <a:rPr lang="en-US" sz="45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50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951202"/>
            <a:ext cx="3570590" cy="3964685"/>
          </a:xfrm>
        </p:spPr>
        <p:txBody>
          <a:bodyPr anchor="b">
            <a:normAutofit/>
          </a:bodyPr>
          <a:lstStyle>
            <a:lvl1pPr algn="l">
              <a:defRPr sz="2475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6915887"/>
            <a:ext cx="3570590" cy="2312574"/>
          </a:xfrm>
        </p:spPr>
        <p:txBody>
          <a:bodyPr anchor="t">
            <a:normAutofit/>
          </a:bodyPr>
          <a:lstStyle>
            <a:lvl1pPr marL="0" indent="0" algn="l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682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73" y="931192"/>
            <a:ext cx="3415602" cy="4617162"/>
          </a:xfrm>
        </p:spPr>
        <p:txBody>
          <a:bodyPr anchor="ctr">
            <a:normAutofit/>
          </a:bodyPr>
          <a:lstStyle>
            <a:lvl1pPr algn="l">
              <a:defRPr sz="2475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8" y="6130349"/>
            <a:ext cx="3570590" cy="78553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6915887"/>
            <a:ext cx="3570590" cy="2312574"/>
          </a:xfrm>
        </p:spPr>
        <p:txBody>
          <a:bodyPr anchor="t">
            <a:normAutofit/>
          </a:bodyPr>
          <a:lstStyle>
            <a:lvl1pPr marL="0" indent="0" algn="l">
              <a:buNone/>
              <a:defRPr sz="10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271525" y="1207339"/>
            <a:ext cx="257242" cy="89327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/>
          <a:p>
            <a:pPr lvl="0"/>
            <a:r>
              <a:rPr lang="en-US" sz="45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95581" y="4409348"/>
            <a:ext cx="257242" cy="89327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/>
          <a:p>
            <a:pPr lvl="0"/>
            <a:r>
              <a:rPr lang="en-US" sz="45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44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5" y="931192"/>
            <a:ext cx="3567074" cy="4617162"/>
          </a:xfrm>
        </p:spPr>
        <p:txBody>
          <a:bodyPr anchor="ctr">
            <a:normAutofit/>
          </a:bodyPr>
          <a:lstStyle>
            <a:lvl1pPr algn="l">
              <a:defRPr sz="2475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8" y="6130349"/>
            <a:ext cx="3570590" cy="78553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350">
                <a:solidFill>
                  <a:schemeClr val="accent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6915887"/>
            <a:ext cx="3570590" cy="2312574"/>
          </a:xfrm>
        </p:spPr>
        <p:txBody>
          <a:bodyPr anchor="t">
            <a:normAutofit/>
          </a:bodyPr>
          <a:lstStyle>
            <a:lvl1pPr marL="0" indent="0" algn="l">
              <a:buNone/>
              <a:defRPr sz="10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5704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690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62238" y="931193"/>
            <a:ext cx="550582" cy="8021835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931193"/>
            <a:ext cx="2922202" cy="802183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969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140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4125702"/>
            <a:ext cx="3570590" cy="2790187"/>
          </a:xfrm>
        </p:spPr>
        <p:txBody>
          <a:bodyPr anchor="b"/>
          <a:lstStyle>
            <a:lvl1pPr algn="l">
              <a:defRPr sz="22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6915887"/>
            <a:ext cx="3570590" cy="1314301"/>
          </a:xfrm>
        </p:spPr>
        <p:txBody>
          <a:bodyPr anchor="t"/>
          <a:lstStyle>
            <a:lvl1pPr marL="0" indent="0" algn="l">
              <a:buNone/>
              <a:defRPr sz="11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22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1192"/>
            <a:ext cx="3570589" cy="201758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300400"/>
            <a:ext cx="1737061" cy="5928059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427" y="3300402"/>
            <a:ext cx="1737062" cy="5928061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329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1192"/>
            <a:ext cx="3570589" cy="201758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3301002"/>
            <a:ext cx="1738503" cy="880267"/>
          </a:xfrm>
        </p:spPr>
        <p:txBody>
          <a:bodyPr anchor="b">
            <a:noAutofit/>
          </a:bodyPr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899" y="4181271"/>
            <a:ext cx="1738503" cy="504719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985" y="3301002"/>
            <a:ext cx="1738503" cy="880267"/>
          </a:xfrm>
        </p:spPr>
        <p:txBody>
          <a:bodyPr anchor="b">
            <a:noAutofit/>
          </a:bodyPr>
          <a:lstStyle>
            <a:lvl1pPr marL="0" indent="0">
              <a:buNone/>
              <a:defRPr sz="1350" b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985" y="4181271"/>
            <a:ext cx="1738503" cy="504719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209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1192"/>
            <a:ext cx="3570589" cy="201758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74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29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9187"/>
            <a:ext cx="1569477" cy="1952916"/>
          </a:xfrm>
        </p:spPr>
        <p:txBody>
          <a:bodyPr anchor="b">
            <a:normAutofit/>
          </a:bodyPr>
          <a:lstStyle>
            <a:lvl1pPr>
              <a:defRPr sz="11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842" y="786572"/>
            <a:ext cx="1904646" cy="844188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4242102"/>
            <a:ext cx="1569477" cy="3947866"/>
          </a:xfrm>
        </p:spPr>
        <p:txBody>
          <a:bodyPr>
            <a:normAutofit/>
          </a:bodyPr>
          <a:lstStyle>
            <a:lvl1pPr marL="0" indent="0">
              <a:buNone/>
              <a:defRPr sz="788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82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333139"/>
            <a:ext cx="3570589" cy="865719"/>
          </a:xfrm>
        </p:spPr>
        <p:txBody>
          <a:bodyPr anchor="b">
            <a:normAutofit/>
          </a:bodyPr>
          <a:lstStyle>
            <a:lvl1pPr algn="l">
              <a:defRPr sz="135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" y="931192"/>
            <a:ext cx="3570589" cy="5874513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8198858"/>
            <a:ext cx="3570589" cy="1029603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32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4762" y="-12935"/>
            <a:ext cx="5158015" cy="1050178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931192"/>
            <a:ext cx="3570589" cy="2017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300402"/>
            <a:ext cx="3570589" cy="59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0458" y="9228463"/>
            <a:ext cx="384824" cy="557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AEF9-C1B1-4BAD-B642-9323EDC593A2}" type="datetimeFigureOut">
              <a:rPr lang="es-VE" smtClean="0"/>
              <a:t>20/11/2022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" y="9228463"/>
            <a:ext cx="2600422" cy="557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25130" y="9228463"/>
            <a:ext cx="288359" cy="557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accent1"/>
                </a:solidFill>
              </a:defRPr>
            </a:lvl1pPr>
          </a:lstStyle>
          <a:p>
            <a:fld id="{A0E62F87-B397-42E3-B4C0-60B29D86522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79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257175" rtl="0" eaLnBrk="1" latinLnBrk="0" hangingPunct="1">
        <a:spcBef>
          <a:spcPct val="0"/>
        </a:spcBef>
        <a:buNone/>
        <a:defRPr sz="202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2881" indent="-192881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7909" indent="-160734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2938" indent="-128588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0113" indent="-128588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57288" indent="-128588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14463" indent="-128588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ts val="56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qaAG-nzGzA" TargetMode="External"/><Relationship Id="rId7" Type="http://schemas.openxmlformats.org/officeDocument/2006/relationships/hyperlink" Target="https://www.caracteristicas.co/" TargetMode="External"/><Relationship Id="rId2" Type="http://schemas.openxmlformats.org/officeDocument/2006/relationships/hyperlink" Target="https://psicologiaymente.com/psicologia/descubrimientos-psicologicos-impresionan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-grecia.com/cultura-de-grecia/ciencia-en-grecia#:~:text=La%20ciencia%20y%20la%20tecnolog%C3%ADa,el%20campo%20de%20las%20matem%C3%A1ticas" TargetMode="External"/><Relationship Id="rId5" Type="http://schemas.openxmlformats.org/officeDocument/2006/relationships/hyperlink" Target="http://historiapsi.com/psico/wp-content/uploads/2020/05/UNED-2017_Historia-de-la-Psicolog%C3%ADa_Manual.pdf" TargetMode="External"/><Relationship Id="rId4" Type="http://schemas.openxmlformats.org/officeDocument/2006/relationships/hyperlink" Target="https://www.youtube.com/watch?v=fw0icOb6Qd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539C5-5378-02A0-4B14-2C39E03D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960" y="3673037"/>
            <a:ext cx="3277529" cy="412791"/>
          </a:xfrm>
        </p:spPr>
        <p:txBody>
          <a:bodyPr/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 DEL TIEMPO CIENCIA Y PSICOLOGIA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9A6D7-2CD8-8A7B-77B2-8D3D1569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60" y="2933700"/>
            <a:ext cx="3277529" cy="5256584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SANTIAGO SOLER BARAJAS 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88122521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LUZ MARINA CARMONA RAVE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UNIIVERSIDAD DE BOYACA</a:t>
            </a:r>
          </a:p>
          <a:p>
            <a:pPr algn="ctr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 HISTORICA E INVESTIGACION EN PSICCOLOGIA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SEMESTRE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TUNJA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685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2C987D2-A0A0-4E81-9598-5BE175758CE6}"/>
              </a:ext>
            </a:extLst>
          </p:cNvPr>
          <p:cNvSpPr/>
          <p:nvPr/>
        </p:nvSpPr>
        <p:spPr>
          <a:xfrm>
            <a:off x="2471674" y="1245858"/>
            <a:ext cx="121668" cy="8312577"/>
          </a:xfrm>
          <a:prstGeom prst="roundRect">
            <a:avLst>
              <a:gd name="adj" fmla="val 50000"/>
            </a:avLst>
          </a:prstGeom>
          <a:solidFill>
            <a:srgbClr val="6A8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97810" y="-844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2000" dirty="0">
                <a:solidFill>
                  <a:srgbClr val="345866"/>
                </a:solidFill>
                <a:latin typeface="Aharoni" pitchFamily="2" charset="-79"/>
                <a:cs typeface="Aharoni" pitchFamily="2" charset="-79"/>
              </a:rPr>
              <a:t>HISTORIA DE LA PSICOLOGIA</a:t>
            </a:r>
          </a:p>
          <a:p>
            <a:pPr algn="ctr"/>
            <a:r>
              <a:rPr lang="es-VE" sz="800" dirty="0">
                <a:solidFill>
                  <a:srgbClr val="345866"/>
                </a:solidFill>
                <a:latin typeface="Aharoni" pitchFamily="2" charset="-79"/>
                <a:cs typeface="Aharoni" pitchFamily="2" charset="-79"/>
              </a:rPr>
              <a:t>LINEA DE TIEMPO </a:t>
            </a:r>
            <a:endParaRPr lang="es-VE" sz="1400" dirty="0">
              <a:solidFill>
                <a:srgbClr val="345866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B1B2E9DF-9092-4C6C-87DC-6B84E12950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7" t="22444" r="31555" b="22666"/>
          <a:stretch/>
        </p:blipFill>
        <p:spPr>
          <a:xfrm>
            <a:off x="1864203" y="462360"/>
            <a:ext cx="1351566" cy="13353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4" name="Grupo 73">
            <a:extLst>
              <a:ext uri="{FF2B5EF4-FFF2-40B4-BE49-F238E27FC236}">
                <a16:creationId xmlns:a16="http://schemas.microsoft.com/office/drawing/2014/main" id="{7457BB25-E057-4FBC-83C5-0134210D9783}"/>
              </a:ext>
            </a:extLst>
          </p:cNvPr>
          <p:cNvGrpSpPr/>
          <p:nvPr/>
        </p:nvGrpSpPr>
        <p:grpSpPr>
          <a:xfrm>
            <a:off x="1754955" y="1989683"/>
            <a:ext cx="1100899" cy="872843"/>
            <a:chOff x="2182375" y="1133499"/>
            <a:chExt cx="893429" cy="708351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0AA77AD5-07B6-4B13-89AF-96F5AED27D0D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C15C1A3-ED27-4DCA-B1AA-6729B9A92BBE}"/>
                </a:ext>
              </a:extLst>
            </p:cNvPr>
            <p:cNvSpPr/>
            <p:nvPr/>
          </p:nvSpPr>
          <p:spPr>
            <a:xfrm>
              <a:off x="2571749" y="1133499"/>
              <a:ext cx="504055" cy="504055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F722ECE-9036-4E99-9520-3EB4BFE8302C}"/>
              </a:ext>
            </a:extLst>
          </p:cNvPr>
          <p:cNvGrpSpPr/>
          <p:nvPr/>
        </p:nvGrpSpPr>
        <p:grpSpPr>
          <a:xfrm>
            <a:off x="1754954" y="3305203"/>
            <a:ext cx="1100901" cy="872841"/>
            <a:chOff x="2182375" y="1133500"/>
            <a:chExt cx="893431" cy="708350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006CD8DA-3C64-42C1-B2E4-3BD2C22B8CB7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C3702CB-99E7-4AC3-9A71-BCACE78920F1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6FA9FF3-0E52-479C-8839-D711D546CC78}"/>
              </a:ext>
            </a:extLst>
          </p:cNvPr>
          <p:cNvGrpSpPr/>
          <p:nvPr/>
        </p:nvGrpSpPr>
        <p:grpSpPr>
          <a:xfrm>
            <a:off x="1754954" y="4620723"/>
            <a:ext cx="1100901" cy="872841"/>
            <a:chOff x="2182375" y="1133500"/>
            <a:chExt cx="893431" cy="708350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E9CEEF71-5BAA-4238-B7EE-C938D84FC848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D5AF66F8-6DCC-48FB-892C-B33F2D8034C2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C111A3E6-F7CC-4F56-812B-F97A6FC27103}"/>
              </a:ext>
            </a:extLst>
          </p:cNvPr>
          <p:cNvGrpSpPr/>
          <p:nvPr/>
        </p:nvGrpSpPr>
        <p:grpSpPr>
          <a:xfrm>
            <a:off x="1754954" y="5936243"/>
            <a:ext cx="1100901" cy="872839"/>
            <a:chOff x="2182375" y="1133501"/>
            <a:chExt cx="893431" cy="708349"/>
          </a:xfrm>
        </p:grpSpPr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FE06D8BD-3C13-4EFA-B6D9-9A9259FE27C3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223F5F84-384F-42D4-8B52-2B4FC28D4B27}"/>
                </a:ext>
              </a:extLst>
            </p:cNvPr>
            <p:cNvSpPr/>
            <p:nvPr/>
          </p:nvSpPr>
          <p:spPr>
            <a:xfrm>
              <a:off x="2571750" y="1133501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DDCFB45B-C015-418B-A98A-7B6DFE11EA88}"/>
              </a:ext>
            </a:extLst>
          </p:cNvPr>
          <p:cNvGrpSpPr/>
          <p:nvPr/>
        </p:nvGrpSpPr>
        <p:grpSpPr>
          <a:xfrm>
            <a:off x="1754954" y="7251763"/>
            <a:ext cx="1100901" cy="872841"/>
            <a:chOff x="2182375" y="1133500"/>
            <a:chExt cx="893431" cy="708350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8BF49EBD-5D4A-41B4-8A68-CC7A417E6C85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95B11C3E-983E-4AE0-9C07-A2721FE756FF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26DC348C-0658-4A83-A258-97094CA0C8F7}"/>
              </a:ext>
            </a:extLst>
          </p:cNvPr>
          <p:cNvGrpSpPr/>
          <p:nvPr/>
        </p:nvGrpSpPr>
        <p:grpSpPr>
          <a:xfrm>
            <a:off x="1754954" y="8567282"/>
            <a:ext cx="1100901" cy="872841"/>
            <a:chOff x="2182375" y="1133500"/>
            <a:chExt cx="893431" cy="708350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7B399C91-D63A-4893-ABEA-AC064CA0C3FB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DC0451B9-C6B7-405D-B250-B5E729E69B46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CB7F4665-02B4-48B5-919B-7BF34CAC8DB1}"/>
              </a:ext>
            </a:extLst>
          </p:cNvPr>
          <p:cNvGrpSpPr/>
          <p:nvPr/>
        </p:nvGrpSpPr>
        <p:grpSpPr>
          <a:xfrm>
            <a:off x="411510" y="1999012"/>
            <a:ext cx="1643092" cy="764677"/>
            <a:chOff x="814382" y="4157836"/>
            <a:chExt cx="1440160" cy="6480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4C0D6C87-CD9C-44D0-B103-7D9F4C48A4EB}"/>
                </a:ext>
              </a:extLst>
            </p:cNvPr>
            <p:cNvSpPr/>
            <p:nvPr/>
          </p:nvSpPr>
          <p:spPr>
            <a:xfrm>
              <a:off x="814382" y="4157836"/>
              <a:ext cx="1296144" cy="648072"/>
            </a:xfrm>
            <a:prstGeom prst="roundRect">
              <a:avLst>
                <a:gd name="adj" fmla="val 6379"/>
              </a:avLst>
            </a:prstGeom>
            <a:solidFill>
              <a:srgbClr val="ED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900" dirty="0">
                  <a:solidFill>
                    <a:schemeClr val="tx1"/>
                  </a:solidFill>
                </a:rPr>
                <a:t>Fue</a:t>
              </a:r>
              <a:r>
                <a:rPr lang="es-CO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el primer filosofo que hace una distinción entre elementos materiales y espirituales en seres vivientes</a:t>
              </a:r>
            </a:p>
          </p:txBody>
        </p:sp>
        <p:sp>
          <p:nvSpPr>
            <p:cNvPr id="81" name="Triángulo isósceles 80">
              <a:extLst>
                <a:ext uri="{FF2B5EF4-FFF2-40B4-BE49-F238E27FC236}">
                  <a16:creationId xmlns:a16="http://schemas.microsoft.com/office/drawing/2014/main" id="{2F88F936-EB25-47D9-8ECB-E477703DDB57}"/>
                </a:ext>
              </a:extLst>
            </p:cNvPr>
            <p:cNvSpPr/>
            <p:nvPr/>
          </p:nvSpPr>
          <p:spPr>
            <a:xfrm rot="5400000">
              <a:off x="2074522" y="4409864"/>
              <a:ext cx="216024" cy="144016"/>
            </a:xfrm>
            <a:prstGeom prst="triangle">
              <a:avLst/>
            </a:prstGeom>
            <a:solidFill>
              <a:srgbClr val="ED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DB1F4072-8275-4CCE-BFFB-9B2CCC025E9C}"/>
              </a:ext>
            </a:extLst>
          </p:cNvPr>
          <p:cNvGrpSpPr/>
          <p:nvPr/>
        </p:nvGrpSpPr>
        <p:grpSpPr>
          <a:xfrm flipH="1">
            <a:off x="3075804" y="3252484"/>
            <a:ext cx="1872209" cy="825611"/>
            <a:chOff x="365907" y="5952501"/>
            <a:chExt cx="1656183" cy="668889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10355D69-A4BA-45EB-A7EA-BC7DCA41E734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5" name="Rectángulo: esquinas redondeadas 194">
                <a:extLst>
                  <a:ext uri="{FF2B5EF4-FFF2-40B4-BE49-F238E27FC236}">
                    <a16:creationId xmlns:a16="http://schemas.microsoft.com/office/drawing/2014/main" id="{2132C507-A4C6-4BC4-8764-67611809E62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196" name="Triángulo isósceles 195">
                <a:extLst>
                  <a:ext uri="{FF2B5EF4-FFF2-40B4-BE49-F238E27FC236}">
                    <a16:creationId xmlns:a16="http://schemas.microsoft.com/office/drawing/2014/main" id="{5B003442-BECB-46D4-ABC9-C9CEF3EB0EFE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92" name="Google Shape;446;p22">
              <a:extLst>
                <a:ext uri="{FF2B5EF4-FFF2-40B4-BE49-F238E27FC236}">
                  <a16:creationId xmlns:a16="http://schemas.microsoft.com/office/drawing/2014/main" id="{1A9A0C71-BAD9-4BB3-B2C8-B1780024C3C5}"/>
                </a:ext>
              </a:extLst>
            </p:cNvPr>
            <p:cNvSpPr txBox="1"/>
            <p:nvPr/>
          </p:nvSpPr>
          <p:spPr>
            <a:xfrm>
              <a:off x="365907" y="5952501"/>
              <a:ext cx="1483801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CO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Plantea la existencia del Mundo de las ideas y el mundo real, plantea que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CO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solo el ser humano tiene alma.</a:t>
              </a:r>
            </a:p>
          </p:txBody>
        </p: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15CBCE45-D8AF-47F8-AAAD-3BB8BC30B40C}"/>
              </a:ext>
            </a:extLst>
          </p:cNvPr>
          <p:cNvGrpSpPr/>
          <p:nvPr/>
        </p:nvGrpSpPr>
        <p:grpSpPr>
          <a:xfrm>
            <a:off x="339503" y="4443886"/>
            <a:ext cx="1728192" cy="846744"/>
            <a:chOff x="553563" y="5973318"/>
            <a:chExt cx="1468527" cy="648072"/>
          </a:xfrm>
        </p:grpSpPr>
        <p:grpSp>
          <p:nvGrpSpPr>
            <p:cNvPr id="200" name="Grupo 199">
              <a:extLst>
                <a:ext uri="{FF2B5EF4-FFF2-40B4-BE49-F238E27FC236}">
                  <a16:creationId xmlns:a16="http://schemas.microsoft.com/office/drawing/2014/main" id="{77A72CEB-D0D8-4FAD-82EB-899E2060F02F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2" name="Rectángulo: esquinas redondeadas 201">
                <a:extLst>
                  <a:ext uri="{FF2B5EF4-FFF2-40B4-BE49-F238E27FC236}">
                    <a16:creationId xmlns:a16="http://schemas.microsoft.com/office/drawing/2014/main" id="{8B5226BB-1C00-4591-A75C-D2D9F734F5A9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03" name="Triángulo isósceles 202">
                <a:extLst>
                  <a:ext uri="{FF2B5EF4-FFF2-40B4-BE49-F238E27FC236}">
                    <a16:creationId xmlns:a16="http://schemas.microsoft.com/office/drawing/2014/main" id="{2B2DE456-7718-49C0-A6AB-9A78CE22508D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99" name="Google Shape;446;p22">
              <a:extLst>
                <a:ext uri="{FF2B5EF4-FFF2-40B4-BE49-F238E27FC236}">
                  <a16:creationId xmlns:a16="http://schemas.microsoft.com/office/drawing/2014/main" id="{FF0D7642-EAFB-4780-A50A-4DC5C4AF402F}"/>
                </a:ext>
              </a:extLst>
            </p:cNvPr>
            <p:cNvSpPr txBox="1"/>
            <p:nvPr/>
          </p:nvSpPr>
          <p:spPr>
            <a:xfrm>
              <a:off x="553563" y="5994135"/>
              <a:ext cx="1296144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CO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El decía que el alma es aquello que le da Vida al cuerpo, decía que todos los seres vivos tienen alma y que hay tres tipos de alma.</a:t>
              </a: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DA97313A-00FB-4BE3-8DEE-71517E3FA81E}"/>
              </a:ext>
            </a:extLst>
          </p:cNvPr>
          <p:cNvGrpSpPr/>
          <p:nvPr/>
        </p:nvGrpSpPr>
        <p:grpSpPr>
          <a:xfrm flipH="1">
            <a:off x="3075805" y="5832689"/>
            <a:ext cx="1628007" cy="708668"/>
            <a:chOff x="581930" y="5973318"/>
            <a:chExt cx="1440160" cy="648072"/>
          </a:xfrm>
        </p:grpSpPr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A6650505-2EE5-400C-A3FB-7FAEE686B556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ángulo: esquinas redondeadas 208">
                <a:extLst>
                  <a:ext uri="{FF2B5EF4-FFF2-40B4-BE49-F238E27FC236}">
                    <a16:creationId xmlns:a16="http://schemas.microsoft.com/office/drawing/2014/main" id="{C3A8141F-2AFA-4E79-B3B6-CD154533AFDA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10" name="Triángulo isósceles 209">
                <a:extLst>
                  <a:ext uri="{FF2B5EF4-FFF2-40B4-BE49-F238E27FC236}">
                    <a16:creationId xmlns:a16="http://schemas.microsoft.com/office/drawing/2014/main" id="{B956D2BB-3DAC-4186-A90E-ED00E1984215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06" name="Google Shape;446;p22">
              <a:extLst>
                <a:ext uri="{FF2B5EF4-FFF2-40B4-BE49-F238E27FC236}">
                  <a16:creationId xmlns:a16="http://schemas.microsoft.com/office/drawing/2014/main" id="{DA308249-D63C-4855-BFB5-0BAB103F2AEA}"/>
                </a:ext>
              </a:extLst>
            </p:cNvPr>
            <p:cNvSpPr txBox="1"/>
            <p:nvPr/>
          </p:nvSpPr>
          <p:spPr>
            <a:xfrm>
              <a:off x="596829" y="5994135"/>
              <a:ext cx="1252878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CO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Retomo la teoría de los tipos de personalidad basada en la Antigua teoría griega de los humores.</a:t>
              </a:r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9DCA2E39-C6C3-4B9B-B9BA-AA947BC2930D}"/>
              </a:ext>
            </a:extLst>
          </p:cNvPr>
          <p:cNvGrpSpPr/>
          <p:nvPr/>
        </p:nvGrpSpPr>
        <p:grpSpPr>
          <a:xfrm>
            <a:off x="123478" y="7119646"/>
            <a:ext cx="1944216" cy="792345"/>
            <a:chOff x="581930" y="5973318"/>
            <a:chExt cx="1440160" cy="648072"/>
          </a:xfrm>
        </p:grpSpPr>
        <p:grpSp>
          <p:nvGrpSpPr>
            <p:cNvPr id="214" name="Grupo 213">
              <a:extLst>
                <a:ext uri="{FF2B5EF4-FFF2-40B4-BE49-F238E27FC236}">
                  <a16:creationId xmlns:a16="http://schemas.microsoft.com/office/drawing/2014/main" id="{72BB39E6-D5E6-4630-A19C-3572F8FFDC3D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6" name="Rectángulo: esquinas redondeadas 215">
                <a:extLst>
                  <a:ext uri="{FF2B5EF4-FFF2-40B4-BE49-F238E27FC236}">
                    <a16:creationId xmlns:a16="http://schemas.microsoft.com/office/drawing/2014/main" id="{0EC2887F-CD32-4EF8-B696-16090E6F6D8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17" name="Triángulo isósceles 216">
                <a:extLst>
                  <a:ext uri="{FF2B5EF4-FFF2-40B4-BE49-F238E27FC236}">
                    <a16:creationId xmlns:a16="http://schemas.microsoft.com/office/drawing/2014/main" id="{672BC9A3-5CFB-4F1B-819F-602544A3527E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13" name="Google Shape;446;p22">
              <a:extLst>
                <a:ext uri="{FF2B5EF4-FFF2-40B4-BE49-F238E27FC236}">
                  <a16:creationId xmlns:a16="http://schemas.microsoft.com/office/drawing/2014/main" id="{DECA8E00-FFD8-400B-843E-1EFF00A199CD}"/>
                </a:ext>
              </a:extLst>
            </p:cNvPr>
            <p:cNvSpPr txBox="1"/>
            <p:nvPr/>
          </p:nvSpPr>
          <p:spPr>
            <a:xfrm>
              <a:off x="612709" y="5994135"/>
              <a:ext cx="1236998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C</a:t>
              </a:r>
              <a:r>
                <a:rPr lang="es-CO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considerado psicólogo moderno, profundo analista sobre las emociones, pensamientos y motivaciones e influjo en la conducta.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173E0CBF-3083-41EB-88DC-56DCFE02EEF8}"/>
              </a:ext>
            </a:extLst>
          </p:cNvPr>
          <p:cNvGrpSpPr/>
          <p:nvPr/>
        </p:nvGrpSpPr>
        <p:grpSpPr>
          <a:xfrm flipH="1">
            <a:off x="3075806" y="8416390"/>
            <a:ext cx="2016224" cy="785481"/>
            <a:chOff x="581930" y="5973318"/>
            <a:chExt cx="1440160" cy="648072"/>
          </a:xfrm>
        </p:grpSpPr>
        <p:grpSp>
          <p:nvGrpSpPr>
            <p:cNvPr id="221" name="Grupo 220">
              <a:extLst>
                <a:ext uri="{FF2B5EF4-FFF2-40B4-BE49-F238E27FC236}">
                  <a16:creationId xmlns:a16="http://schemas.microsoft.com/office/drawing/2014/main" id="{355984C5-CC60-4009-96E4-33CF1206F49B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3" name="Rectángulo: esquinas redondeadas 222">
                <a:extLst>
                  <a:ext uri="{FF2B5EF4-FFF2-40B4-BE49-F238E27FC236}">
                    <a16:creationId xmlns:a16="http://schemas.microsoft.com/office/drawing/2014/main" id="{189F5E00-453C-4396-B2D3-053830850C2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24" name="Triángulo isósceles 223">
                <a:extLst>
                  <a:ext uri="{FF2B5EF4-FFF2-40B4-BE49-F238E27FC236}">
                    <a16:creationId xmlns:a16="http://schemas.microsoft.com/office/drawing/2014/main" id="{0E0F2C15-2C08-42DB-850F-6C7AD4518083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20" name="Google Shape;446;p22">
              <a:extLst>
                <a:ext uri="{FF2B5EF4-FFF2-40B4-BE49-F238E27FC236}">
                  <a16:creationId xmlns:a16="http://schemas.microsoft.com/office/drawing/2014/main" id="{07E08D90-3D0D-48B5-B02C-E5044F8E103F}"/>
                </a:ext>
              </a:extLst>
            </p:cNvPr>
            <p:cNvSpPr txBox="1"/>
            <p:nvPr/>
          </p:nvSpPr>
          <p:spPr>
            <a:xfrm>
              <a:off x="743463" y="5994135"/>
              <a:ext cx="1106243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Plantea que el alma es un ente intelectivo (inmaterial), no esta en ningún lugar físico en particular, sin embargo existe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8A264C0-0FFB-4807-8782-6CEADC27F701}"/>
              </a:ext>
            </a:extLst>
          </p:cNvPr>
          <p:cNvSpPr/>
          <p:nvPr/>
        </p:nvSpPr>
        <p:spPr>
          <a:xfrm>
            <a:off x="3219822" y="2059523"/>
            <a:ext cx="1224136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ANAXAGORAS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67F819E-BE4B-4F69-A505-F54E03838D6E}"/>
              </a:ext>
            </a:extLst>
          </p:cNvPr>
          <p:cNvCxnSpPr>
            <a:cxnSpLocks/>
            <a:stCxn id="7" idx="1"/>
            <a:endCxn id="76" idx="6"/>
          </p:cNvCxnSpPr>
          <p:nvPr/>
        </p:nvCxnSpPr>
        <p:spPr>
          <a:xfrm flipH="1">
            <a:off x="2855854" y="2300236"/>
            <a:ext cx="363968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: esquinas redondeadas 224">
            <a:extLst>
              <a:ext uri="{FF2B5EF4-FFF2-40B4-BE49-F238E27FC236}">
                <a16:creationId xmlns:a16="http://schemas.microsoft.com/office/drawing/2014/main" id="{6780D5CA-0EA7-40EE-8D05-361B35C612A4}"/>
              </a:ext>
            </a:extLst>
          </p:cNvPr>
          <p:cNvSpPr/>
          <p:nvPr/>
        </p:nvSpPr>
        <p:spPr>
          <a:xfrm>
            <a:off x="3214726" y="4690563"/>
            <a:ext cx="1229231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ARISTOTELES</a:t>
            </a:r>
          </a:p>
        </p:txBody>
      </p: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ED4A47F7-F697-4358-9F07-225FBDCA2A43}"/>
              </a:ext>
            </a:extLst>
          </p:cNvPr>
          <p:cNvCxnSpPr>
            <a:cxnSpLocks/>
            <a:stCxn id="225" idx="1"/>
            <a:endCxn id="88" idx="6"/>
          </p:cNvCxnSpPr>
          <p:nvPr/>
        </p:nvCxnSpPr>
        <p:spPr>
          <a:xfrm flipH="1">
            <a:off x="2855855" y="4931276"/>
            <a:ext cx="358871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: esquinas redondeadas 226">
            <a:extLst>
              <a:ext uri="{FF2B5EF4-FFF2-40B4-BE49-F238E27FC236}">
                <a16:creationId xmlns:a16="http://schemas.microsoft.com/office/drawing/2014/main" id="{2EA80694-18C9-4E9A-8E29-5996D457710A}"/>
              </a:ext>
            </a:extLst>
          </p:cNvPr>
          <p:cNvSpPr/>
          <p:nvPr/>
        </p:nvSpPr>
        <p:spPr>
          <a:xfrm>
            <a:off x="3203008" y="7321603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AGUSTIN</a:t>
            </a: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7690062A-7A06-4FC9-A160-5F53BB691EAE}"/>
              </a:ext>
            </a:extLst>
          </p:cNvPr>
          <p:cNvCxnSpPr>
            <a:cxnSpLocks/>
            <a:stCxn id="227" idx="1"/>
            <a:endCxn id="157" idx="6"/>
          </p:cNvCxnSpPr>
          <p:nvPr/>
        </p:nvCxnSpPr>
        <p:spPr>
          <a:xfrm flipH="1">
            <a:off x="2855855" y="7562316"/>
            <a:ext cx="347153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: esquinas redondeadas 228">
            <a:extLst>
              <a:ext uri="{FF2B5EF4-FFF2-40B4-BE49-F238E27FC236}">
                <a16:creationId xmlns:a16="http://schemas.microsoft.com/office/drawing/2014/main" id="{F11A6D34-FF18-4177-9A7E-4A9A8458AEAC}"/>
              </a:ext>
            </a:extLst>
          </p:cNvPr>
          <p:cNvSpPr/>
          <p:nvPr/>
        </p:nvSpPr>
        <p:spPr>
          <a:xfrm>
            <a:off x="897756" y="3373533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PLATON</a:t>
            </a:r>
          </a:p>
        </p:txBody>
      </p: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633BB83D-987F-4B49-9747-FBC07170F3EB}"/>
              </a:ext>
            </a:extLst>
          </p:cNvPr>
          <p:cNvCxnSpPr>
            <a:cxnSpLocks/>
            <a:stCxn id="85" idx="2"/>
            <a:endCxn id="229" idx="3"/>
          </p:cNvCxnSpPr>
          <p:nvPr/>
        </p:nvCxnSpPr>
        <p:spPr>
          <a:xfrm flipH="1" flipV="1">
            <a:off x="1905864" y="3614246"/>
            <a:ext cx="328885" cy="151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: esquinas redondeadas 230">
            <a:extLst>
              <a:ext uri="{FF2B5EF4-FFF2-40B4-BE49-F238E27FC236}">
                <a16:creationId xmlns:a16="http://schemas.microsoft.com/office/drawing/2014/main" id="{887FFCF1-B519-4FA4-9049-89AA50C23072}"/>
              </a:ext>
            </a:extLst>
          </p:cNvPr>
          <p:cNvSpPr/>
          <p:nvPr/>
        </p:nvSpPr>
        <p:spPr>
          <a:xfrm>
            <a:off x="898029" y="6008108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CLAUDIO GALENO</a:t>
            </a:r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61A697A3-7D6E-40FF-8062-9179F5188ED6}"/>
              </a:ext>
            </a:extLst>
          </p:cNvPr>
          <p:cNvCxnSpPr>
            <a:cxnSpLocks/>
            <a:stCxn id="122" idx="2"/>
            <a:endCxn id="231" idx="3"/>
          </p:cNvCxnSpPr>
          <p:nvPr/>
        </p:nvCxnSpPr>
        <p:spPr>
          <a:xfrm flipH="1">
            <a:off x="1906137" y="6246796"/>
            <a:ext cx="328612" cy="2025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ángulo: esquinas redondeadas 232">
            <a:extLst>
              <a:ext uri="{FF2B5EF4-FFF2-40B4-BE49-F238E27FC236}">
                <a16:creationId xmlns:a16="http://schemas.microsoft.com/office/drawing/2014/main" id="{AD755979-ED13-43DF-A00B-174E74C6A3C1}"/>
              </a:ext>
            </a:extLst>
          </p:cNvPr>
          <p:cNvSpPr/>
          <p:nvPr/>
        </p:nvSpPr>
        <p:spPr>
          <a:xfrm>
            <a:off x="897756" y="8637121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SANTO TOMAS</a:t>
            </a:r>
          </a:p>
        </p:txBody>
      </p: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332C8A4F-4FDD-4C1E-97E3-A0B1BB1FEF80}"/>
              </a:ext>
            </a:extLst>
          </p:cNvPr>
          <p:cNvCxnSpPr>
            <a:cxnSpLocks/>
            <a:stCxn id="163" idx="2"/>
            <a:endCxn id="233" idx="3"/>
          </p:cNvCxnSpPr>
          <p:nvPr/>
        </p:nvCxnSpPr>
        <p:spPr>
          <a:xfrm flipH="1" flipV="1">
            <a:off x="1905864" y="8877834"/>
            <a:ext cx="328885" cy="1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FE01978B-FC16-4CF7-9D8E-4067EB637BA6}"/>
              </a:ext>
            </a:extLst>
          </p:cNvPr>
          <p:cNvSpPr/>
          <p:nvPr/>
        </p:nvSpPr>
        <p:spPr>
          <a:xfrm>
            <a:off x="2321963" y="9497875"/>
            <a:ext cx="421089" cy="262648"/>
          </a:xfrm>
          <a:prstGeom prst="flowChartMerge">
            <a:avLst/>
          </a:prstGeom>
          <a:solidFill>
            <a:srgbClr val="6A8792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92A80F-08C9-E527-8F98-FCE6ABCE0F73}"/>
              </a:ext>
            </a:extLst>
          </p:cNvPr>
          <p:cNvSpPr txBox="1"/>
          <p:nvPr/>
        </p:nvSpPr>
        <p:spPr>
          <a:xfrm>
            <a:off x="2234749" y="2122788"/>
            <a:ext cx="6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500-428   A.C</a:t>
            </a:r>
            <a:endParaRPr lang="es-CO" sz="9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D6AF73-91D0-1B39-A7DF-B226D16D9FA5}"/>
              </a:ext>
            </a:extLst>
          </p:cNvPr>
          <p:cNvSpPr txBox="1"/>
          <p:nvPr/>
        </p:nvSpPr>
        <p:spPr>
          <a:xfrm>
            <a:off x="2209051" y="3436025"/>
            <a:ext cx="66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427-347 A.C</a:t>
            </a:r>
            <a:endParaRPr lang="es-CO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A6F588B-ACAC-B47D-F197-6844F0238248}"/>
              </a:ext>
            </a:extLst>
          </p:cNvPr>
          <p:cNvSpPr txBox="1"/>
          <p:nvPr/>
        </p:nvSpPr>
        <p:spPr>
          <a:xfrm>
            <a:off x="2246778" y="4737239"/>
            <a:ext cx="6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384-322</a:t>
            </a:r>
          </a:p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A.C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FD7BEA-0DED-295C-E4AF-326AC2BB2B1C}"/>
              </a:ext>
            </a:extLst>
          </p:cNvPr>
          <p:cNvSpPr txBox="1"/>
          <p:nvPr/>
        </p:nvSpPr>
        <p:spPr>
          <a:xfrm>
            <a:off x="2222465" y="6032964"/>
            <a:ext cx="6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129-201</a:t>
            </a:r>
          </a:p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D.C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C2D216C-D3DF-2AB5-D46B-58131EB39462}"/>
              </a:ext>
            </a:extLst>
          </p:cNvPr>
          <p:cNvSpPr txBox="1"/>
          <p:nvPr/>
        </p:nvSpPr>
        <p:spPr>
          <a:xfrm>
            <a:off x="2202175" y="7368279"/>
            <a:ext cx="60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354-436</a:t>
            </a:r>
          </a:p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D.C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031F34C-F886-4F07-B662-B5388B7E01D9}"/>
              </a:ext>
            </a:extLst>
          </p:cNvPr>
          <p:cNvSpPr txBox="1"/>
          <p:nvPr/>
        </p:nvSpPr>
        <p:spPr>
          <a:xfrm>
            <a:off x="2321963" y="8783306"/>
            <a:ext cx="521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1225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9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2C987D2-A0A0-4E81-9598-5BE175758CE6}"/>
              </a:ext>
            </a:extLst>
          </p:cNvPr>
          <p:cNvSpPr/>
          <p:nvPr/>
        </p:nvSpPr>
        <p:spPr>
          <a:xfrm>
            <a:off x="2498372" y="701452"/>
            <a:ext cx="111783" cy="8796423"/>
          </a:xfrm>
          <a:prstGeom prst="roundRect">
            <a:avLst>
              <a:gd name="adj" fmla="val 50000"/>
            </a:avLst>
          </a:prstGeom>
          <a:solidFill>
            <a:srgbClr val="6A8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457BB25-E057-4FBC-83C5-0134210D9783}"/>
              </a:ext>
            </a:extLst>
          </p:cNvPr>
          <p:cNvGrpSpPr/>
          <p:nvPr/>
        </p:nvGrpSpPr>
        <p:grpSpPr>
          <a:xfrm>
            <a:off x="1749859" y="1204536"/>
            <a:ext cx="1100901" cy="872841"/>
            <a:chOff x="2182375" y="1133500"/>
            <a:chExt cx="893431" cy="708350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0AA77AD5-07B6-4B13-89AF-96F5AED27D0D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C15C1A3-ED27-4DCA-B1AA-6729B9A92BBE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F722ECE-9036-4E99-9520-3EB4BFE8302C}"/>
              </a:ext>
            </a:extLst>
          </p:cNvPr>
          <p:cNvGrpSpPr/>
          <p:nvPr/>
        </p:nvGrpSpPr>
        <p:grpSpPr>
          <a:xfrm>
            <a:off x="1771512" y="2267441"/>
            <a:ext cx="1100901" cy="872841"/>
            <a:chOff x="2182375" y="1133500"/>
            <a:chExt cx="893431" cy="708350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006CD8DA-3C64-42C1-B2E4-3BD2C22B8CB7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C3702CB-99E7-4AC3-9A71-BCACE78920F1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6FA9FF3-0E52-479C-8839-D711D546CC78}"/>
              </a:ext>
            </a:extLst>
          </p:cNvPr>
          <p:cNvGrpSpPr/>
          <p:nvPr/>
        </p:nvGrpSpPr>
        <p:grpSpPr>
          <a:xfrm>
            <a:off x="1771512" y="3457780"/>
            <a:ext cx="1100901" cy="872841"/>
            <a:chOff x="2182375" y="1133500"/>
            <a:chExt cx="893431" cy="708350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E9CEEF71-5BAA-4238-B7EE-C938D84FC848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D5AF66F8-6DCC-48FB-892C-B33F2D8034C2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C111A3E6-F7CC-4F56-812B-F97A6FC27103}"/>
              </a:ext>
            </a:extLst>
          </p:cNvPr>
          <p:cNvGrpSpPr/>
          <p:nvPr/>
        </p:nvGrpSpPr>
        <p:grpSpPr>
          <a:xfrm>
            <a:off x="1746750" y="4666070"/>
            <a:ext cx="1100901" cy="872841"/>
            <a:chOff x="2182375" y="1133500"/>
            <a:chExt cx="893431" cy="708350"/>
          </a:xfrm>
        </p:grpSpPr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FE06D8BD-3C13-4EFA-B6D9-9A9259FE27C3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223F5F84-384F-42D4-8B52-2B4FC28D4B27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1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DDCFB45B-C015-418B-A98A-7B6DFE11EA88}"/>
              </a:ext>
            </a:extLst>
          </p:cNvPr>
          <p:cNvGrpSpPr/>
          <p:nvPr/>
        </p:nvGrpSpPr>
        <p:grpSpPr>
          <a:xfrm>
            <a:off x="1746750" y="5763361"/>
            <a:ext cx="1100901" cy="872841"/>
            <a:chOff x="2182375" y="1133500"/>
            <a:chExt cx="893431" cy="708350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8BF49EBD-5D4A-41B4-8A68-CC7A417E6C85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95B11C3E-983E-4AE0-9C07-A2721FE756FF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26DC348C-0658-4A83-A258-97094CA0C8F7}"/>
              </a:ext>
            </a:extLst>
          </p:cNvPr>
          <p:cNvGrpSpPr/>
          <p:nvPr/>
        </p:nvGrpSpPr>
        <p:grpSpPr>
          <a:xfrm>
            <a:off x="1758431" y="7050273"/>
            <a:ext cx="1100901" cy="872841"/>
            <a:chOff x="2182375" y="1133500"/>
            <a:chExt cx="893431" cy="708350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7B399C91-D63A-4893-ABEA-AC064CA0C3FB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DC0451B9-C6B7-405D-B250-B5E729E69B46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B9C0DED-0692-4A12-9CDD-C88F5DCE5494}"/>
              </a:ext>
            </a:extLst>
          </p:cNvPr>
          <p:cNvGrpSpPr/>
          <p:nvPr/>
        </p:nvGrpSpPr>
        <p:grpSpPr>
          <a:xfrm>
            <a:off x="267494" y="1108622"/>
            <a:ext cx="1772749" cy="755248"/>
            <a:chOff x="581930" y="5973318"/>
            <a:chExt cx="1440160" cy="648072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B7F4665-02B4-48B5-919B-7BF34CAC8DB1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4C0D6C87-CD9C-44D0-B103-7D9F4C48A4EB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81" name="Triángulo isósceles 80">
                <a:extLst>
                  <a:ext uri="{FF2B5EF4-FFF2-40B4-BE49-F238E27FC236}">
                    <a16:creationId xmlns:a16="http://schemas.microsoft.com/office/drawing/2014/main" id="{2F88F936-EB25-47D9-8ECB-E477703DDB57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60" name="Google Shape;446;p22">
              <a:extLst>
                <a:ext uri="{FF2B5EF4-FFF2-40B4-BE49-F238E27FC236}">
                  <a16:creationId xmlns:a16="http://schemas.microsoft.com/office/drawing/2014/main" id="{4B05A348-1FA1-4140-9517-ECDF5993FC48}"/>
                </a:ext>
              </a:extLst>
            </p:cNvPr>
            <p:cNvSpPr txBox="1"/>
            <p:nvPr/>
          </p:nvSpPr>
          <p:spPr>
            <a:xfrm>
              <a:off x="581931" y="5994135"/>
              <a:ext cx="1267776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Propuso la doctrina del interaccionismo. "El cuerpo y la mente dependen entre si en alguna medida, anatómicamente”.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DB1F4072-8275-4CCE-BFFB-9B2CCC025E9C}"/>
              </a:ext>
            </a:extLst>
          </p:cNvPr>
          <p:cNvGrpSpPr/>
          <p:nvPr/>
        </p:nvGrpSpPr>
        <p:grpSpPr>
          <a:xfrm flipH="1">
            <a:off x="3042840" y="1992948"/>
            <a:ext cx="2049190" cy="1345158"/>
            <a:chOff x="581930" y="5973318"/>
            <a:chExt cx="1440160" cy="648072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10355D69-A4BA-45EB-A7EA-BC7DCA41E734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5" name="Rectángulo: esquinas redondeadas 194">
                <a:extLst>
                  <a:ext uri="{FF2B5EF4-FFF2-40B4-BE49-F238E27FC236}">
                    <a16:creationId xmlns:a16="http://schemas.microsoft.com/office/drawing/2014/main" id="{2132C507-A4C6-4BC4-8764-67611809E62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196" name="Triángulo isósceles 195">
                <a:extLst>
                  <a:ext uri="{FF2B5EF4-FFF2-40B4-BE49-F238E27FC236}">
                    <a16:creationId xmlns:a16="http://schemas.microsoft.com/office/drawing/2014/main" id="{5B003442-BECB-46D4-ABC9-C9CEF3EB0EFE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92" name="Google Shape;446;p22">
              <a:extLst>
                <a:ext uri="{FF2B5EF4-FFF2-40B4-BE49-F238E27FC236}">
                  <a16:creationId xmlns:a16="http://schemas.microsoft.com/office/drawing/2014/main" id="{1A9A0C71-BAD9-4BB3-B2C8-B1780024C3C5}"/>
                </a:ext>
              </a:extLst>
            </p:cNvPr>
            <p:cNvSpPr txBox="1"/>
            <p:nvPr/>
          </p:nvSpPr>
          <p:spPr>
            <a:xfrm>
              <a:off x="581931" y="5994135"/>
              <a:ext cx="1297689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Padre del hedonismo psicológico, dice que el comportamiento humano no se produce por elección sino por evitar el dolor y buscar el placer: "La voluntad es, por tanto, el último apetito que delibera" (Hobbes, 1651, cap 6)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15CBCE45-D8AF-47F8-AAAD-3BB8BC30B40C}"/>
              </a:ext>
            </a:extLst>
          </p:cNvPr>
          <p:cNvGrpSpPr/>
          <p:nvPr/>
        </p:nvGrpSpPr>
        <p:grpSpPr>
          <a:xfrm>
            <a:off x="51470" y="3188073"/>
            <a:ext cx="2063560" cy="962038"/>
            <a:chOff x="581930" y="5973318"/>
            <a:chExt cx="1440160" cy="648072"/>
          </a:xfrm>
        </p:grpSpPr>
        <p:grpSp>
          <p:nvGrpSpPr>
            <p:cNvPr id="200" name="Grupo 199">
              <a:extLst>
                <a:ext uri="{FF2B5EF4-FFF2-40B4-BE49-F238E27FC236}">
                  <a16:creationId xmlns:a16="http://schemas.microsoft.com/office/drawing/2014/main" id="{77A72CEB-D0D8-4FAD-82EB-899E2060F02F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2" name="Rectángulo: esquinas redondeadas 201">
                <a:extLst>
                  <a:ext uri="{FF2B5EF4-FFF2-40B4-BE49-F238E27FC236}">
                    <a16:creationId xmlns:a16="http://schemas.microsoft.com/office/drawing/2014/main" id="{8B5226BB-1C00-4591-A75C-D2D9F734F5A9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03" name="Triángulo isósceles 202">
                <a:extLst>
                  <a:ext uri="{FF2B5EF4-FFF2-40B4-BE49-F238E27FC236}">
                    <a16:creationId xmlns:a16="http://schemas.microsoft.com/office/drawing/2014/main" id="{2B2DE456-7718-49C0-A6AB-9A78CE22508D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99" name="Google Shape;446;p22">
              <a:extLst>
                <a:ext uri="{FF2B5EF4-FFF2-40B4-BE49-F238E27FC236}">
                  <a16:creationId xmlns:a16="http://schemas.microsoft.com/office/drawing/2014/main" id="{FF0D7642-EAFB-4780-A50A-4DC5C4AF402F}"/>
                </a:ext>
              </a:extLst>
            </p:cNvPr>
            <p:cNvSpPr txBox="1"/>
            <p:nvPr/>
          </p:nvSpPr>
          <p:spPr>
            <a:xfrm>
              <a:off x="581930" y="6008343"/>
              <a:ext cx="1267776" cy="592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Expresa que existe una relación entre ideas e impresiones, siendo la impresión el primer contacto que tenemos entre una situación u objeto, el que causa las ideas, Teoría de causación científica.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DA97313A-00FB-4BE3-8DEE-71517E3FA81E}"/>
              </a:ext>
            </a:extLst>
          </p:cNvPr>
          <p:cNvGrpSpPr/>
          <p:nvPr/>
        </p:nvGrpSpPr>
        <p:grpSpPr>
          <a:xfrm flipH="1">
            <a:off x="2929721" y="4425976"/>
            <a:ext cx="2007049" cy="932048"/>
            <a:chOff x="581930" y="5973318"/>
            <a:chExt cx="1440160" cy="648072"/>
          </a:xfrm>
        </p:grpSpPr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A6650505-2EE5-400C-A3FB-7FAEE686B556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ángulo: esquinas redondeadas 208">
                <a:extLst>
                  <a:ext uri="{FF2B5EF4-FFF2-40B4-BE49-F238E27FC236}">
                    <a16:creationId xmlns:a16="http://schemas.microsoft.com/office/drawing/2014/main" id="{C3A8141F-2AFA-4E79-B3B6-CD154533AFDA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10" name="Triángulo isósceles 209">
                <a:extLst>
                  <a:ext uri="{FF2B5EF4-FFF2-40B4-BE49-F238E27FC236}">
                    <a16:creationId xmlns:a16="http://schemas.microsoft.com/office/drawing/2014/main" id="{B956D2BB-3DAC-4186-A90E-ED00E1984215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06" name="Google Shape;446;p22">
              <a:extLst>
                <a:ext uri="{FF2B5EF4-FFF2-40B4-BE49-F238E27FC236}">
                  <a16:creationId xmlns:a16="http://schemas.microsoft.com/office/drawing/2014/main" id="{DA308249-D63C-4855-BFB5-0BAB103F2AEA}"/>
                </a:ext>
              </a:extLst>
            </p:cNvPr>
            <p:cNvSpPr txBox="1"/>
            <p:nvPr/>
          </p:nvSpPr>
          <p:spPr>
            <a:xfrm>
              <a:off x="581930" y="5994135"/>
              <a:ext cx="1267776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Publica su teoría donde las expresiones faciales, podrían ayudar a revelar el carácter de las personas, dando paso a la fisionomía .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9DCA2E39-C6C3-4B9B-B9BA-AA947BC2930D}"/>
              </a:ext>
            </a:extLst>
          </p:cNvPr>
          <p:cNvGrpSpPr/>
          <p:nvPr/>
        </p:nvGrpSpPr>
        <p:grpSpPr>
          <a:xfrm>
            <a:off x="51471" y="5566907"/>
            <a:ext cx="2085358" cy="906313"/>
            <a:chOff x="581929" y="5973318"/>
            <a:chExt cx="1440161" cy="648072"/>
          </a:xfrm>
        </p:grpSpPr>
        <p:grpSp>
          <p:nvGrpSpPr>
            <p:cNvPr id="214" name="Grupo 213">
              <a:extLst>
                <a:ext uri="{FF2B5EF4-FFF2-40B4-BE49-F238E27FC236}">
                  <a16:creationId xmlns:a16="http://schemas.microsoft.com/office/drawing/2014/main" id="{72BB39E6-D5E6-4630-A19C-3572F8FFDC3D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6" name="Rectángulo: esquinas redondeadas 215">
                <a:extLst>
                  <a:ext uri="{FF2B5EF4-FFF2-40B4-BE49-F238E27FC236}">
                    <a16:creationId xmlns:a16="http://schemas.microsoft.com/office/drawing/2014/main" id="{0EC2887F-CD32-4EF8-B696-16090E6F6D8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17" name="Triángulo isósceles 216">
                <a:extLst>
                  <a:ext uri="{FF2B5EF4-FFF2-40B4-BE49-F238E27FC236}">
                    <a16:creationId xmlns:a16="http://schemas.microsoft.com/office/drawing/2014/main" id="{672BC9A3-5CFB-4F1B-819F-602544A3527E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13" name="Google Shape;446;p22">
              <a:extLst>
                <a:ext uri="{FF2B5EF4-FFF2-40B4-BE49-F238E27FC236}">
                  <a16:creationId xmlns:a16="http://schemas.microsoft.com/office/drawing/2014/main" id="{DECA8E00-FFD8-400B-843E-1EFF00A199CD}"/>
                </a:ext>
              </a:extLst>
            </p:cNvPr>
            <p:cNvSpPr txBox="1"/>
            <p:nvPr/>
          </p:nvSpPr>
          <p:spPr>
            <a:xfrm>
              <a:off x="581929" y="6039399"/>
              <a:ext cx="1267777" cy="561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Crea la frenología, la conducta del humano depende de la forma del cráneo y su proporción se encargaba de la motricidad de las personas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173E0CBF-3083-41EB-88DC-56DCFE02EEF8}"/>
              </a:ext>
            </a:extLst>
          </p:cNvPr>
          <p:cNvGrpSpPr/>
          <p:nvPr/>
        </p:nvGrpSpPr>
        <p:grpSpPr>
          <a:xfrm flipH="1">
            <a:off x="3097926" y="7030517"/>
            <a:ext cx="1922096" cy="737668"/>
            <a:chOff x="581930" y="5973318"/>
            <a:chExt cx="1440160" cy="648072"/>
          </a:xfrm>
        </p:grpSpPr>
        <p:grpSp>
          <p:nvGrpSpPr>
            <p:cNvPr id="221" name="Grupo 220">
              <a:extLst>
                <a:ext uri="{FF2B5EF4-FFF2-40B4-BE49-F238E27FC236}">
                  <a16:creationId xmlns:a16="http://schemas.microsoft.com/office/drawing/2014/main" id="{355984C5-CC60-4009-96E4-33CF1206F49B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3" name="Rectángulo: esquinas redondeadas 222">
                <a:extLst>
                  <a:ext uri="{FF2B5EF4-FFF2-40B4-BE49-F238E27FC236}">
                    <a16:creationId xmlns:a16="http://schemas.microsoft.com/office/drawing/2014/main" id="{189F5E00-453C-4396-B2D3-053830850C2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24" name="Triángulo isósceles 223">
                <a:extLst>
                  <a:ext uri="{FF2B5EF4-FFF2-40B4-BE49-F238E27FC236}">
                    <a16:creationId xmlns:a16="http://schemas.microsoft.com/office/drawing/2014/main" id="{0E0F2C15-2C08-42DB-850F-6C7AD4518083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20" name="Google Shape;446;p22">
              <a:extLst>
                <a:ext uri="{FF2B5EF4-FFF2-40B4-BE49-F238E27FC236}">
                  <a16:creationId xmlns:a16="http://schemas.microsoft.com/office/drawing/2014/main" id="{07E08D90-3D0D-48B5-B02C-E5044F8E103F}"/>
                </a:ext>
              </a:extLst>
            </p:cNvPr>
            <p:cNvSpPr txBox="1"/>
            <p:nvPr/>
          </p:nvSpPr>
          <p:spPr>
            <a:xfrm>
              <a:off x="581931" y="5994135"/>
              <a:ext cx="1267776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CO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Publica el origen de las especies, donde propone que todos nuestros rasgos son heredados. </a:t>
              </a:r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8A264C0-0FFB-4807-8782-6CEADC27F701}"/>
              </a:ext>
            </a:extLst>
          </p:cNvPr>
          <p:cNvSpPr/>
          <p:nvPr/>
        </p:nvSpPr>
        <p:spPr>
          <a:xfrm>
            <a:off x="3203008" y="1281677"/>
            <a:ext cx="1296144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 DESCARTES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67F819E-BE4B-4F69-A505-F54E03838D6E}"/>
              </a:ext>
            </a:extLst>
          </p:cNvPr>
          <p:cNvCxnSpPr>
            <a:cxnSpLocks/>
          </p:cNvCxnSpPr>
          <p:nvPr/>
        </p:nvCxnSpPr>
        <p:spPr>
          <a:xfrm flipH="1">
            <a:off x="2850760" y="1493540"/>
            <a:ext cx="363967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: esquinas redondeadas 224">
            <a:extLst>
              <a:ext uri="{FF2B5EF4-FFF2-40B4-BE49-F238E27FC236}">
                <a16:creationId xmlns:a16="http://schemas.microsoft.com/office/drawing/2014/main" id="{6780D5CA-0EA7-40EE-8D05-361B35C612A4}"/>
              </a:ext>
            </a:extLst>
          </p:cNvPr>
          <p:cNvSpPr/>
          <p:nvPr/>
        </p:nvSpPr>
        <p:spPr>
          <a:xfrm>
            <a:off x="3329268" y="3514323"/>
            <a:ext cx="1169883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HUME</a:t>
            </a:r>
          </a:p>
        </p:txBody>
      </p: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ED4A47F7-F697-4358-9F07-225FBDCA2A43}"/>
              </a:ext>
            </a:extLst>
          </p:cNvPr>
          <p:cNvCxnSpPr>
            <a:cxnSpLocks/>
            <a:stCxn id="225" idx="1"/>
            <a:endCxn id="88" idx="6"/>
          </p:cNvCxnSpPr>
          <p:nvPr/>
        </p:nvCxnSpPr>
        <p:spPr>
          <a:xfrm flipH="1">
            <a:off x="2872413" y="3755036"/>
            <a:ext cx="456855" cy="13297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: esquinas redondeadas 226">
            <a:extLst>
              <a:ext uri="{FF2B5EF4-FFF2-40B4-BE49-F238E27FC236}">
                <a16:creationId xmlns:a16="http://schemas.microsoft.com/office/drawing/2014/main" id="{2EA80694-18C9-4E9A-8E29-5996D457710A}"/>
              </a:ext>
            </a:extLst>
          </p:cNvPr>
          <p:cNvSpPr/>
          <p:nvPr/>
        </p:nvSpPr>
        <p:spPr>
          <a:xfrm>
            <a:off x="3219822" y="5833201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GALL</a:t>
            </a: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7690062A-7A06-4FC9-A160-5F53BB691EAE}"/>
              </a:ext>
            </a:extLst>
          </p:cNvPr>
          <p:cNvCxnSpPr>
            <a:cxnSpLocks/>
            <a:stCxn id="227" idx="1"/>
            <a:endCxn id="157" idx="6"/>
          </p:cNvCxnSpPr>
          <p:nvPr/>
        </p:nvCxnSpPr>
        <p:spPr>
          <a:xfrm flipH="1">
            <a:off x="2847651" y="6073914"/>
            <a:ext cx="372171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: esquinas redondeadas 228">
            <a:extLst>
              <a:ext uri="{FF2B5EF4-FFF2-40B4-BE49-F238E27FC236}">
                <a16:creationId xmlns:a16="http://schemas.microsoft.com/office/drawing/2014/main" id="{F11A6D34-FF18-4177-9A7E-4A9A8458AEAC}"/>
              </a:ext>
            </a:extLst>
          </p:cNvPr>
          <p:cNvSpPr/>
          <p:nvPr/>
        </p:nvSpPr>
        <p:spPr>
          <a:xfrm>
            <a:off x="753280" y="2358362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 HABBES</a:t>
            </a:r>
          </a:p>
        </p:txBody>
      </p: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633BB83D-987F-4B49-9747-FBC07170F3EB}"/>
              </a:ext>
            </a:extLst>
          </p:cNvPr>
          <p:cNvCxnSpPr>
            <a:cxnSpLocks/>
            <a:stCxn id="85" idx="2"/>
            <a:endCxn id="229" idx="3"/>
          </p:cNvCxnSpPr>
          <p:nvPr/>
        </p:nvCxnSpPr>
        <p:spPr>
          <a:xfrm flipH="1">
            <a:off x="1761388" y="2577994"/>
            <a:ext cx="489919" cy="21081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: esquinas redondeadas 230">
            <a:extLst>
              <a:ext uri="{FF2B5EF4-FFF2-40B4-BE49-F238E27FC236}">
                <a16:creationId xmlns:a16="http://schemas.microsoft.com/office/drawing/2014/main" id="{887FFCF1-B519-4FA4-9049-89AA50C23072}"/>
              </a:ext>
            </a:extLst>
          </p:cNvPr>
          <p:cNvSpPr/>
          <p:nvPr/>
        </p:nvSpPr>
        <p:spPr>
          <a:xfrm>
            <a:off x="782011" y="4735910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GASPAR LAVATER</a:t>
            </a:r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61A697A3-7D6E-40FF-8062-9179F5188ED6}"/>
              </a:ext>
            </a:extLst>
          </p:cNvPr>
          <p:cNvCxnSpPr>
            <a:cxnSpLocks/>
            <a:stCxn id="122" idx="2"/>
            <a:endCxn id="231" idx="3"/>
          </p:cNvCxnSpPr>
          <p:nvPr/>
        </p:nvCxnSpPr>
        <p:spPr>
          <a:xfrm flipH="1">
            <a:off x="1790119" y="4976623"/>
            <a:ext cx="436426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ángulo: esquinas redondeadas 232">
            <a:extLst>
              <a:ext uri="{FF2B5EF4-FFF2-40B4-BE49-F238E27FC236}">
                <a16:creationId xmlns:a16="http://schemas.microsoft.com/office/drawing/2014/main" id="{AD755979-ED13-43DF-A00B-174E74C6A3C1}"/>
              </a:ext>
            </a:extLst>
          </p:cNvPr>
          <p:cNvSpPr/>
          <p:nvPr/>
        </p:nvSpPr>
        <p:spPr>
          <a:xfrm>
            <a:off x="859751" y="7120113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CHARLES DARWIN</a:t>
            </a:r>
          </a:p>
        </p:txBody>
      </p: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332C8A4F-4FDD-4C1E-97E3-A0B1BB1FEF80}"/>
              </a:ext>
            </a:extLst>
          </p:cNvPr>
          <p:cNvCxnSpPr>
            <a:cxnSpLocks/>
            <a:stCxn id="163" idx="2"/>
            <a:endCxn id="233" idx="3"/>
          </p:cNvCxnSpPr>
          <p:nvPr/>
        </p:nvCxnSpPr>
        <p:spPr>
          <a:xfrm flipH="1">
            <a:off x="1867859" y="7360826"/>
            <a:ext cx="370367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FE01978B-FC16-4CF7-9D8E-4067EB637BA6}"/>
              </a:ext>
            </a:extLst>
          </p:cNvPr>
          <p:cNvSpPr/>
          <p:nvPr/>
        </p:nvSpPr>
        <p:spPr>
          <a:xfrm>
            <a:off x="2321963" y="9497875"/>
            <a:ext cx="421089" cy="262648"/>
          </a:xfrm>
          <a:prstGeom prst="flowChartMerge">
            <a:avLst/>
          </a:prstGeom>
          <a:solidFill>
            <a:srgbClr val="6A8792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9BA12-9722-0F55-9CBD-224B3805A6AB}"/>
              </a:ext>
            </a:extLst>
          </p:cNvPr>
          <p:cNvSpPr txBox="1"/>
          <p:nvPr/>
        </p:nvSpPr>
        <p:spPr>
          <a:xfrm>
            <a:off x="2262039" y="1366582"/>
            <a:ext cx="540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1637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FA793F-FF26-9A3E-67D8-E26BADC569A9}"/>
              </a:ext>
            </a:extLst>
          </p:cNvPr>
          <p:cNvSpPr txBox="1"/>
          <p:nvPr/>
        </p:nvSpPr>
        <p:spPr>
          <a:xfrm>
            <a:off x="2326585" y="2432433"/>
            <a:ext cx="484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1651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94DE5D-F532-3D66-6F5D-DDE44EBD9ACA}"/>
              </a:ext>
            </a:extLst>
          </p:cNvPr>
          <p:cNvSpPr txBox="1"/>
          <p:nvPr/>
        </p:nvSpPr>
        <p:spPr>
          <a:xfrm>
            <a:off x="2321963" y="3581772"/>
            <a:ext cx="525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1739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3CB669-C1AB-0AF1-A329-99B30A57DC0D}"/>
              </a:ext>
            </a:extLst>
          </p:cNvPr>
          <p:cNvSpPr txBox="1"/>
          <p:nvPr/>
        </p:nvSpPr>
        <p:spPr>
          <a:xfrm>
            <a:off x="2326089" y="4849665"/>
            <a:ext cx="485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1775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5470CE-F801-9298-5E21-601DC5B22E81}"/>
              </a:ext>
            </a:extLst>
          </p:cNvPr>
          <p:cNvSpPr txBox="1"/>
          <p:nvPr/>
        </p:nvSpPr>
        <p:spPr>
          <a:xfrm>
            <a:off x="2305091" y="5930792"/>
            <a:ext cx="49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1808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B23B4D-B0DC-52EF-6CBF-107D245E00A7}"/>
              </a:ext>
            </a:extLst>
          </p:cNvPr>
          <p:cNvSpPr txBox="1"/>
          <p:nvPr/>
        </p:nvSpPr>
        <p:spPr>
          <a:xfrm>
            <a:off x="2305091" y="7222854"/>
            <a:ext cx="56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1859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E7625DA-2334-B4C6-DF5B-6D2B6824486F}"/>
              </a:ext>
            </a:extLst>
          </p:cNvPr>
          <p:cNvGrpSpPr/>
          <p:nvPr/>
        </p:nvGrpSpPr>
        <p:grpSpPr>
          <a:xfrm>
            <a:off x="1779996" y="8172041"/>
            <a:ext cx="1100901" cy="872841"/>
            <a:chOff x="2182375" y="1133500"/>
            <a:chExt cx="893431" cy="70835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3898346-5DB4-2130-0DD5-1212CDAAA5C8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74031E4-8B47-719B-16B6-CEAA9E72046A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1FEE9C8-E13E-FE21-CDA6-462B3DEE8FE1}"/>
              </a:ext>
            </a:extLst>
          </p:cNvPr>
          <p:cNvSpPr/>
          <p:nvPr/>
        </p:nvSpPr>
        <p:spPr>
          <a:xfrm>
            <a:off x="3258893" y="8270584"/>
            <a:ext cx="124025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WILHEILM WUNT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A3BBCDF-9C7E-29C3-F4F7-D1E23DBEDF50}"/>
              </a:ext>
            </a:extLst>
          </p:cNvPr>
          <p:cNvCxnSpPr>
            <a:cxnSpLocks/>
          </p:cNvCxnSpPr>
          <p:nvPr/>
        </p:nvCxnSpPr>
        <p:spPr>
          <a:xfrm flipH="1">
            <a:off x="2859332" y="8521774"/>
            <a:ext cx="370367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41652CD-8898-B9E4-389F-DFB1D38F8CA9}"/>
              </a:ext>
            </a:extLst>
          </p:cNvPr>
          <p:cNvGrpSpPr/>
          <p:nvPr/>
        </p:nvGrpSpPr>
        <p:grpSpPr>
          <a:xfrm>
            <a:off x="61993" y="7953316"/>
            <a:ext cx="2141951" cy="1011137"/>
            <a:chOff x="581929" y="5973318"/>
            <a:chExt cx="1440161" cy="648072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1DADB70-1F5E-35A2-92D2-1D803E660C1D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AD926CC0-0272-10EC-8CB1-0B014198F80D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40" name="Triángulo isósceles 39">
                <a:extLst>
                  <a:ext uri="{FF2B5EF4-FFF2-40B4-BE49-F238E27FC236}">
                    <a16:creationId xmlns:a16="http://schemas.microsoft.com/office/drawing/2014/main" id="{F8A60882-96A0-3F6C-797B-48A7AF1AF33F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38" name="Google Shape;446;p22">
              <a:extLst>
                <a:ext uri="{FF2B5EF4-FFF2-40B4-BE49-F238E27FC236}">
                  <a16:creationId xmlns:a16="http://schemas.microsoft.com/office/drawing/2014/main" id="{385504EE-7C41-47C0-E4FA-E48441A57D68}"/>
                </a:ext>
              </a:extLst>
            </p:cNvPr>
            <p:cNvSpPr txBox="1"/>
            <p:nvPr/>
          </p:nvSpPr>
          <p:spPr>
            <a:xfrm>
              <a:off x="581929" y="6039399"/>
              <a:ext cx="1267777" cy="561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Padre de la psicología. Marcó la psicología como ciencia formal y no como una subrama de la psiquiatría. Funda el primer laboratorio de psicología experimental en Leipzig (Alemania)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2547E07-9FD2-B777-8AC9-58C0D70047CA}"/>
              </a:ext>
            </a:extLst>
          </p:cNvPr>
          <p:cNvSpPr txBox="1"/>
          <p:nvPr/>
        </p:nvSpPr>
        <p:spPr>
          <a:xfrm>
            <a:off x="2321637" y="8364098"/>
            <a:ext cx="615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1879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2C987D2-A0A0-4E81-9598-5BE175758CE6}"/>
              </a:ext>
            </a:extLst>
          </p:cNvPr>
          <p:cNvSpPr/>
          <p:nvPr/>
        </p:nvSpPr>
        <p:spPr>
          <a:xfrm>
            <a:off x="2498372" y="701452"/>
            <a:ext cx="111783" cy="8796423"/>
          </a:xfrm>
          <a:prstGeom prst="roundRect">
            <a:avLst>
              <a:gd name="adj" fmla="val 50000"/>
            </a:avLst>
          </a:prstGeom>
          <a:solidFill>
            <a:srgbClr val="6A8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457BB25-E057-4FBC-83C5-0134210D9783}"/>
              </a:ext>
            </a:extLst>
          </p:cNvPr>
          <p:cNvGrpSpPr/>
          <p:nvPr/>
        </p:nvGrpSpPr>
        <p:grpSpPr>
          <a:xfrm>
            <a:off x="1749859" y="1204536"/>
            <a:ext cx="1100901" cy="872841"/>
            <a:chOff x="2182375" y="1133500"/>
            <a:chExt cx="893431" cy="708350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0AA77AD5-07B6-4B13-89AF-96F5AED27D0D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C15C1A3-ED27-4DCA-B1AA-6729B9A92BBE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F722ECE-9036-4E99-9520-3EB4BFE8302C}"/>
              </a:ext>
            </a:extLst>
          </p:cNvPr>
          <p:cNvGrpSpPr/>
          <p:nvPr/>
        </p:nvGrpSpPr>
        <p:grpSpPr>
          <a:xfrm>
            <a:off x="1771512" y="2267441"/>
            <a:ext cx="1100901" cy="872841"/>
            <a:chOff x="2182375" y="1133500"/>
            <a:chExt cx="893431" cy="708350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006CD8DA-3C64-42C1-B2E4-3BD2C22B8CB7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C3702CB-99E7-4AC3-9A71-BCACE78920F1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6FA9FF3-0E52-479C-8839-D711D546CC78}"/>
              </a:ext>
            </a:extLst>
          </p:cNvPr>
          <p:cNvGrpSpPr/>
          <p:nvPr/>
        </p:nvGrpSpPr>
        <p:grpSpPr>
          <a:xfrm>
            <a:off x="1771512" y="3457780"/>
            <a:ext cx="1100901" cy="872841"/>
            <a:chOff x="2182375" y="1133500"/>
            <a:chExt cx="893431" cy="708350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E9CEEF71-5BAA-4238-B7EE-C938D84FC848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D5AF66F8-6DCC-48FB-892C-B33F2D8034C2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C111A3E6-F7CC-4F56-812B-F97A6FC27103}"/>
              </a:ext>
            </a:extLst>
          </p:cNvPr>
          <p:cNvGrpSpPr/>
          <p:nvPr/>
        </p:nvGrpSpPr>
        <p:grpSpPr>
          <a:xfrm>
            <a:off x="1746750" y="4666070"/>
            <a:ext cx="1100901" cy="872841"/>
            <a:chOff x="2182375" y="1133500"/>
            <a:chExt cx="893431" cy="708350"/>
          </a:xfrm>
        </p:grpSpPr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FE06D8BD-3C13-4EFA-B6D9-9A9259FE27C3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223F5F84-384F-42D4-8B52-2B4FC28D4B27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1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DDCFB45B-C015-418B-A98A-7B6DFE11EA88}"/>
              </a:ext>
            </a:extLst>
          </p:cNvPr>
          <p:cNvGrpSpPr/>
          <p:nvPr/>
        </p:nvGrpSpPr>
        <p:grpSpPr>
          <a:xfrm>
            <a:off x="1754640" y="6225143"/>
            <a:ext cx="1100901" cy="872841"/>
            <a:chOff x="2182375" y="1133500"/>
            <a:chExt cx="893431" cy="708350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8BF49EBD-5D4A-41B4-8A68-CC7A417E6C85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95B11C3E-983E-4AE0-9C07-A2721FE756FF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26DC348C-0658-4A83-A258-97094CA0C8F7}"/>
              </a:ext>
            </a:extLst>
          </p:cNvPr>
          <p:cNvGrpSpPr/>
          <p:nvPr/>
        </p:nvGrpSpPr>
        <p:grpSpPr>
          <a:xfrm>
            <a:off x="1757126" y="7693451"/>
            <a:ext cx="1100901" cy="872841"/>
            <a:chOff x="2182375" y="1133500"/>
            <a:chExt cx="893431" cy="708350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7B399C91-D63A-4893-ABEA-AC064CA0C3FB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DC0451B9-C6B7-405D-B250-B5E729E69B46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B9C0DED-0692-4A12-9CDD-C88F5DCE5494}"/>
              </a:ext>
            </a:extLst>
          </p:cNvPr>
          <p:cNvGrpSpPr/>
          <p:nvPr/>
        </p:nvGrpSpPr>
        <p:grpSpPr>
          <a:xfrm>
            <a:off x="-1" y="526021"/>
            <a:ext cx="2305092" cy="1554269"/>
            <a:chOff x="549038" y="5973318"/>
            <a:chExt cx="1473052" cy="648072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B7F4665-02B4-48B5-919B-7BF34CAC8DB1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4C0D6C87-CD9C-44D0-B103-7D9F4C48A4EB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81" name="Triángulo isósceles 80">
                <a:extLst>
                  <a:ext uri="{FF2B5EF4-FFF2-40B4-BE49-F238E27FC236}">
                    <a16:creationId xmlns:a16="http://schemas.microsoft.com/office/drawing/2014/main" id="{2F88F936-EB25-47D9-8ECB-E477703DDB57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60" name="Google Shape;446;p22">
              <a:extLst>
                <a:ext uri="{FF2B5EF4-FFF2-40B4-BE49-F238E27FC236}">
                  <a16:creationId xmlns:a16="http://schemas.microsoft.com/office/drawing/2014/main" id="{4B05A348-1FA1-4140-9517-ECDF5993FC48}"/>
                </a:ext>
              </a:extLst>
            </p:cNvPr>
            <p:cNvSpPr txBox="1"/>
            <p:nvPr/>
          </p:nvSpPr>
          <p:spPr>
            <a:xfrm>
              <a:off x="549038" y="5988372"/>
              <a:ext cx="1435980" cy="6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considerado el padre del psicoanálisis, método que tiene como objetivo el tratamiento de enfermedades mentales. En su teoría intenta explicar el comportamiento de los seres humanos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y se basa en el  análisis de los 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conflictos sexuales inconscientes que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se originan en la niñez.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DB1F4072-8275-4CCE-BFFB-9B2CCC025E9C}"/>
              </a:ext>
            </a:extLst>
          </p:cNvPr>
          <p:cNvGrpSpPr/>
          <p:nvPr/>
        </p:nvGrpSpPr>
        <p:grpSpPr>
          <a:xfrm flipH="1">
            <a:off x="3042840" y="1841830"/>
            <a:ext cx="2100660" cy="1496276"/>
            <a:chOff x="581930" y="5973318"/>
            <a:chExt cx="1440160" cy="648072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10355D69-A4BA-45EB-A7EA-BC7DCA41E734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5" name="Rectángulo: esquinas redondeadas 194">
                <a:extLst>
                  <a:ext uri="{FF2B5EF4-FFF2-40B4-BE49-F238E27FC236}">
                    <a16:creationId xmlns:a16="http://schemas.microsoft.com/office/drawing/2014/main" id="{2132C507-A4C6-4BC4-8764-67611809E62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196" name="Triángulo isósceles 195">
                <a:extLst>
                  <a:ext uri="{FF2B5EF4-FFF2-40B4-BE49-F238E27FC236}">
                    <a16:creationId xmlns:a16="http://schemas.microsoft.com/office/drawing/2014/main" id="{5B003442-BECB-46D4-ABC9-C9CEF3EB0EFE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92" name="Google Shape;446;p22">
              <a:extLst>
                <a:ext uri="{FF2B5EF4-FFF2-40B4-BE49-F238E27FC236}">
                  <a16:creationId xmlns:a16="http://schemas.microsoft.com/office/drawing/2014/main" id="{1A9A0C71-BAD9-4BB3-B2C8-B1780024C3C5}"/>
                </a:ext>
              </a:extLst>
            </p:cNvPr>
            <p:cNvSpPr txBox="1"/>
            <p:nvPr/>
          </p:nvSpPr>
          <p:spPr>
            <a:xfrm>
              <a:off x="581931" y="5994135"/>
              <a:ext cx="1297689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describe en forma sistemática el crecimiento y desarrollo humanos desde el nacimiento hasta la adolescencia; argumentaba que las habilidades aparecían cuando los niños alcanzaban un estado de maduración apropiado, hasta que los músculos, nervios, cerebro y huesos estuviesen preparados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15CBCE45-D8AF-47F8-AAAD-3BB8BC30B40C}"/>
              </a:ext>
            </a:extLst>
          </p:cNvPr>
          <p:cNvGrpSpPr/>
          <p:nvPr/>
        </p:nvGrpSpPr>
        <p:grpSpPr>
          <a:xfrm>
            <a:off x="51470" y="3188073"/>
            <a:ext cx="2063560" cy="962038"/>
            <a:chOff x="581930" y="5973318"/>
            <a:chExt cx="1440160" cy="648072"/>
          </a:xfrm>
        </p:grpSpPr>
        <p:grpSp>
          <p:nvGrpSpPr>
            <p:cNvPr id="200" name="Grupo 199">
              <a:extLst>
                <a:ext uri="{FF2B5EF4-FFF2-40B4-BE49-F238E27FC236}">
                  <a16:creationId xmlns:a16="http://schemas.microsoft.com/office/drawing/2014/main" id="{77A72CEB-D0D8-4FAD-82EB-899E2060F02F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2" name="Rectángulo: esquinas redondeadas 201">
                <a:extLst>
                  <a:ext uri="{FF2B5EF4-FFF2-40B4-BE49-F238E27FC236}">
                    <a16:creationId xmlns:a16="http://schemas.microsoft.com/office/drawing/2014/main" id="{8B5226BB-1C00-4591-A75C-D2D9F734F5A9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03" name="Triángulo isósceles 202">
                <a:extLst>
                  <a:ext uri="{FF2B5EF4-FFF2-40B4-BE49-F238E27FC236}">
                    <a16:creationId xmlns:a16="http://schemas.microsoft.com/office/drawing/2014/main" id="{2B2DE456-7718-49C0-A6AB-9A78CE22508D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199" name="Google Shape;446;p22">
              <a:extLst>
                <a:ext uri="{FF2B5EF4-FFF2-40B4-BE49-F238E27FC236}">
                  <a16:creationId xmlns:a16="http://schemas.microsoft.com/office/drawing/2014/main" id="{FF0D7642-EAFB-4780-A50A-4DC5C4AF402F}"/>
                </a:ext>
              </a:extLst>
            </p:cNvPr>
            <p:cNvSpPr txBox="1"/>
            <p:nvPr/>
          </p:nvSpPr>
          <p:spPr>
            <a:xfrm>
              <a:off x="581930" y="6008343"/>
              <a:ext cx="1267776" cy="592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Inicio estudios sobre psicología infantil,(seis estudios de psicología).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DA97313A-00FB-4BE3-8DEE-71517E3FA81E}"/>
              </a:ext>
            </a:extLst>
          </p:cNvPr>
          <p:cNvGrpSpPr/>
          <p:nvPr/>
        </p:nvGrpSpPr>
        <p:grpSpPr>
          <a:xfrm flipH="1">
            <a:off x="2929719" y="4112987"/>
            <a:ext cx="2090300" cy="1647507"/>
            <a:chOff x="581930" y="5973318"/>
            <a:chExt cx="1440160" cy="648072"/>
          </a:xfrm>
        </p:grpSpPr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A6650505-2EE5-400C-A3FB-7FAEE686B556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ángulo: esquinas redondeadas 208">
                <a:extLst>
                  <a:ext uri="{FF2B5EF4-FFF2-40B4-BE49-F238E27FC236}">
                    <a16:creationId xmlns:a16="http://schemas.microsoft.com/office/drawing/2014/main" id="{C3A8141F-2AFA-4E79-B3B6-CD154533AFDA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10" name="Triángulo isósceles 209">
                <a:extLst>
                  <a:ext uri="{FF2B5EF4-FFF2-40B4-BE49-F238E27FC236}">
                    <a16:creationId xmlns:a16="http://schemas.microsoft.com/office/drawing/2014/main" id="{B956D2BB-3DAC-4186-A90E-ED00E1984215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06" name="Google Shape;446;p22">
              <a:extLst>
                <a:ext uri="{FF2B5EF4-FFF2-40B4-BE49-F238E27FC236}">
                  <a16:creationId xmlns:a16="http://schemas.microsoft.com/office/drawing/2014/main" id="{DA308249-D63C-4855-BFB5-0BAB103F2AEA}"/>
                </a:ext>
              </a:extLst>
            </p:cNvPr>
            <p:cNvSpPr txBox="1"/>
            <p:nvPr/>
          </p:nvSpPr>
          <p:spPr>
            <a:xfrm>
              <a:off x="581930" y="5994135"/>
              <a:ext cx="1267776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+Se comienza a desarrollar la psicofarmacología (estudio de efecto de sustancias en el cerebro y el sistema nervioso).</a:t>
              </a:r>
              <a:endParaRPr lang="es-ES" sz="8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+Inicio de la hipnosis como terapia experimental.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+Se inicia la lobotomía en humanos.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+Kurt  Lewin la teoría del campo de la personalidad.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9DCA2E39-C6C3-4B9B-B9BA-AA947BC2930D}"/>
              </a:ext>
            </a:extLst>
          </p:cNvPr>
          <p:cNvGrpSpPr/>
          <p:nvPr/>
        </p:nvGrpSpPr>
        <p:grpSpPr>
          <a:xfrm>
            <a:off x="0" y="5956228"/>
            <a:ext cx="2123090" cy="1151094"/>
            <a:chOff x="592215" y="6223522"/>
            <a:chExt cx="1430835" cy="648072"/>
          </a:xfrm>
        </p:grpSpPr>
        <p:grpSp>
          <p:nvGrpSpPr>
            <p:cNvPr id="214" name="Grupo 213">
              <a:extLst>
                <a:ext uri="{FF2B5EF4-FFF2-40B4-BE49-F238E27FC236}">
                  <a16:creationId xmlns:a16="http://schemas.microsoft.com/office/drawing/2014/main" id="{72BB39E6-D5E6-4630-A19C-3572F8FFDC3D}"/>
                </a:ext>
              </a:extLst>
            </p:cNvPr>
            <p:cNvGrpSpPr/>
            <p:nvPr/>
          </p:nvGrpSpPr>
          <p:grpSpPr>
            <a:xfrm>
              <a:off x="592215" y="6223522"/>
              <a:ext cx="1430835" cy="648072"/>
              <a:chOff x="824667" y="4408040"/>
              <a:chExt cx="1430835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6" name="Rectángulo: esquinas redondeadas 215">
                <a:extLst>
                  <a:ext uri="{FF2B5EF4-FFF2-40B4-BE49-F238E27FC236}">
                    <a16:creationId xmlns:a16="http://schemas.microsoft.com/office/drawing/2014/main" id="{0EC2887F-CD32-4EF8-B696-16090E6F6D82}"/>
                  </a:ext>
                </a:extLst>
              </p:cNvPr>
              <p:cNvSpPr/>
              <p:nvPr/>
            </p:nvSpPr>
            <p:spPr>
              <a:xfrm>
                <a:off x="824667" y="4408040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17" name="Triángulo isósceles 216">
                <a:extLst>
                  <a:ext uri="{FF2B5EF4-FFF2-40B4-BE49-F238E27FC236}">
                    <a16:creationId xmlns:a16="http://schemas.microsoft.com/office/drawing/2014/main" id="{672BC9A3-5CFB-4F1B-819F-602544A3527E}"/>
                  </a:ext>
                </a:extLst>
              </p:cNvPr>
              <p:cNvSpPr/>
              <p:nvPr/>
            </p:nvSpPr>
            <p:spPr>
              <a:xfrm rot="5400000">
                <a:off x="2075482" y="4596697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13" name="Google Shape;446;p22">
              <a:extLst>
                <a:ext uri="{FF2B5EF4-FFF2-40B4-BE49-F238E27FC236}">
                  <a16:creationId xmlns:a16="http://schemas.microsoft.com/office/drawing/2014/main" id="{DECA8E00-FFD8-400B-843E-1EFF00A199CD}"/>
                </a:ext>
              </a:extLst>
            </p:cNvPr>
            <p:cNvSpPr txBox="1"/>
            <p:nvPr/>
          </p:nvSpPr>
          <p:spPr>
            <a:xfrm>
              <a:off x="598353" y="6299847"/>
              <a:ext cx="1267777" cy="561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Jerome Bruner y George Miller encabezaron la revolución cognitiva. La psicología cognitiva se encarga de estudiar los procesos mentales internas, todo aquello que sucede en el interior de nuestro cerebro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173E0CBF-3083-41EB-88DC-56DCFE02EEF8}"/>
              </a:ext>
            </a:extLst>
          </p:cNvPr>
          <p:cNvGrpSpPr/>
          <p:nvPr/>
        </p:nvGrpSpPr>
        <p:grpSpPr>
          <a:xfrm flipH="1">
            <a:off x="3019602" y="7017122"/>
            <a:ext cx="2000416" cy="1931811"/>
            <a:chOff x="581930" y="5973318"/>
            <a:chExt cx="1440160" cy="648072"/>
          </a:xfrm>
        </p:grpSpPr>
        <p:grpSp>
          <p:nvGrpSpPr>
            <p:cNvPr id="221" name="Grupo 220">
              <a:extLst>
                <a:ext uri="{FF2B5EF4-FFF2-40B4-BE49-F238E27FC236}">
                  <a16:creationId xmlns:a16="http://schemas.microsoft.com/office/drawing/2014/main" id="{355984C5-CC60-4009-96E4-33CF1206F49B}"/>
                </a:ext>
              </a:extLst>
            </p:cNvPr>
            <p:cNvGrpSpPr/>
            <p:nvPr/>
          </p:nvGrpSpPr>
          <p:grpSpPr>
            <a:xfrm>
              <a:off x="581930" y="5973318"/>
              <a:ext cx="1440160" cy="648072"/>
              <a:chOff x="814382" y="4157836"/>
              <a:chExt cx="1440160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3" name="Rectángulo: esquinas redondeadas 222">
                <a:extLst>
                  <a:ext uri="{FF2B5EF4-FFF2-40B4-BE49-F238E27FC236}">
                    <a16:creationId xmlns:a16="http://schemas.microsoft.com/office/drawing/2014/main" id="{189F5E00-453C-4396-B2D3-053830850C22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24" name="Triángulo isósceles 223">
                <a:extLst>
                  <a:ext uri="{FF2B5EF4-FFF2-40B4-BE49-F238E27FC236}">
                    <a16:creationId xmlns:a16="http://schemas.microsoft.com/office/drawing/2014/main" id="{0E0F2C15-2C08-42DB-850F-6C7AD4518083}"/>
                  </a:ext>
                </a:extLst>
              </p:cNvPr>
              <p:cNvSpPr/>
              <p:nvPr/>
            </p:nvSpPr>
            <p:spPr>
              <a:xfrm rot="5400000">
                <a:off x="2074522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220" name="Google Shape;446;p22">
              <a:extLst>
                <a:ext uri="{FF2B5EF4-FFF2-40B4-BE49-F238E27FC236}">
                  <a16:creationId xmlns:a16="http://schemas.microsoft.com/office/drawing/2014/main" id="{07E08D90-3D0D-48B5-B02C-E5044F8E103F}"/>
                </a:ext>
              </a:extLst>
            </p:cNvPr>
            <p:cNvSpPr txBox="1"/>
            <p:nvPr/>
          </p:nvSpPr>
          <p:spPr>
            <a:xfrm>
              <a:off x="581932" y="5998196"/>
              <a:ext cx="1267776" cy="606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+Gordon Bower Presenta experimentos que sugieren que la recuperación de recuerdos dependen del estado de ánimo.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+Roger Shepard Publica estudios que demuestran que las personas pueden rotar mentalmente un objeto tridimensional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+Martin Selligman Estudio sobre la felicidad, padre de la psicología positiva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8A264C0-0FFB-4807-8782-6CEADC27F701}"/>
              </a:ext>
            </a:extLst>
          </p:cNvPr>
          <p:cNvSpPr/>
          <p:nvPr/>
        </p:nvSpPr>
        <p:spPr>
          <a:xfrm>
            <a:off x="3203008" y="1281677"/>
            <a:ext cx="1296144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SIGMUND FREUND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67F819E-BE4B-4F69-A505-F54E03838D6E}"/>
              </a:ext>
            </a:extLst>
          </p:cNvPr>
          <p:cNvCxnSpPr>
            <a:cxnSpLocks/>
          </p:cNvCxnSpPr>
          <p:nvPr/>
        </p:nvCxnSpPr>
        <p:spPr>
          <a:xfrm flipH="1">
            <a:off x="2850760" y="1493540"/>
            <a:ext cx="363967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: esquinas redondeadas 224">
            <a:extLst>
              <a:ext uri="{FF2B5EF4-FFF2-40B4-BE49-F238E27FC236}">
                <a16:creationId xmlns:a16="http://schemas.microsoft.com/office/drawing/2014/main" id="{6780D5CA-0EA7-40EE-8D05-361B35C612A4}"/>
              </a:ext>
            </a:extLst>
          </p:cNvPr>
          <p:cNvSpPr/>
          <p:nvPr/>
        </p:nvSpPr>
        <p:spPr>
          <a:xfrm>
            <a:off x="3329268" y="3514323"/>
            <a:ext cx="1169883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 PIAGET</a:t>
            </a:r>
          </a:p>
        </p:txBody>
      </p: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ED4A47F7-F697-4358-9F07-225FBDCA2A43}"/>
              </a:ext>
            </a:extLst>
          </p:cNvPr>
          <p:cNvCxnSpPr>
            <a:cxnSpLocks/>
            <a:stCxn id="225" idx="1"/>
            <a:endCxn id="88" idx="6"/>
          </p:cNvCxnSpPr>
          <p:nvPr/>
        </p:nvCxnSpPr>
        <p:spPr>
          <a:xfrm flipH="1">
            <a:off x="2872413" y="3755036"/>
            <a:ext cx="456855" cy="13297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: esquinas redondeadas 226">
            <a:extLst>
              <a:ext uri="{FF2B5EF4-FFF2-40B4-BE49-F238E27FC236}">
                <a16:creationId xmlns:a16="http://schemas.microsoft.com/office/drawing/2014/main" id="{2EA80694-18C9-4E9A-8E29-5996D457710A}"/>
              </a:ext>
            </a:extLst>
          </p:cNvPr>
          <p:cNvSpPr/>
          <p:nvPr/>
        </p:nvSpPr>
        <p:spPr>
          <a:xfrm>
            <a:off x="3229698" y="6313760"/>
            <a:ext cx="1070243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PSICOLOGIA COGNITIVA</a:t>
            </a:r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7690062A-7A06-4FC9-A160-5F53BB691EAE}"/>
              </a:ext>
            </a:extLst>
          </p:cNvPr>
          <p:cNvCxnSpPr>
            <a:cxnSpLocks/>
            <a:stCxn id="227" idx="1"/>
            <a:endCxn id="157" idx="6"/>
          </p:cNvCxnSpPr>
          <p:nvPr/>
        </p:nvCxnSpPr>
        <p:spPr>
          <a:xfrm flipH="1" flipV="1">
            <a:off x="2855541" y="6535696"/>
            <a:ext cx="374157" cy="18777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ángulo: esquinas redondeadas 228">
            <a:extLst>
              <a:ext uri="{FF2B5EF4-FFF2-40B4-BE49-F238E27FC236}">
                <a16:creationId xmlns:a16="http://schemas.microsoft.com/office/drawing/2014/main" id="{F11A6D34-FF18-4177-9A7E-4A9A8458AEAC}"/>
              </a:ext>
            </a:extLst>
          </p:cNvPr>
          <p:cNvSpPr/>
          <p:nvPr/>
        </p:nvSpPr>
        <p:spPr>
          <a:xfrm>
            <a:off x="753280" y="2358362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ARNOLD GISELL</a:t>
            </a:r>
          </a:p>
        </p:txBody>
      </p: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633BB83D-987F-4B49-9747-FBC07170F3EB}"/>
              </a:ext>
            </a:extLst>
          </p:cNvPr>
          <p:cNvCxnSpPr>
            <a:cxnSpLocks/>
            <a:stCxn id="85" idx="2"/>
            <a:endCxn id="229" idx="3"/>
          </p:cNvCxnSpPr>
          <p:nvPr/>
        </p:nvCxnSpPr>
        <p:spPr>
          <a:xfrm flipH="1">
            <a:off x="1761388" y="2577994"/>
            <a:ext cx="489919" cy="21081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: esquinas redondeadas 230">
            <a:extLst>
              <a:ext uri="{FF2B5EF4-FFF2-40B4-BE49-F238E27FC236}">
                <a16:creationId xmlns:a16="http://schemas.microsoft.com/office/drawing/2014/main" id="{887FFCF1-B519-4FA4-9049-89AA50C23072}"/>
              </a:ext>
            </a:extLst>
          </p:cNvPr>
          <p:cNvSpPr/>
          <p:nvPr/>
        </p:nvSpPr>
        <p:spPr>
          <a:xfrm>
            <a:off x="782011" y="4735910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AVANCES</a:t>
            </a:r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61A697A3-7D6E-40FF-8062-9179F5188ED6}"/>
              </a:ext>
            </a:extLst>
          </p:cNvPr>
          <p:cNvCxnSpPr>
            <a:cxnSpLocks/>
            <a:stCxn id="122" idx="2"/>
            <a:endCxn id="231" idx="3"/>
          </p:cNvCxnSpPr>
          <p:nvPr/>
        </p:nvCxnSpPr>
        <p:spPr>
          <a:xfrm flipH="1">
            <a:off x="1790119" y="4976623"/>
            <a:ext cx="436426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ángulo: esquinas redondeadas 232">
            <a:extLst>
              <a:ext uri="{FF2B5EF4-FFF2-40B4-BE49-F238E27FC236}">
                <a16:creationId xmlns:a16="http://schemas.microsoft.com/office/drawing/2014/main" id="{AD755979-ED13-43DF-A00B-174E74C6A3C1}"/>
              </a:ext>
            </a:extLst>
          </p:cNvPr>
          <p:cNvSpPr/>
          <p:nvPr/>
        </p:nvSpPr>
        <p:spPr>
          <a:xfrm>
            <a:off x="821116" y="7729602"/>
            <a:ext cx="100810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AVANCES</a:t>
            </a:r>
          </a:p>
        </p:txBody>
      </p: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332C8A4F-4FDD-4C1E-97E3-A0B1BB1FEF80}"/>
              </a:ext>
            </a:extLst>
          </p:cNvPr>
          <p:cNvCxnSpPr>
            <a:cxnSpLocks/>
            <a:stCxn id="163" idx="2"/>
            <a:endCxn id="233" idx="3"/>
          </p:cNvCxnSpPr>
          <p:nvPr/>
        </p:nvCxnSpPr>
        <p:spPr>
          <a:xfrm flipH="1" flipV="1">
            <a:off x="1829224" y="7970315"/>
            <a:ext cx="407697" cy="33689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FE01978B-FC16-4CF7-9D8E-4067EB637BA6}"/>
              </a:ext>
            </a:extLst>
          </p:cNvPr>
          <p:cNvSpPr/>
          <p:nvPr/>
        </p:nvSpPr>
        <p:spPr>
          <a:xfrm>
            <a:off x="2360298" y="9806128"/>
            <a:ext cx="421089" cy="262648"/>
          </a:xfrm>
          <a:prstGeom prst="flowChartMerge">
            <a:avLst/>
          </a:prstGeom>
          <a:solidFill>
            <a:srgbClr val="6A8792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9BA12-9722-0F55-9CBD-224B3805A6AB}"/>
              </a:ext>
            </a:extLst>
          </p:cNvPr>
          <p:cNvSpPr txBox="1"/>
          <p:nvPr/>
        </p:nvSpPr>
        <p:spPr>
          <a:xfrm>
            <a:off x="2262039" y="1366582"/>
            <a:ext cx="540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1900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FA793F-FF26-9A3E-67D8-E26BADC569A9}"/>
              </a:ext>
            </a:extLst>
          </p:cNvPr>
          <p:cNvSpPr txBox="1"/>
          <p:nvPr/>
        </p:nvSpPr>
        <p:spPr>
          <a:xfrm>
            <a:off x="2326585" y="2432433"/>
            <a:ext cx="484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1915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94DE5D-F532-3D66-6F5D-DDE44EBD9ACA}"/>
              </a:ext>
            </a:extLst>
          </p:cNvPr>
          <p:cNvSpPr txBox="1"/>
          <p:nvPr/>
        </p:nvSpPr>
        <p:spPr>
          <a:xfrm>
            <a:off x="2321963" y="3581772"/>
            <a:ext cx="525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1923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3CB669-C1AB-0AF1-A329-99B30A57DC0D}"/>
              </a:ext>
            </a:extLst>
          </p:cNvPr>
          <p:cNvSpPr txBox="1"/>
          <p:nvPr/>
        </p:nvSpPr>
        <p:spPr>
          <a:xfrm>
            <a:off x="2139924" y="4802913"/>
            <a:ext cx="843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1931-1938</a:t>
            </a:r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5470CE-F801-9298-5E21-601DC5B22E81}"/>
              </a:ext>
            </a:extLst>
          </p:cNvPr>
          <p:cNvSpPr txBox="1"/>
          <p:nvPr/>
        </p:nvSpPr>
        <p:spPr>
          <a:xfrm>
            <a:off x="2287960" y="6412585"/>
            <a:ext cx="49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1970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B23B4D-B0DC-52EF-6CBF-107D245E00A7}"/>
              </a:ext>
            </a:extLst>
          </p:cNvPr>
          <p:cNvSpPr txBox="1"/>
          <p:nvPr/>
        </p:nvSpPr>
        <p:spPr>
          <a:xfrm>
            <a:off x="2135753" y="7882067"/>
            <a:ext cx="886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1971-1998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E7625DA-2334-B4C6-DF5B-6D2B6824486F}"/>
              </a:ext>
            </a:extLst>
          </p:cNvPr>
          <p:cNvGrpSpPr/>
          <p:nvPr/>
        </p:nvGrpSpPr>
        <p:grpSpPr>
          <a:xfrm>
            <a:off x="1782279" y="9164555"/>
            <a:ext cx="1100901" cy="872841"/>
            <a:chOff x="2182375" y="1133500"/>
            <a:chExt cx="893431" cy="70835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3898346-5DB4-2130-0DD5-1212CDAAA5C8}"/>
                </a:ext>
              </a:extLst>
            </p:cNvPr>
            <p:cNvSpPr/>
            <p:nvPr/>
          </p:nvSpPr>
          <p:spPr>
            <a:xfrm rot="19282370">
              <a:off x="2182375" y="1349243"/>
              <a:ext cx="748772" cy="492607"/>
            </a:xfrm>
            <a:prstGeom prst="rect">
              <a:avLst/>
            </a:prstGeom>
            <a:gradFill flip="none" rotWithShape="1">
              <a:gsLst>
                <a:gs pos="0">
                  <a:srgbClr val="C9D9E0">
                    <a:alpha val="35000"/>
                  </a:srgbClr>
                </a:gs>
                <a:gs pos="100000">
                  <a:srgbClr val="3458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74031E4-8B47-719B-16B6-CEAA9E72046A}"/>
                </a:ext>
              </a:extLst>
            </p:cNvPr>
            <p:cNvSpPr/>
            <p:nvPr/>
          </p:nvSpPr>
          <p:spPr>
            <a:xfrm>
              <a:off x="2571750" y="1133500"/>
              <a:ext cx="504056" cy="504056"/>
            </a:xfrm>
            <a:prstGeom prst="ellipse">
              <a:avLst/>
            </a:prstGeom>
            <a:solidFill>
              <a:srgbClr val="EDF2F2"/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1FEE9C8-E13E-FE21-CDA6-462B3DEE8FE1}"/>
              </a:ext>
            </a:extLst>
          </p:cNvPr>
          <p:cNvSpPr/>
          <p:nvPr/>
        </p:nvSpPr>
        <p:spPr>
          <a:xfrm>
            <a:off x="3294080" y="9257161"/>
            <a:ext cx="1240258" cy="481426"/>
          </a:xfrm>
          <a:prstGeom prst="roundRect">
            <a:avLst/>
          </a:prstGeom>
          <a:solidFill>
            <a:srgbClr val="C9D9E0"/>
          </a:solidFill>
          <a:ln>
            <a:solidFill>
              <a:srgbClr val="6A8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ACTUALIDAD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A3BBCDF-9C7E-29C3-F4F7-D1E23DBEDF50}"/>
              </a:ext>
            </a:extLst>
          </p:cNvPr>
          <p:cNvCxnSpPr>
            <a:cxnSpLocks/>
          </p:cNvCxnSpPr>
          <p:nvPr/>
        </p:nvCxnSpPr>
        <p:spPr>
          <a:xfrm flipH="1">
            <a:off x="2872413" y="9475108"/>
            <a:ext cx="370367" cy="0"/>
          </a:xfrm>
          <a:prstGeom prst="line">
            <a:avLst/>
          </a:prstGeom>
          <a:ln w="19050">
            <a:solidFill>
              <a:srgbClr val="6A87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41652CD-8898-B9E4-389F-DFB1D38F8CA9}"/>
              </a:ext>
            </a:extLst>
          </p:cNvPr>
          <p:cNvGrpSpPr/>
          <p:nvPr/>
        </p:nvGrpSpPr>
        <p:grpSpPr>
          <a:xfrm>
            <a:off x="123482" y="8477324"/>
            <a:ext cx="2085928" cy="1526120"/>
            <a:chOff x="581929" y="5973318"/>
            <a:chExt cx="1445478" cy="648072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1DADB70-1F5E-35A2-92D2-1D803E660C1D}"/>
                </a:ext>
              </a:extLst>
            </p:cNvPr>
            <p:cNvGrpSpPr/>
            <p:nvPr/>
          </p:nvGrpSpPr>
          <p:grpSpPr>
            <a:xfrm>
              <a:off x="581930" y="5973318"/>
              <a:ext cx="1445477" cy="648072"/>
              <a:chOff x="814382" y="4157836"/>
              <a:chExt cx="1445477" cy="648072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AD926CC0-0272-10EC-8CB1-0B014198F80D}"/>
                  </a:ext>
                </a:extLst>
              </p:cNvPr>
              <p:cNvSpPr/>
              <p:nvPr/>
            </p:nvSpPr>
            <p:spPr>
              <a:xfrm>
                <a:off x="814382" y="4157836"/>
                <a:ext cx="1296144" cy="648072"/>
              </a:xfrm>
              <a:prstGeom prst="roundRect">
                <a:avLst>
                  <a:gd name="adj" fmla="val 6379"/>
                </a:avLst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40" name="Triángulo isósceles 39">
                <a:extLst>
                  <a:ext uri="{FF2B5EF4-FFF2-40B4-BE49-F238E27FC236}">
                    <a16:creationId xmlns:a16="http://schemas.microsoft.com/office/drawing/2014/main" id="{F8A60882-96A0-3F6C-797B-48A7AF1AF33F}"/>
                  </a:ext>
                </a:extLst>
              </p:cNvPr>
              <p:cNvSpPr/>
              <p:nvPr/>
            </p:nvSpPr>
            <p:spPr>
              <a:xfrm rot="5400000">
                <a:off x="2079839" y="4409864"/>
                <a:ext cx="216024" cy="144016"/>
              </a:xfrm>
              <a:prstGeom prst="triangle">
                <a:avLst/>
              </a:prstGeom>
              <a:solidFill>
                <a:srgbClr val="ED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</p:grpSp>
        <p:sp>
          <p:nvSpPr>
            <p:cNvPr id="38" name="Google Shape;446;p22">
              <a:extLst>
                <a:ext uri="{FF2B5EF4-FFF2-40B4-BE49-F238E27FC236}">
                  <a16:creationId xmlns:a16="http://schemas.microsoft.com/office/drawing/2014/main" id="{385504EE-7C41-47C0-E4FA-E48441A57D68}"/>
                </a:ext>
              </a:extLst>
            </p:cNvPr>
            <p:cNvSpPr txBox="1"/>
            <p:nvPr/>
          </p:nvSpPr>
          <p:spPr>
            <a:xfrm>
              <a:off x="581929" y="6039399"/>
              <a:ext cx="1267777" cy="561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Los 5 descubrimientos psicológicos impresionantes en a actualidad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+El efecto halo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+La energía oscura del cerebro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 La disonancia cognitiva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+El efecto del falso consenso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es-ES" sz="900" kern="0" dirty="0"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+El efecto westermark</a:t>
              </a:r>
              <a:endParaRPr lang="es-CO" sz="900" kern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9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A344B-2842-0EA3-8B5F-8393707B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19523"/>
            <a:ext cx="4629150" cy="569961"/>
          </a:xfrm>
        </p:spPr>
        <p:txBody>
          <a:bodyPr>
            <a:norm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6A45-9FD1-C7D1-40D2-ED3EA79C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61492"/>
            <a:ext cx="4629150" cy="829650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https://psicologiaymente.com/psicologia/descubrimientos-psicologicos-impresionantes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https://www.youtube.com/watch?v=_qaAG-nzGzA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https://www.youtube.com/watch?v=fw0icOb6Qdc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http://historiapsi.com/psico/wp-content/uploads/2020/05/UNED-2017_Historia-de-la-Psicolog%C3%ADa_Manual.pdf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https://blog-grecia.com/cultura-de-grecia/ciencia-en-grecia#:~:text=La%20ciencia%20y%20la%20tecnolog%C3%ADa,el%20campo%20de%20las%20matem%C3%A1ticas</a:t>
            </a:r>
            <a:r>
              <a:rPr lang="es-CO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https://www.caracteristicas.co/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Sahakian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, W. (1975). Historias y sistemas de la psicología. Madrid. Editorial Tecnos S.A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González, J. (1983). ¿Qué es psicología? Revista chilena de humanidades, 3. p.p. 33-38.</a:t>
            </a:r>
          </a:p>
          <a:p>
            <a:pPr marL="0" indent="0">
              <a:buNone/>
            </a:pP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Collin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, C., Benson, N.,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Ginsburg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, J., Grand, V.,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Lazyan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, M. (2011). El libro de la psicología. Gran Bretaña.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Dorling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Kindersley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 parte de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Penguin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0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</p:spTree>
    <p:extLst>
      <p:ext uri="{BB962C8B-B14F-4D97-AF65-F5344CB8AC3E}">
        <p14:creationId xmlns:p14="http://schemas.microsoft.com/office/powerpoint/2010/main" val="1987780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904</Words>
  <Application>Microsoft Office PowerPoint</Application>
  <PresentationFormat>Personalizado</PresentationFormat>
  <Paragraphs>113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Aharoni</vt:lpstr>
      <vt:lpstr>Arial</vt:lpstr>
      <vt:lpstr>Calibri</vt:lpstr>
      <vt:lpstr>Times New Roman</vt:lpstr>
      <vt:lpstr>Trebuchet MS</vt:lpstr>
      <vt:lpstr>Wingdings 3</vt:lpstr>
      <vt:lpstr>Faceta</vt:lpstr>
      <vt:lpstr>LINEA DEL TIEMPO CIENCIA Y PSICOLOGIA      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VIGILANCIA_PATRULLAJ</dc:creator>
  <cp:lastModifiedBy>Nidya Patricia Barajas Sanabria</cp:lastModifiedBy>
  <cp:revision>16</cp:revision>
  <dcterms:created xsi:type="dcterms:W3CDTF">2020-12-23T05:25:15Z</dcterms:created>
  <dcterms:modified xsi:type="dcterms:W3CDTF">2022-11-21T01:59:20Z</dcterms:modified>
</cp:coreProperties>
</file>