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9" r:id="rId1"/>
  </p:sldMasterIdLst>
  <p:sldIdLst>
    <p:sldId id="261" r:id="rId2"/>
    <p:sldId id="264" r:id="rId3"/>
    <p:sldId id="266" r:id="rId4"/>
    <p:sldId id="267" r:id="rId5"/>
    <p:sldId id="256" r:id="rId6"/>
    <p:sldId id="273" r:id="rId7"/>
    <p:sldId id="269" r:id="rId8"/>
    <p:sldId id="271" r:id="rId9"/>
    <p:sldId id="281" r:id="rId10"/>
    <p:sldId id="280" r:id="rId11"/>
    <p:sldId id="285" r:id="rId12"/>
    <p:sldId id="282" r:id="rId13"/>
    <p:sldId id="283" r:id="rId14"/>
    <p:sldId id="257" r:id="rId15"/>
    <p:sldId id="275" r:id="rId16"/>
    <p:sldId id="260" r:id="rId17"/>
    <p:sldId id="276" r:id="rId18"/>
    <p:sldId id="258" r:id="rId19"/>
    <p:sldId id="277" r:id="rId20"/>
    <p:sldId id="259" r:id="rId21"/>
    <p:sldId id="278" r:id="rId22"/>
    <p:sldId id="272" r:id="rId23"/>
    <p:sldId id="292" r:id="rId24"/>
    <p:sldId id="295" r:id="rId25"/>
    <p:sldId id="288" r:id="rId26"/>
    <p:sldId id="293" r:id="rId27"/>
    <p:sldId id="294" r:id="rId28"/>
    <p:sldId id="291" r:id="rId29"/>
    <p:sldId id="286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87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Repository\ProgettoAAPP\test\Test%202%20e%203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Repository\ProgettoAAPP\test\Test%202%20e%203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/>
              <a:t> Dataset Lenght (#char)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it-IT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Serial</c:v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Foglio1!$A$4:$A$8</c:f>
              <c:strCache>
                <c:ptCount val="5"/>
                <c:pt idx="0">
                  <c:v>10^3</c:v>
                </c:pt>
                <c:pt idx="1">
                  <c:v>10^4</c:v>
                </c:pt>
                <c:pt idx="2">
                  <c:v>10^5</c:v>
                </c:pt>
                <c:pt idx="3">
                  <c:v>10^6</c:v>
                </c:pt>
                <c:pt idx="4">
                  <c:v>10^7</c:v>
                </c:pt>
              </c:strCache>
            </c:strRef>
          </c:cat>
          <c:val>
            <c:numRef>
              <c:f>Foglio1!$E$4:$E$8</c:f>
              <c:numCache>
                <c:formatCode>0.000</c:formatCode>
                <c:ptCount val="5"/>
                <c:pt idx="0">
                  <c:v>1.4999999999999999E-2</c:v>
                </c:pt>
                <c:pt idx="1">
                  <c:v>0.12733333333333333</c:v>
                </c:pt>
                <c:pt idx="2">
                  <c:v>1.3006666666666666</c:v>
                </c:pt>
                <c:pt idx="3">
                  <c:v>12.011333333333333</c:v>
                </c:pt>
                <c:pt idx="4">
                  <c:v>102.23166666666667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D8D-43E6-92B3-07B6705A01DD}"/>
            </c:ext>
          </c:extLst>
        </c:ser>
        <c:ser>
          <c:idx val="1"/>
          <c:order val="1"/>
          <c:tx>
            <c:v>Lock</c:v>
          </c:tx>
          <c:spPr>
            <a:ln w="2222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Foglio1!$E$12:$E$16</c:f>
              <c:numCache>
                <c:formatCode>0.000</c:formatCode>
                <c:ptCount val="5"/>
                <c:pt idx="0">
                  <c:v>1.9666666666666666E-2</c:v>
                </c:pt>
                <c:pt idx="1">
                  <c:v>0.12433333333333334</c:v>
                </c:pt>
                <c:pt idx="2">
                  <c:v>1.3803333333333334</c:v>
                </c:pt>
                <c:pt idx="3">
                  <c:v>12.132333333333333</c:v>
                </c:pt>
                <c:pt idx="4">
                  <c:v>131.36166666666665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D8D-43E6-92B3-07B6705A01DD}"/>
            </c:ext>
          </c:extLst>
        </c:ser>
        <c:ser>
          <c:idx val="2"/>
          <c:order val="2"/>
          <c:tx>
            <c:v>Optimized</c:v>
          </c:tx>
          <c:spPr>
            <a:ln w="2222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Foglio1!$E$20:$E$24</c:f>
              <c:numCache>
                <c:formatCode>0.000</c:formatCode>
                <c:ptCount val="5"/>
                <c:pt idx="0">
                  <c:v>1.3999999999999999E-2</c:v>
                </c:pt>
                <c:pt idx="1">
                  <c:v>3.2666666666666663E-2</c:v>
                </c:pt>
                <c:pt idx="2">
                  <c:v>8.900000000000001E-2</c:v>
                </c:pt>
                <c:pt idx="3">
                  <c:v>0.69633333333333347</c:v>
                </c:pt>
                <c:pt idx="4">
                  <c:v>5.8290000000000006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D8D-43E6-92B3-07B6705A01D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28576831"/>
        <c:axId val="630548687"/>
      </c:lineChart>
      <c:catAx>
        <c:axId val="62857683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  <a:alpha val="54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dk1">
                  <a:lumMod val="15000"/>
                  <a:lumOff val="85000"/>
                  <a:alpha val="51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630548687"/>
        <c:crosses val="autoZero"/>
        <c:auto val="1"/>
        <c:lblAlgn val="ctr"/>
        <c:lblOffset val="100"/>
        <c:noMultiLvlLbl val="0"/>
      </c:catAx>
      <c:valAx>
        <c:axId val="630548687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  <a:alpha val="54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/>
                  <a:t> Execution Time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0.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628576831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064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</c:dTable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plotVisOnly val="1"/>
    <c:dispBlanksAs val="zero"/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/>
              <a:t>K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it-IT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Serial</c:v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Foglio1!$A$29:$A$33</c:f>
              <c:numCache>
                <c:formatCode>General</c:formatCode>
                <c:ptCount val="5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</c:numCache>
            </c:numRef>
          </c:cat>
          <c:val>
            <c:numRef>
              <c:f>Foglio1!$E$29:$E$33</c:f>
              <c:numCache>
                <c:formatCode>0.000</c:formatCode>
                <c:ptCount val="5"/>
                <c:pt idx="0">
                  <c:v>30.608000000000001</c:v>
                </c:pt>
                <c:pt idx="1">
                  <c:v>42.719533333333324</c:v>
                </c:pt>
                <c:pt idx="2">
                  <c:v>44.281000000000006</c:v>
                </c:pt>
                <c:pt idx="3">
                  <c:v>59.846000000000004</c:v>
                </c:pt>
                <c:pt idx="4">
                  <c:v>61.000666666666667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ECE-4D0C-B29F-B317850CFEC6}"/>
            </c:ext>
          </c:extLst>
        </c:ser>
        <c:ser>
          <c:idx val="1"/>
          <c:order val="1"/>
          <c:tx>
            <c:v>Lock</c:v>
          </c:tx>
          <c:spPr>
            <a:ln w="2222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Foglio1!$E$37:$E$41</c:f>
              <c:numCache>
                <c:formatCode>0.000</c:formatCode>
                <c:ptCount val="5"/>
                <c:pt idx="0">
                  <c:v>50.194333333333333</c:v>
                </c:pt>
                <c:pt idx="1">
                  <c:v>59.56666666666667</c:v>
                </c:pt>
                <c:pt idx="2">
                  <c:v>63.129333333333328</c:v>
                </c:pt>
                <c:pt idx="3">
                  <c:v>74.90333333333335</c:v>
                </c:pt>
                <c:pt idx="4">
                  <c:v>76.076666666666654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ECE-4D0C-B29F-B317850CFEC6}"/>
            </c:ext>
          </c:extLst>
        </c:ser>
        <c:ser>
          <c:idx val="2"/>
          <c:order val="2"/>
          <c:tx>
            <c:v>Optimized</c:v>
          </c:tx>
          <c:spPr>
            <a:ln w="2222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Foglio1!$E$45:$E$49</c:f>
              <c:numCache>
                <c:formatCode>0.000</c:formatCode>
                <c:ptCount val="5"/>
                <c:pt idx="0">
                  <c:v>3.0263333333333335</c:v>
                </c:pt>
                <c:pt idx="1">
                  <c:v>3.781333333333333</c:v>
                </c:pt>
                <c:pt idx="2">
                  <c:v>3.9103333333333334</c:v>
                </c:pt>
                <c:pt idx="3">
                  <c:v>4.6480000000000006</c:v>
                </c:pt>
                <c:pt idx="4">
                  <c:v>4.9273333333333333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ECE-4D0C-B29F-B317850CFEC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28576831"/>
        <c:axId val="630548687"/>
      </c:lineChart>
      <c:catAx>
        <c:axId val="62857683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  <a:alpha val="54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dk1">
                  <a:lumMod val="15000"/>
                  <a:lumOff val="85000"/>
                  <a:alpha val="51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630548687"/>
        <c:crosses val="autoZero"/>
        <c:auto val="1"/>
        <c:lblAlgn val="ctr"/>
        <c:lblOffset val="100"/>
        <c:noMultiLvlLbl val="0"/>
      </c:catAx>
      <c:valAx>
        <c:axId val="6305486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  <a:alpha val="54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/>
                  <a:t>Execution Time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0.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628576831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064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</c:dTable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plotVisOnly val="1"/>
    <c:dispBlanksAs val="zero"/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2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  <a:alpha val="54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  <a:alpha val="51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32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  <a:alpha val="54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  <a:alpha val="51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075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437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697619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2869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419296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9672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7233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961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419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617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259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069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661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298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317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518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779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  <p:sldLayoutId id="2147483713" r:id="rId14"/>
    <p:sldLayoutId id="2147483714" r:id="rId15"/>
    <p:sldLayoutId id="214748371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29BE987C-6464-45A5-8EAA-800D11B97F5C}"/>
              </a:ext>
            </a:extLst>
          </p:cNvPr>
          <p:cNvSpPr txBox="1"/>
          <p:nvPr/>
        </p:nvSpPr>
        <p:spPr>
          <a:xfrm>
            <a:off x="3434451" y="5976698"/>
            <a:ext cx="59036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Diego Gaboardi and Giorgio Giardini</a:t>
            </a:r>
          </a:p>
          <a:p>
            <a:pPr algn="ctr"/>
            <a:r>
              <a:rPr lang="it-IT" dirty="0"/>
              <a:t>Politecnico di Milano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07D5609B-F72A-4355-8561-FFB57AAE1DBF}"/>
              </a:ext>
            </a:extLst>
          </p:cNvPr>
          <p:cNvSpPr txBox="1"/>
          <p:nvPr/>
        </p:nvSpPr>
        <p:spPr>
          <a:xfrm>
            <a:off x="2806470" y="619168"/>
            <a:ext cx="715961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6000" i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Goudy Old Style" panose="02020502050305020303" pitchFamily="18" charset="0"/>
              </a:rPr>
              <a:t>PROJECT OF AAPP</a:t>
            </a:r>
            <a:br>
              <a:rPr lang="it-IT" sz="6000" i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Goudy Old Style" panose="02020502050305020303" pitchFamily="18" charset="0"/>
              </a:rPr>
            </a:br>
            <a:r>
              <a:rPr lang="it-IT" sz="6000" i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Goudy Old Style" panose="02020502050305020303" pitchFamily="18" charset="0"/>
              </a:rPr>
              <a:t>K-</a:t>
            </a:r>
            <a:r>
              <a:rPr lang="it-IT" sz="6000" i="1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Goudy Old Style" panose="02020502050305020303" pitchFamily="18" charset="0"/>
              </a:rPr>
              <a:t>mer</a:t>
            </a:r>
            <a:r>
              <a:rPr lang="it-IT" sz="6000" i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Goudy Old Style" panose="02020502050305020303" pitchFamily="18" charset="0"/>
              </a:rPr>
              <a:t> </a:t>
            </a:r>
            <a:r>
              <a:rPr lang="it-IT" sz="6000" i="1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Goudy Old Style" panose="02020502050305020303" pitchFamily="18" charset="0"/>
              </a:rPr>
              <a:t>counting</a:t>
            </a:r>
            <a:endParaRPr lang="it-IT" sz="6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18" name="Gruppo 17">
            <a:extLst>
              <a:ext uri="{FF2B5EF4-FFF2-40B4-BE49-F238E27FC236}">
                <a16:creationId xmlns:a16="http://schemas.microsoft.com/office/drawing/2014/main" id="{D81EB907-2F3B-4771-8BFD-CE1FDF1ACA89}"/>
              </a:ext>
            </a:extLst>
          </p:cNvPr>
          <p:cNvGrpSpPr/>
          <p:nvPr/>
        </p:nvGrpSpPr>
        <p:grpSpPr>
          <a:xfrm rot="20369766">
            <a:off x="797573" y="-675475"/>
            <a:ext cx="10541347" cy="9673573"/>
            <a:chOff x="177426" y="0"/>
            <a:chExt cx="7560901" cy="7963165"/>
          </a:xfrm>
        </p:grpSpPr>
        <p:pic>
          <p:nvPicPr>
            <p:cNvPr id="6" name="Immagine 5">
              <a:extLst>
                <a:ext uri="{FF2B5EF4-FFF2-40B4-BE49-F238E27FC236}">
                  <a16:creationId xmlns:a16="http://schemas.microsoft.com/office/drawing/2014/main" id="{A45F87E2-4A1F-4B9E-8BF0-917C31F7AD2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</a:blip>
            <a:stretch>
              <a:fillRect/>
            </a:stretch>
          </p:blipFill>
          <p:spPr>
            <a:xfrm rot="5400000">
              <a:off x="-275004" y="452430"/>
              <a:ext cx="3708025" cy="2803166"/>
            </a:xfrm>
            <a:prstGeom prst="rect">
              <a:avLst/>
            </a:prstGeom>
          </p:spPr>
        </p:pic>
        <p:pic>
          <p:nvPicPr>
            <p:cNvPr id="15" name="Immagine 14">
              <a:extLst>
                <a:ext uri="{FF2B5EF4-FFF2-40B4-BE49-F238E27FC236}">
                  <a16:creationId xmlns:a16="http://schemas.microsoft.com/office/drawing/2014/main" id="{A1F7D7BB-FB69-4778-82BA-6D75D523D5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</a:blip>
            <a:stretch>
              <a:fillRect/>
            </a:stretch>
          </p:blipFill>
          <p:spPr>
            <a:xfrm rot="5400000">
              <a:off x="2649677" y="3067424"/>
              <a:ext cx="1363408" cy="1030699"/>
            </a:xfrm>
            <a:prstGeom prst="rect">
              <a:avLst/>
            </a:prstGeom>
          </p:spPr>
        </p:pic>
        <p:pic>
          <p:nvPicPr>
            <p:cNvPr id="16" name="Immagine 15">
              <a:extLst>
                <a:ext uri="{FF2B5EF4-FFF2-40B4-BE49-F238E27FC236}">
                  <a16:creationId xmlns:a16="http://schemas.microsoft.com/office/drawing/2014/main" id="{FD6A6211-A158-44F6-9A8C-288DC21985A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</a:blip>
            <a:stretch>
              <a:fillRect/>
            </a:stretch>
          </p:blipFill>
          <p:spPr>
            <a:xfrm rot="15899821">
              <a:off x="3711487" y="4051783"/>
              <a:ext cx="1363408" cy="1030699"/>
            </a:xfrm>
            <a:prstGeom prst="rect">
              <a:avLst/>
            </a:prstGeom>
          </p:spPr>
        </p:pic>
        <p:pic>
          <p:nvPicPr>
            <p:cNvPr id="17" name="Immagine 16">
              <a:extLst>
                <a:ext uri="{FF2B5EF4-FFF2-40B4-BE49-F238E27FC236}">
                  <a16:creationId xmlns:a16="http://schemas.microsoft.com/office/drawing/2014/main" id="{C0A960C0-2FD7-47BF-8B9F-F4778E06EA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</a:blip>
            <a:stretch>
              <a:fillRect/>
            </a:stretch>
          </p:blipFill>
          <p:spPr>
            <a:xfrm rot="15670763">
              <a:off x="4482731" y="4707570"/>
              <a:ext cx="3708025" cy="2803166"/>
            </a:xfrm>
            <a:prstGeom prst="rect">
              <a:avLst/>
            </a:prstGeom>
          </p:spPr>
        </p:pic>
      </p:grpSp>
      <p:pic>
        <p:nvPicPr>
          <p:cNvPr id="3" name="Immagine 2">
            <a:extLst>
              <a:ext uri="{FF2B5EF4-FFF2-40B4-BE49-F238E27FC236}">
                <a16:creationId xmlns:a16="http://schemas.microsoft.com/office/drawing/2014/main" id="{133E43BC-52F8-45A4-B0B7-A56E4DDE79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4136" y="2990391"/>
            <a:ext cx="2850903" cy="2850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9163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62C236CB-D5B9-462C-B787-BD21217D663D}"/>
              </a:ext>
            </a:extLst>
          </p:cNvPr>
          <p:cNvSpPr txBox="1"/>
          <p:nvPr/>
        </p:nvSpPr>
        <p:spPr>
          <a:xfrm>
            <a:off x="3106045" y="587454"/>
            <a:ext cx="675858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ct val="0"/>
              </a:spcBef>
            </a:pPr>
            <a:r>
              <a:rPr lang="it-IT" sz="4400" b="1" dirty="0">
                <a:solidFill>
                  <a:srgbClr val="FFC000"/>
                </a:solidFill>
                <a:latin typeface="+mj-lt"/>
                <a:ea typeface="+mj-ea"/>
                <a:cs typeface="+mj-cs"/>
              </a:rPr>
              <a:t>SERIAL IMPLEMENTATION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03F7FFA-1344-43D9-A932-36D9E8C906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2012" y="1763504"/>
            <a:ext cx="8915400" cy="3777622"/>
          </a:xfrm>
        </p:spPr>
        <p:txBody>
          <a:bodyPr/>
          <a:lstStyle/>
          <a:p>
            <a:r>
              <a:rPr lang="it-IT" dirty="0"/>
              <a:t>Class model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 err="1"/>
              <a:t>HashTable</a:t>
            </a:r>
            <a:endParaRPr lang="it-IT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 err="1"/>
              <a:t>HashEntry</a:t>
            </a:r>
            <a:endParaRPr lang="it-IT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 err="1"/>
              <a:t>Structures</a:t>
            </a:r>
            <a:endParaRPr lang="it-IT" dirty="0"/>
          </a:p>
          <a:p>
            <a:pPr marL="457200" lvl="1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1FE965E9-D980-4E21-A810-32913F2382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0072" y="3734017"/>
            <a:ext cx="3589591" cy="2594097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DC2AB570-80C0-40BB-8C6D-E4CA47999D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0472" y="1604523"/>
            <a:ext cx="6176196" cy="2441242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37E04492-45FD-41FC-8055-5403034410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3908" y="3899943"/>
            <a:ext cx="3322760" cy="2428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0962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62C236CB-D5B9-462C-B787-BD21217D663D}"/>
              </a:ext>
            </a:extLst>
          </p:cNvPr>
          <p:cNvSpPr txBox="1"/>
          <p:nvPr/>
        </p:nvSpPr>
        <p:spPr>
          <a:xfrm>
            <a:off x="3106045" y="587454"/>
            <a:ext cx="675858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ct val="0"/>
              </a:spcBef>
            </a:pPr>
            <a:r>
              <a:rPr lang="it-IT" sz="4400" b="1" dirty="0">
                <a:solidFill>
                  <a:srgbClr val="FFC000"/>
                </a:solidFill>
                <a:latin typeface="+mj-lt"/>
                <a:ea typeface="+mj-ea"/>
                <a:cs typeface="+mj-cs"/>
              </a:rPr>
              <a:t>SERIAL IMPLEMENTATION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03F7FFA-1344-43D9-A932-36D9E8C906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2012" y="1763504"/>
            <a:ext cx="8915400" cy="3777622"/>
          </a:xfrm>
        </p:spPr>
        <p:txBody>
          <a:bodyPr/>
          <a:lstStyle/>
          <a:p>
            <a:r>
              <a:rPr lang="it-IT" dirty="0"/>
              <a:t>Program option</a:t>
            </a:r>
          </a:p>
          <a:p>
            <a:pPr marL="457200" lvl="1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8362CBD8-08AF-4858-84AC-5E1FEA6ABB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7016" y="2356338"/>
            <a:ext cx="8317626" cy="2101361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EA68C5D8-4703-4BF6-8E65-64CF4A8A89BC}"/>
              </a:ext>
            </a:extLst>
          </p:cNvPr>
          <p:cNvSpPr txBox="1"/>
          <p:nvPr/>
        </p:nvSpPr>
        <p:spPr>
          <a:xfrm>
            <a:off x="2497016" y="4696222"/>
            <a:ext cx="865614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Program options </a:t>
            </a:r>
            <a:r>
              <a:rPr lang="it-IT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let</a:t>
            </a:r>
            <a:r>
              <a:rPr lang="it-IT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user set the </a:t>
            </a:r>
            <a:r>
              <a:rPr lang="it-IT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following</a:t>
            </a:r>
            <a:r>
              <a:rPr lang="it-IT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it-IT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parameters</a:t>
            </a:r>
            <a:r>
              <a:rPr lang="it-IT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it-IT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at</a:t>
            </a:r>
            <a:r>
              <a:rPr lang="it-IT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it-IT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execution</a:t>
            </a:r>
            <a:r>
              <a:rPr lang="it-IT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time:</a:t>
            </a:r>
          </a:p>
          <a:p>
            <a:r>
              <a:rPr lang="it-IT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</a:t>
            </a:r>
            <a:r>
              <a:rPr lang="it-IT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– </a:t>
            </a:r>
            <a:r>
              <a:rPr lang="it-IT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hash</a:t>
            </a:r>
            <a:r>
              <a:rPr lang="it-IT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it-IT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table</a:t>
            </a:r>
            <a:r>
              <a:rPr lang="it-IT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it-IT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lenght</a:t>
            </a:r>
            <a:endParaRPr lang="it-IT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it-IT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</a:t>
            </a:r>
            <a:r>
              <a:rPr lang="it-IT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– </a:t>
            </a:r>
            <a:r>
              <a:rPr lang="it-IT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number</a:t>
            </a:r>
            <a:r>
              <a:rPr lang="it-IT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of </a:t>
            </a:r>
            <a:r>
              <a:rPr lang="it-IT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thread</a:t>
            </a:r>
            <a:endParaRPr lang="it-IT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it-IT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 </a:t>
            </a:r>
            <a:r>
              <a:rPr lang="it-IT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– source file</a:t>
            </a:r>
          </a:p>
          <a:p>
            <a:r>
              <a:rPr lang="it-IT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</a:t>
            </a:r>
            <a:r>
              <a:rPr lang="it-IT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– k-</a:t>
            </a:r>
            <a:r>
              <a:rPr lang="it-IT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mer</a:t>
            </a:r>
            <a:r>
              <a:rPr lang="it-IT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it-IT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lenght</a:t>
            </a:r>
            <a:r>
              <a:rPr lang="it-IT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157126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CA33DF1F-B3FF-4BBD-9610-8F171CACA173}"/>
              </a:ext>
            </a:extLst>
          </p:cNvPr>
          <p:cNvSpPr txBox="1"/>
          <p:nvPr/>
        </p:nvSpPr>
        <p:spPr>
          <a:xfrm>
            <a:off x="1718458" y="578661"/>
            <a:ext cx="1025473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ct val="0"/>
              </a:spcBef>
            </a:pPr>
            <a:r>
              <a:rPr lang="it-IT" sz="4400" b="1" dirty="0">
                <a:solidFill>
                  <a:srgbClr val="FFC000"/>
                </a:solidFill>
                <a:latin typeface="+mj-lt"/>
                <a:ea typeface="+mj-ea"/>
                <a:cs typeface="+mj-cs"/>
              </a:rPr>
              <a:t>LOCK MULTITHREAD IMPLEMENTATION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7E882EB7-A6C3-4AA0-9066-067CDF5A49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7179" y="2919149"/>
            <a:ext cx="7743825" cy="2705100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234079F2-F51D-4151-B5E4-5B832C871E73}"/>
              </a:ext>
            </a:extLst>
          </p:cNvPr>
          <p:cNvSpPr txBox="1"/>
          <p:nvPr/>
        </p:nvSpPr>
        <p:spPr>
          <a:xfrm>
            <a:off x="2347179" y="1810460"/>
            <a:ext cx="86561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OUR CHOICE</a:t>
            </a:r>
            <a:r>
              <a:rPr lang="it-IT" dirty="0"/>
              <a:t>: use of a </a:t>
            </a:r>
            <a:r>
              <a:rPr lang="it-IT" dirty="0" err="1"/>
              <a:t>critical</a:t>
            </a:r>
            <a:r>
              <a:rPr lang="it-IT" dirty="0"/>
              <a:t> call of </a:t>
            </a:r>
            <a:r>
              <a:rPr lang="it-IT" dirty="0" err="1"/>
              <a:t>increment</a:t>
            </a:r>
            <a:r>
              <a:rPr lang="it-IT" dirty="0"/>
              <a:t> </a:t>
            </a:r>
            <a:r>
              <a:rPr lang="it-IT" dirty="0" err="1"/>
              <a:t>function</a:t>
            </a:r>
            <a:r>
              <a:rPr lang="it-IT" dirty="0"/>
              <a:t>, in an </a:t>
            </a:r>
            <a:r>
              <a:rPr lang="it-IT" dirty="0" err="1"/>
              <a:t>openmp</a:t>
            </a:r>
            <a:r>
              <a:rPr lang="it-IT" dirty="0"/>
              <a:t> </a:t>
            </a:r>
            <a:r>
              <a:rPr lang="it-IT" dirty="0" err="1"/>
              <a:t>parallel</a:t>
            </a:r>
            <a:r>
              <a:rPr lang="it-IT" dirty="0"/>
              <a:t> </a:t>
            </a:r>
            <a:r>
              <a:rPr lang="it-IT" dirty="0" err="1"/>
              <a:t>cycle</a:t>
            </a:r>
            <a:endParaRPr lang="it-IT" dirty="0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C958C703-751C-482C-AA30-0D6832A04743}"/>
              </a:ext>
            </a:extLst>
          </p:cNvPr>
          <p:cNvSpPr/>
          <p:nvPr/>
        </p:nvSpPr>
        <p:spPr>
          <a:xfrm>
            <a:off x="2347178" y="3147646"/>
            <a:ext cx="7743825" cy="202222"/>
          </a:xfrm>
          <a:prstGeom prst="rect">
            <a:avLst/>
          </a:prstGeom>
          <a:solidFill>
            <a:srgbClr val="E78712">
              <a:alpha val="2784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87CF062C-17F6-4336-9053-5876FDDA333E}"/>
              </a:ext>
            </a:extLst>
          </p:cNvPr>
          <p:cNvSpPr/>
          <p:nvPr/>
        </p:nvSpPr>
        <p:spPr>
          <a:xfrm>
            <a:off x="2347178" y="4955982"/>
            <a:ext cx="7743825" cy="202222"/>
          </a:xfrm>
          <a:prstGeom prst="rect">
            <a:avLst/>
          </a:prstGeom>
          <a:solidFill>
            <a:srgbClr val="E78712">
              <a:alpha val="2784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380540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FCE8F0D5-4C43-471B-993A-B3303ABB38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0808" y="2344729"/>
            <a:ext cx="3499338" cy="3499338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6FD32523-3B7F-462C-93D7-65CB0A3EEF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8729" y="2963008"/>
            <a:ext cx="8915399" cy="2262781"/>
          </a:xfrm>
        </p:spPr>
        <p:txBody>
          <a:bodyPr>
            <a:normAutofit/>
          </a:bodyPr>
          <a:lstStyle/>
          <a:p>
            <a:r>
              <a:rPr lang="it-IT" sz="6600" b="1" dirty="0">
                <a:solidFill>
                  <a:srgbClr val="FFC000"/>
                </a:solidFill>
              </a:rPr>
              <a:t>OPTIMIZATIONS</a:t>
            </a:r>
            <a:endParaRPr lang="it-IT" sz="6600" dirty="0"/>
          </a:p>
        </p:txBody>
      </p:sp>
    </p:spTree>
    <p:extLst>
      <p:ext uri="{BB962C8B-B14F-4D97-AF65-F5344CB8AC3E}">
        <p14:creationId xmlns:p14="http://schemas.microsoft.com/office/powerpoint/2010/main" val="12302425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9A79DD8-7898-4554-92A3-C7A3BEF45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02849"/>
          </a:xfrm>
        </p:spPr>
        <p:txBody>
          <a:bodyPr>
            <a:normAutofit/>
          </a:bodyPr>
          <a:lstStyle/>
          <a:p>
            <a:pPr algn="ctr"/>
            <a:r>
              <a:rPr lang="it-IT" sz="4400" b="1" dirty="0">
                <a:solidFill>
                  <a:srgbClr val="FFC000"/>
                </a:solidFill>
              </a:rPr>
              <a:t>LOCK-FREE HASH TABLE</a:t>
            </a:r>
            <a:endParaRPr lang="en-GB" sz="440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771D541-E8D6-49B9-BCDF-B47663ADD1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26959"/>
            <a:ext cx="8915400" cy="4384263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	</a:t>
            </a:r>
          </a:p>
          <a:p>
            <a:pPr marL="0" indent="0">
              <a:buNone/>
            </a:pPr>
            <a:r>
              <a:rPr lang="it-IT" b="1" dirty="0"/>
              <a:t>	CAS</a:t>
            </a:r>
            <a:r>
              <a:rPr lang="it-IT" dirty="0"/>
              <a:t> </a:t>
            </a:r>
            <a:r>
              <a:rPr lang="it-IT" dirty="0" err="1"/>
              <a:t>instruction</a:t>
            </a:r>
            <a:r>
              <a:rPr lang="it-IT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sz="1400" dirty="0" err="1"/>
              <a:t>Reads</a:t>
            </a:r>
            <a:r>
              <a:rPr lang="it-IT" sz="1400" dirty="0"/>
              <a:t> a </a:t>
            </a:r>
            <a:r>
              <a:rPr lang="it-IT" sz="1400" dirty="0" err="1"/>
              <a:t>memory</a:t>
            </a:r>
            <a:r>
              <a:rPr lang="it-IT" sz="1400" dirty="0"/>
              <a:t> location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sz="1400" dirty="0"/>
              <a:t>Compare the </a:t>
            </a:r>
            <a:r>
              <a:rPr lang="it-IT" sz="1400" dirty="0" err="1"/>
              <a:t>read</a:t>
            </a:r>
            <a:r>
              <a:rPr lang="it-IT" sz="1400" dirty="0"/>
              <a:t> </a:t>
            </a:r>
            <a:r>
              <a:rPr lang="it-IT" sz="1400" dirty="0" err="1"/>
              <a:t>value</a:t>
            </a:r>
            <a:r>
              <a:rPr lang="it-IT" sz="1400" dirty="0"/>
              <a:t> to the second </a:t>
            </a:r>
            <a:r>
              <a:rPr lang="it-IT" sz="1400" dirty="0" err="1"/>
              <a:t>parameter</a:t>
            </a:r>
            <a:r>
              <a:rPr lang="it-IT" sz="1400" dirty="0"/>
              <a:t> of the </a:t>
            </a:r>
            <a:r>
              <a:rPr lang="it-IT" sz="1400" dirty="0" err="1"/>
              <a:t>instruction</a:t>
            </a:r>
            <a:endParaRPr lang="it-IT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it-IT" sz="1400" dirty="0" err="1"/>
              <a:t>If</a:t>
            </a:r>
            <a:r>
              <a:rPr lang="it-IT" sz="1400" dirty="0"/>
              <a:t> </a:t>
            </a:r>
            <a:r>
              <a:rPr lang="it-IT" sz="1400" dirty="0" err="1"/>
              <a:t>they</a:t>
            </a:r>
            <a:r>
              <a:rPr lang="it-IT" sz="1400" dirty="0"/>
              <a:t> are </a:t>
            </a:r>
            <a:r>
              <a:rPr lang="it-IT" sz="1400" dirty="0" err="1"/>
              <a:t>equal</a:t>
            </a:r>
            <a:r>
              <a:rPr lang="it-IT" sz="1400" dirty="0"/>
              <a:t> </a:t>
            </a:r>
            <a:r>
              <a:rPr lang="it-IT" sz="1400" dirty="0" err="1"/>
              <a:t>write</a:t>
            </a:r>
            <a:r>
              <a:rPr lang="it-IT" sz="1400" dirty="0"/>
              <a:t> the </a:t>
            </a:r>
            <a:r>
              <a:rPr lang="it-IT" sz="1400" dirty="0" err="1"/>
              <a:t>memory</a:t>
            </a:r>
            <a:r>
              <a:rPr lang="it-IT" sz="1400" dirty="0"/>
              <a:t> with the 3rd </a:t>
            </a:r>
            <a:r>
              <a:rPr lang="it-IT" sz="1400" dirty="0" err="1"/>
              <a:t>parameter</a:t>
            </a:r>
            <a:endParaRPr lang="it-IT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it-IT" sz="1400" dirty="0"/>
              <a:t>Return the </a:t>
            </a:r>
            <a:r>
              <a:rPr lang="it-IT" sz="1400" dirty="0" err="1"/>
              <a:t>previously</a:t>
            </a:r>
            <a:r>
              <a:rPr lang="it-IT" sz="1400" dirty="0"/>
              <a:t> </a:t>
            </a:r>
            <a:r>
              <a:rPr lang="it-IT" sz="1400" dirty="0" err="1"/>
              <a:t>held</a:t>
            </a:r>
            <a:r>
              <a:rPr lang="it-IT" sz="1400" dirty="0"/>
              <a:t> </a:t>
            </a:r>
            <a:r>
              <a:rPr lang="it-IT" sz="1400" dirty="0" err="1"/>
              <a:t>value</a:t>
            </a:r>
            <a:endParaRPr lang="it-IT" sz="1400" dirty="0"/>
          </a:p>
          <a:p>
            <a:pPr marL="457200" lvl="1" indent="0">
              <a:buNone/>
            </a:pPr>
            <a:endParaRPr lang="it-IT" sz="1400" dirty="0"/>
          </a:p>
          <a:p>
            <a:pPr marL="457200" lvl="1" indent="0">
              <a:buNone/>
            </a:pPr>
            <a:r>
              <a:rPr lang="it-IT" dirty="0" err="1"/>
              <a:t>Possibility</a:t>
            </a:r>
            <a:r>
              <a:rPr lang="it-IT" dirty="0"/>
              <a:t> to </a:t>
            </a:r>
            <a:r>
              <a:rPr lang="it-IT" dirty="0" err="1"/>
              <a:t>detect</a:t>
            </a:r>
            <a:r>
              <a:rPr lang="it-IT" dirty="0"/>
              <a:t> </a:t>
            </a:r>
            <a:r>
              <a:rPr lang="it-IT" dirty="0" err="1"/>
              <a:t>simultaneous</a:t>
            </a:r>
            <a:r>
              <a:rPr lang="it-IT" dirty="0"/>
              <a:t> access to </a:t>
            </a:r>
            <a:r>
              <a:rPr lang="it-IT" dirty="0" err="1"/>
              <a:t>shared</a:t>
            </a:r>
            <a:r>
              <a:rPr lang="it-IT" dirty="0"/>
              <a:t> </a:t>
            </a:r>
            <a:r>
              <a:rPr lang="it-IT" dirty="0" err="1"/>
              <a:t>resources</a:t>
            </a:r>
            <a:endParaRPr lang="it-IT" dirty="0"/>
          </a:p>
          <a:p>
            <a:pPr marL="457200" lvl="1" indent="0">
              <a:buNone/>
            </a:pPr>
            <a:endParaRPr lang="it-IT" dirty="0"/>
          </a:p>
          <a:p>
            <a:pPr marL="457200" lvl="1" indent="0">
              <a:buNone/>
            </a:pPr>
            <a:r>
              <a:rPr lang="it-IT" b="1" dirty="0"/>
              <a:t>USED TO</a:t>
            </a:r>
            <a:r>
              <a:rPr lang="it-IT" dirty="0"/>
              <a:t>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sz="1400" dirty="0" err="1"/>
              <a:t>Finds</a:t>
            </a:r>
            <a:r>
              <a:rPr lang="it-IT" sz="1400" dirty="0"/>
              <a:t> the location in the </a:t>
            </a:r>
            <a:r>
              <a:rPr lang="it-IT" sz="1400" dirty="0" err="1"/>
              <a:t>hash</a:t>
            </a:r>
            <a:r>
              <a:rPr lang="it-IT" sz="1400" dirty="0"/>
              <a:t> </a:t>
            </a:r>
            <a:r>
              <a:rPr lang="it-IT" sz="1400" dirty="0" err="1"/>
              <a:t>table</a:t>
            </a:r>
            <a:endParaRPr lang="it-IT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it-IT" sz="1400" dirty="0" err="1"/>
              <a:t>Increments</a:t>
            </a:r>
            <a:r>
              <a:rPr lang="it-IT" sz="1400" dirty="0"/>
              <a:t> the </a:t>
            </a:r>
            <a:r>
              <a:rPr lang="it-IT" sz="1400" dirty="0" err="1"/>
              <a:t>value</a:t>
            </a:r>
            <a:r>
              <a:rPr lang="it-IT" sz="1400" dirty="0"/>
              <a:t> </a:t>
            </a:r>
            <a:r>
              <a:rPr lang="it-IT" sz="1400" dirty="0" err="1"/>
              <a:t>associated</a:t>
            </a:r>
            <a:r>
              <a:rPr lang="it-IT" sz="1400" dirty="0"/>
              <a:t> with the </a:t>
            </a:r>
            <a:r>
              <a:rPr lang="it-IT" sz="1400" dirty="0" err="1"/>
              <a:t>key</a:t>
            </a:r>
            <a:endParaRPr lang="it-IT" sz="1400" dirty="0"/>
          </a:p>
          <a:p>
            <a:pPr lvl="1">
              <a:buFont typeface="Arial" panose="020B0604020202020204" pitchFamily="34" charset="0"/>
              <a:buChar char="•"/>
            </a:pPr>
            <a:endParaRPr lang="it-IT" sz="1400" dirty="0"/>
          </a:p>
        </p:txBody>
      </p:sp>
    </p:spTree>
    <p:extLst>
      <p:ext uri="{BB962C8B-B14F-4D97-AF65-F5344CB8AC3E}">
        <p14:creationId xmlns:p14="http://schemas.microsoft.com/office/powerpoint/2010/main" val="26203441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EA96365-AF1C-48B5-B12D-FBFCC6BD2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1432" y="571357"/>
            <a:ext cx="8911687" cy="1280890"/>
          </a:xfrm>
        </p:spPr>
        <p:txBody>
          <a:bodyPr/>
          <a:lstStyle/>
          <a:p>
            <a:r>
              <a:rPr lang="it-IT" sz="4400" b="1" dirty="0">
                <a:solidFill>
                  <a:srgbClr val="FFC000"/>
                </a:solidFill>
              </a:rPr>
              <a:t>IMPLEMENTATION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1CCC44C-527B-4B59-9F9D-583C675CE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22159" y="2074988"/>
            <a:ext cx="7636241" cy="5301762"/>
          </a:xfrm>
        </p:spPr>
        <p:txBody>
          <a:bodyPr/>
          <a:lstStyle/>
          <a:p>
            <a:r>
              <a:rPr lang="it-IT" dirty="0" err="1"/>
              <a:t>Find</a:t>
            </a:r>
            <a:r>
              <a:rPr lang="it-IT" dirty="0"/>
              <a:t> the location in the </a:t>
            </a:r>
            <a:r>
              <a:rPr lang="it-IT" dirty="0" err="1"/>
              <a:t>hash</a:t>
            </a:r>
            <a:r>
              <a:rPr lang="it-IT" dirty="0"/>
              <a:t> </a:t>
            </a:r>
            <a:r>
              <a:rPr lang="it-IT" dirty="0" err="1"/>
              <a:t>table</a:t>
            </a:r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r>
              <a:rPr lang="it-IT" dirty="0" err="1"/>
              <a:t>Increments</a:t>
            </a:r>
            <a:r>
              <a:rPr lang="it-IT" dirty="0"/>
              <a:t> the </a:t>
            </a:r>
            <a:r>
              <a:rPr lang="it-IT" dirty="0" err="1"/>
              <a:t>value</a:t>
            </a:r>
            <a:r>
              <a:rPr lang="it-IT" dirty="0"/>
              <a:t> </a:t>
            </a:r>
            <a:r>
              <a:rPr lang="it-IT" dirty="0" err="1"/>
              <a:t>associated</a:t>
            </a:r>
            <a:r>
              <a:rPr lang="it-IT" dirty="0"/>
              <a:t> with the </a:t>
            </a:r>
            <a:r>
              <a:rPr lang="it-IT" dirty="0" err="1"/>
              <a:t>key</a:t>
            </a:r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</p:txBody>
      </p:sp>
      <p:pic>
        <p:nvPicPr>
          <p:cNvPr id="4" name="Segnaposto contenuto 4">
            <a:extLst>
              <a:ext uri="{FF2B5EF4-FFF2-40B4-BE49-F238E27FC236}">
                <a16:creationId xmlns:a16="http://schemas.microsoft.com/office/drawing/2014/main" id="{E50144E3-3DD3-40DE-BB5E-E8E0A8AA08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0567" y="2582012"/>
            <a:ext cx="5191979" cy="2194615"/>
          </a:xfrm>
          <a:prstGeom prst="rect">
            <a:avLst/>
          </a:prstGeom>
        </p:spPr>
      </p:pic>
      <p:sp>
        <p:nvSpPr>
          <p:cNvPr id="5" name="Rettangolo 4">
            <a:extLst>
              <a:ext uri="{FF2B5EF4-FFF2-40B4-BE49-F238E27FC236}">
                <a16:creationId xmlns:a16="http://schemas.microsoft.com/office/drawing/2014/main" id="{14E73C5A-4E83-46E6-B11F-90074A67E60D}"/>
              </a:ext>
            </a:extLst>
          </p:cNvPr>
          <p:cNvSpPr/>
          <p:nvPr/>
        </p:nvSpPr>
        <p:spPr>
          <a:xfrm>
            <a:off x="3165231" y="3679319"/>
            <a:ext cx="4897315" cy="145338"/>
          </a:xfrm>
          <a:prstGeom prst="rect">
            <a:avLst/>
          </a:prstGeom>
          <a:solidFill>
            <a:srgbClr val="E78712">
              <a:alpha val="2784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05BFF46C-0CBE-4E73-8914-8884963050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0567" y="5399434"/>
            <a:ext cx="6010374" cy="1153038"/>
          </a:xfrm>
          <a:prstGeom prst="rect">
            <a:avLst/>
          </a:prstGeom>
        </p:spPr>
      </p:pic>
      <p:sp>
        <p:nvSpPr>
          <p:cNvPr id="7" name="Rettangolo 6">
            <a:extLst>
              <a:ext uri="{FF2B5EF4-FFF2-40B4-BE49-F238E27FC236}">
                <a16:creationId xmlns:a16="http://schemas.microsoft.com/office/drawing/2014/main" id="{D0F764A2-5C72-4057-87CB-BBCBD9A52E47}"/>
              </a:ext>
            </a:extLst>
          </p:cNvPr>
          <p:cNvSpPr/>
          <p:nvPr/>
        </p:nvSpPr>
        <p:spPr>
          <a:xfrm>
            <a:off x="3212124" y="6180996"/>
            <a:ext cx="5668817" cy="152824"/>
          </a:xfrm>
          <a:prstGeom prst="rect">
            <a:avLst/>
          </a:prstGeom>
          <a:solidFill>
            <a:srgbClr val="E78712">
              <a:alpha val="2784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5AF1DD8A-51DB-41CE-8399-B08D99872132}"/>
              </a:ext>
            </a:extLst>
          </p:cNvPr>
          <p:cNvSpPr txBox="1"/>
          <p:nvPr/>
        </p:nvSpPr>
        <p:spPr>
          <a:xfrm>
            <a:off x="2422159" y="1573068"/>
            <a:ext cx="9355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OUR CHOICE</a:t>
            </a:r>
            <a:r>
              <a:rPr lang="it-IT" dirty="0"/>
              <a:t>: use the GCC </a:t>
            </a:r>
            <a:r>
              <a:rPr lang="it-IT" dirty="0" err="1"/>
              <a:t>function</a:t>
            </a:r>
            <a:r>
              <a:rPr lang="it-IT" dirty="0"/>
              <a:t> __</a:t>
            </a:r>
            <a:r>
              <a:rPr lang="it-IT" dirty="0" err="1"/>
              <a:t>sync_bool_compare_and_swap</a:t>
            </a:r>
            <a:r>
              <a:rPr lang="it-IT" dirty="0"/>
              <a:t>()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85EEAED5-EF40-4FCB-B2CF-7888F9B41233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870567" y="662726"/>
            <a:ext cx="691661" cy="691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4900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6B5F828-2BA9-4F30-AD15-7DE20BCB5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9217" y="624110"/>
            <a:ext cx="9125396" cy="1280890"/>
          </a:xfrm>
        </p:spPr>
        <p:txBody>
          <a:bodyPr>
            <a:noAutofit/>
          </a:bodyPr>
          <a:lstStyle/>
          <a:p>
            <a:r>
              <a:rPr lang="it-IT" sz="4000" b="1" dirty="0">
                <a:solidFill>
                  <a:srgbClr val="FFC000"/>
                </a:solidFill>
              </a:rPr>
              <a:t>MERGING INTERMEDIATE HASH TABLE</a:t>
            </a:r>
            <a:endParaRPr lang="en-GB" sz="400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327CBF7-C819-442F-9B3D-B31610D1BA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84215" y="1509204"/>
            <a:ext cx="8915400" cy="4402018"/>
          </a:xfrm>
        </p:spPr>
        <p:txBody>
          <a:bodyPr/>
          <a:lstStyle/>
          <a:p>
            <a:r>
              <a:rPr lang="it-IT" dirty="0"/>
              <a:t>Once </a:t>
            </a:r>
            <a:r>
              <a:rPr lang="it-IT" dirty="0" err="1"/>
              <a:t>computed</a:t>
            </a:r>
            <a:r>
              <a:rPr lang="it-IT" dirty="0"/>
              <a:t> the </a:t>
            </a:r>
            <a:r>
              <a:rPr lang="it-IT" dirty="0" err="1"/>
              <a:t>hash</a:t>
            </a:r>
            <a:r>
              <a:rPr lang="it-IT" dirty="0"/>
              <a:t> </a:t>
            </a:r>
            <a:r>
              <a:rPr lang="it-IT" dirty="0" err="1"/>
              <a:t>table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written</a:t>
            </a:r>
            <a:r>
              <a:rPr lang="it-IT" dirty="0"/>
              <a:t> to disk in </a:t>
            </a:r>
            <a:r>
              <a:rPr lang="it-IT" dirty="0" err="1"/>
              <a:t>order</a:t>
            </a:r>
            <a:endParaRPr lang="it-IT" dirty="0"/>
          </a:p>
          <a:p>
            <a:endParaRPr lang="it-IT" dirty="0"/>
          </a:p>
          <a:p>
            <a:r>
              <a:rPr lang="it-IT" dirty="0"/>
              <a:t>In </a:t>
            </a:r>
            <a:r>
              <a:rPr lang="it-IT" dirty="0" err="1"/>
              <a:t>this</a:t>
            </a:r>
            <a:r>
              <a:rPr lang="it-IT" dirty="0"/>
              <a:t> way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possible</a:t>
            </a:r>
            <a:r>
              <a:rPr lang="it-IT" dirty="0"/>
              <a:t> to:</a:t>
            </a:r>
          </a:p>
          <a:p>
            <a:pPr lvl="1"/>
            <a:r>
              <a:rPr lang="it-IT" sz="1400" dirty="0"/>
              <a:t>Query </a:t>
            </a:r>
            <a:r>
              <a:rPr lang="it-IT" sz="1400" dirty="0" err="1"/>
              <a:t>quickly</a:t>
            </a:r>
            <a:r>
              <a:rPr lang="it-IT" sz="1400" dirty="0"/>
              <a:t> </a:t>
            </a:r>
            <a:r>
              <a:rPr lang="it-IT" sz="1400" dirty="0" err="1"/>
              <a:t>using</a:t>
            </a:r>
            <a:r>
              <a:rPr lang="it-IT" sz="1400" dirty="0"/>
              <a:t> </a:t>
            </a:r>
            <a:r>
              <a:rPr lang="it-IT" sz="1400" dirty="0" err="1"/>
              <a:t>binary</a:t>
            </a:r>
            <a:r>
              <a:rPr lang="it-IT" sz="1400" dirty="0"/>
              <a:t> </a:t>
            </a:r>
            <a:r>
              <a:rPr lang="it-IT" sz="1400" dirty="0" err="1"/>
              <a:t>search</a:t>
            </a:r>
            <a:endParaRPr lang="it-IT" sz="1400" dirty="0"/>
          </a:p>
          <a:p>
            <a:pPr lvl="1"/>
            <a:r>
              <a:rPr lang="it-IT" sz="1400" dirty="0"/>
              <a:t>Merge </a:t>
            </a:r>
            <a:r>
              <a:rPr lang="it-IT" sz="1400" dirty="0" err="1"/>
              <a:t>two</a:t>
            </a:r>
            <a:r>
              <a:rPr lang="it-IT" sz="1400" dirty="0"/>
              <a:t> </a:t>
            </a:r>
            <a:r>
              <a:rPr lang="it-IT" sz="1400" dirty="0" err="1"/>
              <a:t>hash</a:t>
            </a:r>
            <a:r>
              <a:rPr lang="it-IT" sz="1400" dirty="0"/>
              <a:t> </a:t>
            </a:r>
            <a:r>
              <a:rPr lang="it-IT" sz="1400" dirty="0" err="1"/>
              <a:t>table</a:t>
            </a:r>
            <a:endParaRPr lang="it-IT" sz="1400" dirty="0"/>
          </a:p>
          <a:p>
            <a:pPr lvl="1"/>
            <a:endParaRPr lang="it-IT" dirty="0"/>
          </a:p>
          <a:p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there</a:t>
            </a:r>
            <a:r>
              <a:rPr lang="it-IT" dirty="0"/>
              <a:t> </a:t>
            </a:r>
            <a:r>
              <a:rPr lang="it-IT" dirty="0" err="1"/>
              <a:t>isn’t</a:t>
            </a:r>
            <a:r>
              <a:rPr lang="it-IT" dirty="0"/>
              <a:t> </a:t>
            </a:r>
            <a:r>
              <a:rPr lang="it-IT" dirty="0" err="1"/>
              <a:t>enouth</a:t>
            </a:r>
            <a:r>
              <a:rPr lang="it-IT" dirty="0"/>
              <a:t> </a:t>
            </a:r>
            <a:r>
              <a:rPr lang="it-IT" dirty="0" err="1"/>
              <a:t>memory</a:t>
            </a:r>
            <a:r>
              <a:rPr lang="it-IT" dirty="0"/>
              <a:t> for the </a:t>
            </a:r>
            <a:r>
              <a:rPr lang="it-IT" dirty="0" err="1"/>
              <a:t>entire</a:t>
            </a:r>
            <a:r>
              <a:rPr lang="it-IT" dirty="0"/>
              <a:t> </a:t>
            </a:r>
            <a:r>
              <a:rPr lang="it-IT" dirty="0" err="1"/>
              <a:t>computation</a:t>
            </a:r>
            <a:r>
              <a:rPr lang="it-IT" dirty="0"/>
              <a:t>:</a:t>
            </a:r>
          </a:p>
          <a:p>
            <a:pPr lvl="1"/>
            <a:r>
              <a:rPr lang="it-IT" sz="1400" dirty="0"/>
              <a:t>Intermediate </a:t>
            </a:r>
            <a:r>
              <a:rPr lang="it-IT" sz="1400" dirty="0" err="1"/>
              <a:t>results</a:t>
            </a:r>
            <a:r>
              <a:rPr lang="it-IT" sz="1400" dirty="0"/>
              <a:t> are </a:t>
            </a:r>
            <a:r>
              <a:rPr lang="it-IT" sz="1400" dirty="0" err="1"/>
              <a:t>saved</a:t>
            </a:r>
            <a:r>
              <a:rPr lang="it-IT" sz="1400" dirty="0"/>
              <a:t> to disk</a:t>
            </a:r>
          </a:p>
          <a:p>
            <a:pPr lvl="1"/>
            <a:r>
              <a:rPr lang="it-IT" sz="1400" dirty="0"/>
              <a:t>The </a:t>
            </a:r>
            <a:r>
              <a:rPr lang="it-IT" sz="1400" dirty="0" err="1"/>
              <a:t>hash</a:t>
            </a:r>
            <a:r>
              <a:rPr lang="it-IT" sz="1400" dirty="0"/>
              <a:t> </a:t>
            </a:r>
            <a:r>
              <a:rPr lang="it-IT" sz="1400" dirty="0" err="1"/>
              <a:t>table</a:t>
            </a:r>
            <a:r>
              <a:rPr lang="it-IT" sz="1400" dirty="0"/>
              <a:t> </a:t>
            </a:r>
            <a:r>
              <a:rPr lang="it-IT" sz="1400" dirty="0" err="1"/>
              <a:t>is</a:t>
            </a:r>
            <a:r>
              <a:rPr lang="it-IT" sz="1400" dirty="0"/>
              <a:t> </a:t>
            </a:r>
            <a:r>
              <a:rPr lang="it-IT" sz="1400" dirty="0" err="1"/>
              <a:t>cleared</a:t>
            </a:r>
            <a:r>
              <a:rPr lang="it-IT" sz="1400" dirty="0"/>
              <a:t> and </a:t>
            </a:r>
            <a:r>
              <a:rPr lang="it-IT" sz="1400" dirty="0" err="1"/>
              <a:t>we</a:t>
            </a:r>
            <a:r>
              <a:rPr lang="it-IT" sz="1400" dirty="0"/>
              <a:t> </a:t>
            </a:r>
            <a:r>
              <a:rPr lang="it-IT" sz="1400" dirty="0" err="1"/>
              <a:t>begin</a:t>
            </a:r>
            <a:r>
              <a:rPr lang="it-IT" sz="1400" dirty="0"/>
              <a:t> </a:t>
            </a:r>
            <a:r>
              <a:rPr lang="it-IT" sz="1400" dirty="0" err="1"/>
              <a:t>counting</a:t>
            </a:r>
            <a:r>
              <a:rPr lang="it-IT" sz="1400" dirty="0"/>
              <a:t> </a:t>
            </a:r>
            <a:r>
              <a:rPr lang="it-IT" sz="1400" dirty="0" err="1"/>
              <a:t>afresh</a:t>
            </a:r>
            <a:endParaRPr lang="it-IT" sz="1400" dirty="0"/>
          </a:p>
          <a:p>
            <a:pPr lvl="1"/>
            <a:r>
              <a:rPr lang="it-IT" sz="1400" dirty="0"/>
              <a:t>At the end intermediate </a:t>
            </a:r>
            <a:r>
              <a:rPr lang="it-IT" sz="1400" dirty="0" err="1"/>
              <a:t>results</a:t>
            </a:r>
            <a:r>
              <a:rPr lang="it-IT" sz="1400" dirty="0"/>
              <a:t> are </a:t>
            </a:r>
            <a:r>
              <a:rPr lang="it-IT" sz="1400" dirty="0" err="1"/>
              <a:t>merged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4576338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7BC9E53A-9C84-4C0B-8C5F-4215D20BACC5}"/>
              </a:ext>
            </a:extLst>
          </p:cNvPr>
          <p:cNvSpPr txBox="1"/>
          <p:nvPr/>
        </p:nvSpPr>
        <p:spPr>
          <a:xfrm>
            <a:off x="2510081" y="1470701"/>
            <a:ext cx="93550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OUR CHOICE</a:t>
            </a:r>
            <a:r>
              <a:rPr lang="it-IT" dirty="0"/>
              <a:t>: use an </a:t>
            </a:r>
            <a:r>
              <a:rPr lang="it-IT" dirty="0" err="1"/>
              <a:t>openmp</a:t>
            </a:r>
            <a:r>
              <a:rPr lang="it-IT" dirty="0"/>
              <a:t> </a:t>
            </a:r>
            <a:r>
              <a:rPr lang="it-IT" dirty="0" err="1"/>
              <a:t>critical</a:t>
            </a:r>
            <a:r>
              <a:rPr lang="it-IT" dirty="0"/>
              <a:t> </a:t>
            </a:r>
            <a:r>
              <a:rPr lang="it-IT" dirty="0" err="1"/>
              <a:t>section</a:t>
            </a:r>
            <a:r>
              <a:rPr lang="it-IT" dirty="0"/>
              <a:t> in </a:t>
            </a:r>
            <a:r>
              <a:rPr lang="it-IT" dirty="0" err="1"/>
              <a:t>order</a:t>
            </a:r>
            <a:r>
              <a:rPr lang="it-IT" dirty="0"/>
              <a:t> to </a:t>
            </a:r>
            <a:r>
              <a:rPr lang="it-IT" dirty="0" err="1"/>
              <a:t>avoid</a:t>
            </a:r>
            <a:r>
              <a:rPr lang="it-IT" dirty="0"/>
              <a:t> </a:t>
            </a:r>
            <a:r>
              <a:rPr lang="it-IT" dirty="0" err="1"/>
              <a:t>writing</a:t>
            </a:r>
            <a:r>
              <a:rPr lang="it-IT" dirty="0"/>
              <a:t> </a:t>
            </a:r>
            <a:r>
              <a:rPr lang="it-IT" dirty="0" err="1"/>
              <a:t>conflicts</a:t>
            </a:r>
            <a:endParaRPr lang="it-IT" dirty="0"/>
          </a:p>
          <a:p>
            <a:r>
              <a:rPr lang="it-IT" dirty="0"/>
              <a:t>			</a:t>
            </a:r>
            <a:r>
              <a:rPr lang="it-IT" dirty="0" err="1"/>
              <a:t>order</a:t>
            </a:r>
            <a:r>
              <a:rPr lang="it-IT" dirty="0"/>
              <a:t> the </a:t>
            </a:r>
            <a:r>
              <a:rPr lang="it-IT" dirty="0" err="1"/>
              <a:t>table</a:t>
            </a:r>
            <a:r>
              <a:rPr lang="it-IT" dirty="0"/>
              <a:t> </a:t>
            </a:r>
            <a:r>
              <a:rPr lang="it-IT" dirty="0" err="1"/>
              <a:t>efficently</a:t>
            </a:r>
            <a:r>
              <a:rPr lang="it-IT" dirty="0"/>
              <a:t> </a:t>
            </a:r>
            <a:r>
              <a:rPr lang="it-IT" dirty="0" err="1"/>
              <a:t>using</a:t>
            </a:r>
            <a:r>
              <a:rPr lang="it-IT" dirty="0"/>
              <a:t> </a:t>
            </a:r>
            <a:r>
              <a:rPr lang="it-IT" dirty="0" err="1"/>
              <a:t>quicksort</a:t>
            </a:r>
            <a:r>
              <a:rPr lang="it-IT" dirty="0"/>
              <a:t> </a:t>
            </a:r>
            <a:r>
              <a:rPr lang="it-IT" dirty="0" err="1"/>
              <a:t>algorithm</a:t>
            </a:r>
            <a:endParaRPr lang="it-IT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2848CF5-42EC-4DCD-9A9B-F1FA29A37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275" y="562566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it-IT" sz="4400" b="1" dirty="0">
                <a:solidFill>
                  <a:srgbClr val="FFC000"/>
                </a:solidFill>
              </a:rPr>
              <a:t>IMPLEMENTATION</a:t>
            </a:r>
            <a:endParaRPr lang="it-IT" sz="4400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1ACEE140-39B2-4540-9D73-34F066019CD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913186" y="635616"/>
            <a:ext cx="691661" cy="691661"/>
          </a:xfrm>
          <a:prstGeom prst="rect">
            <a:avLst/>
          </a:prstGeom>
        </p:spPr>
      </p:pic>
      <p:grpSp>
        <p:nvGrpSpPr>
          <p:cNvPr id="11" name="Gruppo 10">
            <a:extLst>
              <a:ext uri="{FF2B5EF4-FFF2-40B4-BE49-F238E27FC236}">
                <a16:creationId xmlns:a16="http://schemas.microsoft.com/office/drawing/2014/main" id="{1D438392-B07A-4478-8817-70F4551D1302}"/>
              </a:ext>
            </a:extLst>
          </p:cNvPr>
          <p:cNvGrpSpPr/>
          <p:nvPr/>
        </p:nvGrpSpPr>
        <p:grpSpPr>
          <a:xfrm>
            <a:off x="2510081" y="2288614"/>
            <a:ext cx="8814411" cy="4473814"/>
            <a:chOff x="2510081" y="2045672"/>
            <a:chExt cx="9125097" cy="4714142"/>
          </a:xfrm>
        </p:grpSpPr>
        <p:pic>
          <p:nvPicPr>
            <p:cNvPr id="5" name="Immagine 4">
              <a:extLst>
                <a:ext uri="{FF2B5EF4-FFF2-40B4-BE49-F238E27FC236}">
                  <a16:creationId xmlns:a16="http://schemas.microsoft.com/office/drawing/2014/main" id="{1F69E4BF-CBC8-4E63-AEFC-50B9B96ABA0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10081" y="2045672"/>
              <a:ext cx="7548077" cy="4714142"/>
            </a:xfrm>
            <a:prstGeom prst="rect">
              <a:avLst/>
            </a:prstGeom>
          </p:spPr>
        </p:pic>
        <p:sp>
          <p:nvSpPr>
            <p:cNvPr id="6" name="Rettangolo 5">
              <a:extLst>
                <a:ext uri="{FF2B5EF4-FFF2-40B4-BE49-F238E27FC236}">
                  <a16:creationId xmlns:a16="http://schemas.microsoft.com/office/drawing/2014/main" id="{6CC08ED4-5100-412A-A35C-D94CAEB322F8}"/>
                </a:ext>
              </a:extLst>
            </p:cNvPr>
            <p:cNvSpPr/>
            <p:nvPr/>
          </p:nvSpPr>
          <p:spPr>
            <a:xfrm>
              <a:off x="2510081" y="2365125"/>
              <a:ext cx="7548077" cy="175847"/>
            </a:xfrm>
            <a:prstGeom prst="rect">
              <a:avLst/>
            </a:prstGeom>
            <a:solidFill>
              <a:srgbClr val="E78712">
                <a:alpha val="27843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8" name="Immagine 7">
              <a:extLst>
                <a:ext uri="{FF2B5EF4-FFF2-40B4-BE49-F238E27FC236}">
                  <a16:creationId xmlns:a16="http://schemas.microsoft.com/office/drawing/2014/main" id="{7ECB9C96-A204-4872-BBEF-253ECDD9F67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10325" y="4655889"/>
              <a:ext cx="5224853" cy="2103925"/>
            </a:xfrm>
            <a:prstGeom prst="rect">
              <a:avLst/>
            </a:prstGeom>
          </p:spPr>
        </p:pic>
        <p:cxnSp>
          <p:nvCxnSpPr>
            <p:cNvPr id="10" name="Connettore a gomito 9">
              <a:extLst>
                <a:ext uri="{FF2B5EF4-FFF2-40B4-BE49-F238E27FC236}">
                  <a16:creationId xmlns:a16="http://schemas.microsoft.com/office/drawing/2014/main" id="{5CC7E06E-1D13-47DA-A232-B030FFB6D4FD}"/>
                </a:ext>
              </a:extLst>
            </p:cNvPr>
            <p:cNvCxnSpPr>
              <a:endCxn id="8" idx="0"/>
            </p:cNvCxnSpPr>
            <p:nvPr/>
          </p:nvCxnSpPr>
          <p:spPr>
            <a:xfrm>
              <a:off x="4800600" y="4220303"/>
              <a:ext cx="4222152" cy="435586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956150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D5B9C06-8B3B-4611-A230-CFB29E504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6756" y="620780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it-IT" sz="4000" b="1" dirty="0">
                <a:solidFill>
                  <a:srgbClr val="FFC000"/>
                </a:solidFill>
              </a:rPr>
              <a:t>REDUCED MEMORY USAGE</a:t>
            </a:r>
            <a:endParaRPr lang="en-GB" sz="400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52004A6-4419-4D6D-97F4-353BCECA22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372339"/>
            <a:ext cx="8915400" cy="4538883"/>
          </a:xfrm>
        </p:spPr>
        <p:txBody>
          <a:bodyPr/>
          <a:lstStyle/>
          <a:p>
            <a:endParaRPr lang="it-IT" dirty="0"/>
          </a:p>
          <a:p>
            <a:r>
              <a:rPr lang="it-IT" dirty="0"/>
              <a:t>Using a </a:t>
            </a:r>
            <a:r>
              <a:rPr lang="it-IT" dirty="0" err="1"/>
              <a:t>value</a:t>
            </a:r>
            <a:r>
              <a:rPr lang="it-IT" dirty="0"/>
              <a:t> </a:t>
            </a:r>
            <a:r>
              <a:rPr lang="it-IT" dirty="0" err="1"/>
              <a:t>field</a:t>
            </a:r>
            <a:r>
              <a:rPr lang="it-IT" dirty="0"/>
              <a:t> large </a:t>
            </a:r>
            <a:r>
              <a:rPr lang="it-IT" dirty="0" err="1"/>
              <a:t>enough</a:t>
            </a:r>
            <a:r>
              <a:rPr lang="it-IT" dirty="0"/>
              <a:t> for the </a:t>
            </a:r>
            <a:r>
              <a:rPr lang="it-IT" dirty="0" err="1"/>
              <a:t>most</a:t>
            </a:r>
            <a:r>
              <a:rPr lang="it-IT" dirty="0"/>
              <a:t> </a:t>
            </a:r>
            <a:r>
              <a:rPr lang="it-IT" dirty="0" err="1"/>
              <a:t>repeated</a:t>
            </a:r>
            <a:r>
              <a:rPr lang="it-IT" dirty="0"/>
              <a:t> k-</a:t>
            </a:r>
            <a:r>
              <a:rPr lang="it-IT" dirty="0" err="1"/>
              <a:t>mer</a:t>
            </a:r>
            <a:r>
              <a:rPr lang="it-IT" dirty="0"/>
              <a:t>: </a:t>
            </a:r>
            <a:r>
              <a:rPr lang="it-IT" b="1" dirty="0"/>
              <a:t>INEFFICIENT</a:t>
            </a:r>
          </a:p>
          <a:p>
            <a:endParaRPr lang="it-IT" b="1" dirty="0"/>
          </a:p>
          <a:p>
            <a:r>
              <a:rPr lang="it-IT" dirty="0" err="1"/>
              <a:t>Most</a:t>
            </a:r>
            <a:r>
              <a:rPr lang="it-IT" dirty="0"/>
              <a:t> of the k-</a:t>
            </a:r>
            <a:r>
              <a:rPr lang="it-IT" dirty="0" err="1"/>
              <a:t>mers</a:t>
            </a:r>
            <a:r>
              <a:rPr lang="it-IT" dirty="0"/>
              <a:t> </a:t>
            </a:r>
            <a:r>
              <a:rPr lang="it-IT" dirty="0" err="1"/>
              <a:t>appear</a:t>
            </a:r>
            <a:r>
              <a:rPr lang="it-IT" dirty="0"/>
              <a:t>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sz="1400" b="1" dirty="0"/>
              <a:t>1</a:t>
            </a:r>
            <a:r>
              <a:rPr lang="it-IT" sz="1400" dirty="0"/>
              <a:t>			</a:t>
            </a:r>
            <a:r>
              <a:rPr lang="it-IT" sz="1400" dirty="0" err="1"/>
              <a:t>sequencing</a:t>
            </a:r>
            <a:r>
              <a:rPr lang="it-IT" sz="1400" dirty="0"/>
              <a:t> </a:t>
            </a:r>
            <a:r>
              <a:rPr lang="it-IT" sz="1400" dirty="0" err="1"/>
              <a:t>error</a:t>
            </a:r>
            <a:endParaRPr lang="it-IT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it-IT" sz="1400" b="1" dirty="0"/>
              <a:t>C</a:t>
            </a:r>
            <a:r>
              <a:rPr lang="it-IT" sz="1400" dirty="0"/>
              <a:t>			</a:t>
            </a:r>
            <a:r>
              <a:rPr lang="it-IT" sz="1400" dirty="0" err="1"/>
              <a:t>sequencing</a:t>
            </a:r>
            <a:r>
              <a:rPr lang="it-IT" sz="1400" dirty="0"/>
              <a:t> </a:t>
            </a:r>
            <a:r>
              <a:rPr lang="it-IT" sz="1400" dirty="0" err="1"/>
              <a:t>coverage</a:t>
            </a:r>
            <a:r>
              <a:rPr lang="it-IT" dirty="0"/>
              <a:t> </a:t>
            </a:r>
          </a:p>
          <a:p>
            <a:endParaRPr lang="it-IT" dirty="0"/>
          </a:p>
          <a:p>
            <a:r>
              <a:rPr lang="it-IT" b="1" dirty="0"/>
              <a:t>IDEA: </a:t>
            </a:r>
            <a:endParaRPr lang="it-IT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it-IT" sz="1400" dirty="0"/>
              <a:t>Small </a:t>
            </a:r>
            <a:r>
              <a:rPr lang="it-IT" sz="1400" dirty="0" err="1"/>
              <a:t>value</a:t>
            </a:r>
            <a:r>
              <a:rPr lang="it-IT" sz="1400" dirty="0"/>
              <a:t> </a:t>
            </a:r>
            <a:r>
              <a:rPr lang="it-IT" sz="1400" dirty="0" err="1"/>
              <a:t>field</a:t>
            </a:r>
            <a:endParaRPr lang="it-IT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it-IT" sz="1400" dirty="0" err="1"/>
              <a:t>Allow</a:t>
            </a:r>
            <a:r>
              <a:rPr lang="it-IT" sz="1400" dirty="0"/>
              <a:t> </a:t>
            </a:r>
            <a:r>
              <a:rPr lang="it-IT" sz="1400" dirty="0" err="1"/>
              <a:t>key</a:t>
            </a:r>
            <a:r>
              <a:rPr lang="it-IT" sz="1400" dirty="0"/>
              <a:t> to </a:t>
            </a:r>
            <a:r>
              <a:rPr lang="it-IT" sz="1400" dirty="0" err="1"/>
              <a:t>have</a:t>
            </a:r>
            <a:r>
              <a:rPr lang="it-IT" sz="1400" dirty="0"/>
              <a:t> more </a:t>
            </a:r>
            <a:r>
              <a:rPr lang="it-IT" sz="1400" dirty="0" err="1"/>
              <a:t>than</a:t>
            </a:r>
            <a:r>
              <a:rPr lang="it-IT" sz="1400" dirty="0"/>
              <a:t> one entry </a:t>
            </a:r>
          </a:p>
          <a:p>
            <a:pPr lvl="1">
              <a:buFont typeface="Arial" panose="020B0604020202020204" pitchFamily="34" charset="0"/>
              <a:buChar char="•"/>
            </a:pPr>
            <a:endParaRPr lang="it-IT" dirty="0"/>
          </a:p>
          <a:p>
            <a:pPr>
              <a:buFont typeface="Arial" panose="020B0604020202020204" pitchFamily="34" charset="0"/>
              <a:buChar char="•"/>
            </a:pPr>
            <a:endParaRPr lang="it-IT" dirty="0"/>
          </a:p>
        </p:txBody>
      </p:sp>
      <p:cxnSp>
        <p:nvCxnSpPr>
          <p:cNvPr id="5" name="Connettore 2 4">
            <a:extLst>
              <a:ext uri="{FF2B5EF4-FFF2-40B4-BE49-F238E27FC236}">
                <a16:creationId xmlns:a16="http://schemas.microsoft.com/office/drawing/2014/main" id="{2AD4551E-2CF0-407C-AE9F-04BA8E4313A0}"/>
              </a:ext>
            </a:extLst>
          </p:cNvPr>
          <p:cNvCxnSpPr/>
          <p:nvPr/>
        </p:nvCxnSpPr>
        <p:spPr>
          <a:xfrm>
            <a:off x="3635498" y="3134465"/>
            <a:ext cx="7920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57B86D4D-0840-41F2-B1EC-9D57636EA0C3}"/>
              </a:ext>
            </a:extLst>
          </p:cNvPr>
          <p:cNvCxnSpPr/>
          <p:nvPr/>
        </p:nvCxnSpPr>
        <p:spPr>
          <a:xfrm>
            <a:off x="3635498" y="3505292"/>
            <a:ext cx="7920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47957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24DB26-1CF8-488B-91B1-03A92226D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407" y="679090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it-IT" sz="4400" b="1" dirty="0">
                <a:solidFill>
                  <a:srgbClr val="FFC000"/>
                </a:solidFill>
              </a:rPr>
              <a:t>IMPLEMENTATION</a:t>
            </a:r>
            <a:endParaRPr lang="it-IT" sz="440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5D4151A-501B-4BD5-95E9-D6B82F8562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808284"/>
            <a:ext cx="8915400" cy="3777622"/>
          </a:xfrm>
        </p:spPr>
        <p:txBody>
          <a:bodyPr/>
          <a:lstStyle/>
          <a:p>
            <a:r>
              <a:rPr lang="it-IT" dirty="0"/>
              <a:t>Small </a:t>
            </a:r>
            <a:r>
              <a:rPr lang="it-IT" dirty="0" err="1"/>
              <a:t>value</a:t>
            </a:r>
            <a:r>
              <a:rPr lang="it-IT" dirty="0"/>
              <a:t> </a:t>
            </a:r>
            <a:r>
              <a:rPr lang="it-IT" dirty="0" err="1"/>
              <a:t>field</a:t>
            </a:r>
            <a:endParaRPr lang="it-IT" dirty="0"/>
          </a:p>
          <a:p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r>
              <a:rPr lang="it-IT" dirty="0" err="1"/>
              <a:t>Allow</a:t>
            </a:r>
            <a:r>
              <a:rPr lang="it-IT" dirty="0"/>
              <a:t> </a:t>
            </a:r>
            <a:r>
              <a:rPr lang="it-IT" dirty="0" err="1"/>
              <a:t>keys</a:t>
            </a:r>
            <a:r>
              <a:rPr lang="it-IT" dirty="0"/>
              <a:t> to </a:t>
            </a:r>
            <a:r>
              <a:rPr lang="it-IT" dirty="0" err="1"/>
              <a:t>have</a:t>
            </a:r>
            <a:r>
              <a:rPr lang="it-IT" dirty="0"/>
              <a:t> more </a:t>
            </a:r>
            <a:r>
              <a:rPr lang="it-IT" dirty="0" err="1"/>
              <a:t>than</a:t>
            </a:r>
            <a:r>
              <a:rPr lang="it-IT" dirty="0"/>
              <a:t> one entry</a:t>
            </a:r>
          </a:p>
          <a:p>
            <a:endParaRPr lang="it-IT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5518E0E9-7501-44F9-A4B1-245E4EC316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925" y="2881305"/>
            <a:ext cx="5353050" cy="238125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7BE76D2C-1D55-40E9-AE70-49F951C2CF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2925" y="2577726"/>
            <a:ext cx="3190875" cy="238125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AA564D62-2C2F-4C2F-95DD-ADA30436C8FB}"/>
              </a:ext>
            </a:extLst>
          </p:cNvPr>
          <p:cNvSpPr txBox="1"/>
          <p:nvPr/>
        </p:nvSpPr>
        <p:spPr>
          <a:xfrm>
            <a:off x="2513795" y="2235123"/>
            <a:ext cx="5640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Definition of </a:t>
            </a:r>
            <a:r>
              <a:rPr lang="it-IT" sz="1400" dirty="0" err="1"/>
              <a:t>count</a:t>
            </a:r>
            <a:r>
              <a:rPr lang="it-IT" sz="1400" dirty="0"/>
              <a:t> </a:t>
            </a:r>
            <a:r>
              <a:rPr lang="it-IT" sz="1400" dirty="0" err="1"/>
              <a:t>attribute</a:t>
            </a:r>
            <a:r>
              <a:rPr lang="it-IT" sz="1400" dirty="0"/>
              <a:t> </a:t>
            </a:r>
            <a:r>
              <a:rPr lang="it-IT" sz="1400" dirty="0" err="1"/>
              <a:t>as</a:t>
            </a:r>
            <a:r>
              <a:rPr lang="it-IT" sz="1400" dirty="0"/>
              <a:t> an </a:t>
            </a:r>
            <a:r>
              <a:rPr lang="it-IT" sz="1400" dirty="0" err="1"/>
              <a:t>int</a:t>
            </a:r>
            <a:r>
              <a:rPr lang="it-IT" sz="1400" dirty="0"/>
              <a:t> (32bit)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9C70B7A6-B3FE-4C25-AE60-FFF5B41E43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2925" y="3902793"/>
            <a:ext cx="6485304" cy="1911713"/>
          </a:xfrm>
          <a:prstGeom prst="rect">
            <a:avLst/>
          </a:prstGeom>
        </p:spPr>
      </p:pic>
      <p:sp>
        <p:nvSpPr>
          <p:cNvPr id="11" name="Rettangolo 10">
            <a:extLst>
              <a:ext uri="{FF2B5EF4-FFF2-40B4-BE49-F238E27FC236}">
                <a16:creationId xmlns:a16="http://schemas.microsoft.com/office/drawing/2014/main" id="{68676283-F2BA-43CF-B1E4-F5A108248F9B}"/>
              </a:ext>
            </a:extLst>
          </p:cNvPr>
          <p:cNvSpPr/>
          <p:nvPr/>
        </p:nvSpPr>
        <p:spPr>
          <a:xfrm>
            <a:off x="2997372" y="5020406"/>
            <a:ext cx="3248879" cy="475685"/>
          </a:xfrm>
          <a:prstGeom prst="rect">
            <a:avLst/>
          </a:prstGeom>
          <a:solidFill>
            <a:srgbClr val="E78712">
              <a:alpha val="2784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8B884191-BE58-4028-A70E-1E597D62311D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930770" y="679090"/>
            <a:ext cx="691661" cy="691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079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/>
          <p:cNvSpPr/>
          <p:nvPr/>
        </p:nvSpPr>
        <p:spPr>
          <a:xfrm>
            <a:off x="2599591" y="1934233"/>
            <a:ext cx="7643447" cy="369332"/>
          </a:xfrm>
          <a:prstGeom prst="rect">
            <a:avLst/>
          </a:prstGeom>
          <a:ln w="19050"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Counting the number of occurrences of every k-</a:t>
            </a:r>
            <a:r>
              <a:rPr lang="en-US" dirty="0" err="1"/>
              <a:t>mer</a:t>
            </a:r>
            <a:r>
              <a:rPr lang="en-US" dirty="0"/>
              <a:t> in a </a:t>
            </a:r>
            <a:r>
              <a:rPr lang="en-US" u="sng" dirty="0"/>
              <a:t>long string</a:t>
            </a:r>
            <a:endParaRPr lang="it-IT" u="sng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2599591" y="2524908"/>
            <a:ext cx="52402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K-</a:t>
            </a:r>
            <a:r>
              <a:rPr lang="it-IT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mer</a:t>
            </a:r>
            <a:r>
              <a:rPr lang="it-IT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it-IT" dirty="0"/>
              <a:t>          </a:t>
            </a:r>
            <a:r>
              <a:rPr lang="it-IT" dirty="0" err="1"/>
              <a:t>substring</a:t>
            </a:r>
            <a:r>
              <a:rPr lang="it-IT" dirty="0"/>
              <a:t> of </a:t>
            </a:r>
            <a:r>
              <a:rPr lang="it-IT" dirty="0" err="1"/>
              <a:t>length</a:t>
            </a:r>
            <a:r>
              <a:rPr lang="it-IT" dirty="0"/>
              <a:t> </a:t>
            </a:r>
            <a:r>
              <a:rPr lang="it-IT" i="1" dirty="0"/>
              <a:t>k</a:t>
            </a:r>
          </a:p>
          <a:p>
            <a:endParaRPr lang="it-IT" dirty="0"/>
          </a:p>
        </p:txBody>
      </p:sp>
      <p:sp>
        <p:nvSpPr>
          <p:cNvPr id="4" name="Rettangolo 3"/>
          <p:cNvSpPr/>
          <p:nvPr/>
        </p:nvSpPr>
        <p:spPr>
          <a:xfrm>
            <a:off x="4633439" y="589085"/>
            <a:ext cx="267893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4400" b="1" dirty="0">
                <a:solidFill>
                  <a:srgbClr val="FFC000"/>
                </a:solidFill>
                <a:latin typeface="+mj-lt"/>
                <a:ea typeface="+mj-ea"/>
                <a:cs typeface="+mj-cs"/>
              </a:rPr>
              <a:t>PROBLEM</a:t>
            </a:r>
          </a:p>
        </p:txBody>
      </p:sp>
      <p:cxnSp>
        <p:nvCxnSpPr>
          <p:cNvPr id="5" name="Connettore 2 4">
            <a:extLst/>
          </p:cNvPr>
          <p:cNvCxnSpPr/>
          <p:nvPr/>
        </p:nvCxnSpPr>
        <p:spPr>
          <a:xfrm flipV="1">
            <a:off x="3428323" y="2716823"/>
            <a:ext cx="580969" cy="1050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sellaDiTesto 6"/>
          <p:cNvSpPr txBox="1"/>
          <p:nvPr/>
        </p:nvSpPr>
        <p:spPr>
          <a:xfrm>
            <a:off x="2555747" y="3409275"/>
            <a:ext cx="34171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rgbClr val="FFC000"/>
                </a:solidFill>
              </a:rPr>
              <a:t>USAGE</a:t>
            </a:r>
            <a:r>
              <a:rPr lang="it-IT" dirty="0"/>
              <a:t>  </a:t>
            </a:r>
          </a:p>
          <a:p>
            <a:r>
              <a:rPr lang="it-IT" dirty="0" err="1"/>
              <a:t>genome</a:t>
            </a:r>
            <a:r>
              <a:rPr lang="it-IT" dirty="0"/>
              <a:t> </a:t>
            </a:r>
            <a:r>
              <a:rPr lang="it-IT" dirty="0" err="1"/>
              <a:t>assembly</a:t>
            </a:r>
            <a:endParaRPr lang="it-IT" dirty="0"/>
          </a:p>
        </p:txBody>
      </p:sp>
      <p:grpSp>
        <p:nvGrpSpPr>
          <p:cNvPr id="16" name="Gruppo 15"/>
          <p:cNvGrpSpPr/>
          <p:nvPr/>
        </p:nvGrpSpPr>
        <p:grpSpPr>
          <a:xfrm>
            <a:off x="2538162" y="4135384"/>
            <a:ext cx="8749192" cy="2039329"/>
            <a:chOff x="2513040" y="4053740"/>
            <a:chExt cx="8749192" cy="2039329"/>
          </a:xfrm>
        </p:grpSpPr>
        <p:pic>
          <p:nvPicPr>
            <p:cNvPr id="9" name="Immagine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99591" y="4347999"/>
              <a:ext cx="5079826" cy="1745070"/>
            </a:xfrm>
            <a:prstGeom prst="rect">
              <a:avLst/>
            </a:prstGeom>
          </p:spPr>
        </p:pic>
        <p:sp>
          <p:nvSpPr>
            <p:cNvPr id="8" name="Rettangolo 7"/>
            <p:cNvSpPr/>
            <p:nvPr/>
          </p:nvSpPr>
          <p:spPr>
            <a:xfrm>
              <a:off x="2513040" y="4053740"/>
              <a:ext cx="257634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it-IT" dirty="0" err="1"/>
                <a:t>alphabet</a:t>
              </a:r>
              <a:r>
                <a:rPr lang="it-IT" dirty="0"/>
                <a:t>  = {A,C,G,T}</a:t>
              </a:r>
            </a:p>
          </p:txBody>
        </p:sp>
        <p:sp>
          <p:nvSpPr>
            <p:cNvPr id="10" name="Freccia a destra 9"/>
            <p:cNvSpPr/>
            <p:nvPr/>
          </p:nvSpPr>
          <p:spPr>
            <a:xfrm>
              <a:off x="6985209" y="5202935"/>
              <a:ext cx="880973" cy="11151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1" name="CasellaDiTesto 10"/>
            <p:cNvSpPr txBox="1"/>
            <p:nvPr/>
          </p:nvSpPr>
          <p:spPr>
            <a:xfrm>
              <a:off x="7663602" y="4663391"/>
              <a:ext cx="167053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dirty="0" err="1"/>
                <a:t>statistics</a:t>
              </a:r>
              <a:endParaRPr lang="it-IT" sz="1100" dirty="0"/>
            </a:p>
          </p:txBody>
        </p:sp>
        <p:sp>
          <p:nvSpPr>
            <p:cNvPr id="13" name="CasellaDiTesto 12"/>
            <p:cNvSpPr txBox="1"/>
            <p:nvPr/>
          </p:nvSpPr>
          <p:spPr>
            <a:xfrm>
              <a:off x="10308125" y="4663391"/>
              <a:ext cx="95410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t-IT" sz="1100" dirty="0"/>
                <a:t>knowledge</a:t>
              </a:r>
            </a:p>
          </p:txBody>
        </p:sp>
        <p:sp>
          <p:nvSpPr>
            <p:cNvPr id="14" name="Freccia a destra 13"/>
            <p:cNvSpPr/>
            <p:nvPr/>
          </p:nvSpPr>
          <p:spPr>
            <a:xfrm>
              <a:off x="9163161" y="5206415"/>
              <a:ext cx="880973" cy="11151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pic>
        <p:nvPicPr>
          <p:cNvPr id="18" name="Immagin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5071" y="4926064"/>
            <a:ext cx="913659" cy="982429"/>
          </a:xfrm>
          <a:prstGeom prst="rect">
            <a:avLst/>
          </a:prstGeom>
        </p:spPr>
      </p:pic>
      <p:pic>
        <p:nvPicPr>
          <p:cNvPr id="20" name="Immagin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64550" y="5085689"/>
            <a:ext cx="822804" cy="822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0479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4D91AF7-5891-4401-8ACB-F215C6F09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6548" y="603880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it-IT" sz="4000" b="1" dirty="0">
                <a:solidFill>
                  <a:srgbClr val="FFC000"/>
                </a:solidFill>
              </a:rPr>
              <a:t>KEY ENCODING</a:t>
            </a:r>
            <a:endParaRPr lang="en-GB" sz="400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6CE9E9F-9DF5-413D-B77E-9F794F231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66548" y="1628340"/>
            <a:ext cx="8915400" cy="4810391"/>
          </a:xfrm>
        </p:spPr>
        <p:txBody>
          <a:bodyPr/>
          <a:lstStyle/>
          <a:p>
            <a:pPr marL="0" indent="0" algn="ctr">
              <a:buNone/>
            </a:pPr>
            <a:r>
              <a:rPr lang="it-IT" dirty="0"/>
              <a:t>M = 2l 		    </a:t>
            </a:r>
            <a:r>
              <a:rPr lang="it-IT" dirty="0" err="1"/>
              <a:t>lenght</a:t>
            </a:r>
            <a:r>
              <a:rPr lang="it-IT" dirty="0"/>
              <a:t> of </a:t>
            </a:r>
            <a:r>
              <a:rPr lang="it-IT" dirty="0" err="1"/>
              <a:t>hash-table</a:t>
            </a:r>
            <a:endParaRPr lang="it-IT" dirty="0"/>
          </a:p>
          <a:p>
            <a:pPr marL="0" indent="0" algn="ctr">
              <a:buNone/>
            </a:pPr>
            <a:r>
              <a:rPr lang="it-IT" dirty="0" err="1"/>
              <a:t>pos</a:t>
            </a:r>
            <a:r>
              <a:rPr lang="it-IT" dirty="0"/>
              <a:t>(m, i) = ( </a:t>
            </a:r>
            <a:r>
              <a:rPr lang="it-IT" dirty="0" err="1"/>
              <a:t>hash</a:t>
            </a:r>
            <a:r>
              <a:rPr lang="it-IT" dirty="0"/>
              <a:t>(m) + reprobe(i) ) </a:t>
            </a:r>
            <a:r>
              <a:rPr lang="it-IT" dirty="0" err="1"/>
              <a:t>mod</a:t>
            </a:r>
            <a:r>
              <a:rPr lang="it-IT" dirty="0"/>
              <a:t> M</a:t>
            </a:r>
          </a:p>
          <a:p>
            <a:pPr marL="0" indent="0" algn="ctr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The position of the </a:t>
            </a:r>
            <a:r>
              <a:rPr lang="it-IT" dirty="0" err="1"/>
              <a:t>key</a:t>
            </a:r>
            <a:r>
              <a:rPr lang="it-IT" dirty="0"/>
              <a:t> </a:t>
            </a:r>
            <a:r>
              <a:rPr lang="it-IT" dirty="0" err="1"/>
              <a:t>give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information </a:t>
            </a:r>
            <a:r>
              <a:rPr lang="it-IT" dirty="0" err="1"/>
              <a:t>about</a:t>
            </a:r>
            <a:r>
              <a:rPr lang="it-IT" dirty="0"/>
              <a:t> the l-</a:t>
            </a:r>
            <a:r>
              <a:rPr lang="it-IT" dirty="0" err="1"/>
              <a:t>lower</a:t>
            </a:r>
            <a:r>
              <a:rPr lang="it-IT" dirty="0"/>
              <a:t> bits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b="1" dirty="0"/>
              <a:t>IDEA</a:t>
            </a:r>
            <a:r>
              <a:rPr lang="it-IT" dirty="0"/>
              <a:t>: store </a:t>
            </a:r>
            <a:r>
              <a:rPr lang="it-IT" dirty="0" err="1"/>
              <a:t>only</a:t>
            </a:r>
            <a:r>
              <a:rPr lang="it-IT" dirty="0"/>
              <a:t> 2k-l </a:t>
            </a:r>
            <a:r>
              <a:rPr lang="it-IT" dirty="0" err="1"/>
              <a:t>higher</a:t>
            </a:r>
            <a:r>
              <a:rPr lang="it-IT" dirty="0"/>
              <a:t> bits and the reprobe </a:t>
            </a:r>
            <a:r>
              <a:rPr lang="it-IT" dirty="0" err="1"/>
              <a:t>count</a:t>
            </a: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In </a:t>
            </a:r>
            <a:r>
              <a:rPr lang="it-IT" dirty="0" err="1"/>
              <a:t>many</a:t>
            </a:r>
            <a:r>
              <a:rPr lang="it-IT" dirty="0"/>
              <a:t> </a:t>
            </a:r>
            <a:r>
              <a:rPr lang="it-IT" dirty="0" err="1"/>
              <a:t>application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can </a:t>
            </a:r>
            <a:r>
              <a:rPr lang="it-IT" dirty="0" err="1"/>
              <a:t>obtain</a:t>
            </a:r>
            <a:r>
              <a:rPr lang="it-IT" dirty="0"/>
              <a:t> a </a:t>
            </a:r>
            <a:r>
              <a:rPr lang="it-IT" dirty="0" err="1"/>
              <a:t>space</a:t>
            </a:r>
            <a:r>
              <a:rPr lang="it-IT" dirty="0"/>
              <a:t> per </a:t>
            </a:r>
            <a:r>
              <a:rPr lang="it-IT" dirty="0" err="1"/>
              <a:t>key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independent</a:t>
            </a:r>
            <a:r>
              <a:rPr lang="it-IT" dirty="0"/>
              <a:t> of the </a:t>
            </a:r>
            <a:r>
              <a:rPr lang="it-IT" dirty="0" err="1"/>
              <a:t>lenght</a:t>
            </a:r>
            <a:r>
              <a:rPr lang="it-IT" dirty="0"/>
              <a:t> of the l-</a:t>
            </a:r>
            <a:r>
              <a:rPr lang="it-IT" dirty="0" err="1"/>
              <a:t>mers</a:t>
            </a:r>
            <a:r>
              <a:rPr lang="it-IT" dirty="0"/>
              <a:t> and of the input </a:t>
            </a:r>
            <a:r>
              <a:rPr lang="it-IT" dirty="0" err="1"/>
              <a:t>string</a:t>
            </a:r>
            <a:endParaRPr lang="it-IT" dirty="0"/>
          </a:p>
          <a:p>
            <a:endParaRPr lang="en-GB" dirty="0"/>
          </a:p>
        </p:txBody>
      </p:sp>
      <p:cxnSp>
        <p:nvCxnSpPr>
          <p:cNvPr id="4" name="Connettore 2 3">
            <a:extLst>
              <a:ext uri="{FF2B5EF4-FFF2-40B4-BE49-F238E27FC236}">
                <a16:creationId xmlns:a16="http://schemas.microsoft.com/office/drawing/2014/main" id="{96E8E44D-6FDF-4964-9543-AA2340C1217C}"/>
              </a:ext>
            </a:extLst>
          </p:cNvPr>
          <p:cNvCxnSpPr/>
          <p:nvPr/>
        </p:nvCxnSpPr>
        <p:spPr>
          <a:xfrm>
            <a:off x="5802248" y="1819372"/>
            <a:ext cx="7920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55278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19F35837-E4F4-46D6-A823-F7504C47D6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3381742" y="624110"/>
            <a:ext cx="741973" cy="741973"/>
          </a:xfrm>
        </p:spPr>
      </p:pic>
      <p:sp>
        <p:nvSpPr>
          <p:cNvPr id="4" name="Titolo 1">
            <a:extLst>
              <a:ext uri="{FF2B5EF4-FFF2-40B4-BE49-F238E27FC236}">
                <a16:creationId xmlns:a16="http://schemas.microsoft.com/office/drawing/2014/main" id="{DDC868C8-0EEA-477B-9295-8C7E2CAEA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7757" y="624110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it-IT" sz="4400" b="1" dirty="0">
                <a:solidFill>
                  <a:srgbClr val="FFC000"/>
                </a:solidFill>
              </a:rPr>
              <a:t>IMPLEMENTATION</a:t>
            </a:r>
            <a:endParaRPr lang="it-IT" sz="4400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0367933F-2545-4538-8D37-54F59771D62D}"/>
              </a:ext>
            </a:extLst>
          </p:cNvPr>
          <p:cNvSpPr txBox="1"/>
          <p:nvPr/>
        </p:nvSpPr>
        <p:spPr>
          <a:xfrm>
            <a:off x="2483704" y="1760846"/>
            <a:ext cx="9355015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OUR CHOICE</a:t>
            </a:r>
            <a:r>
              <a:rPr lang="it-IT" dirty="0"/>
              <a:t>: do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implement</a:t>
            </a:r>
            <a:r>
              <a:rPr lang="it-IT" dirty="0"/>
              <a:t>,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fully</a:t>
            </a:r>
            <a:r>
              <a:rPr lang="it-IT" dirty="0"/>
              <a:t> </a:t>
            </a:r>
            <a:r>
              <a:rPr lang="it-IT" dirty="0" err="1"/>
              <a:t>compatible</a:t>
            </a:r>
            <a:r>
              <a:rPr lang="it-IT" dirty="0"/>
              <a:t> with </a:t>
            </a:r>
            <a:r>
              <a:rPr lang="it-IT" dirty="0" err="1"/>
              <a:t>other</a:t>
            </a:r>
            <a:r>
              <a:rPr lang="it-IT" dirty="0"/>
              <a:t> </a:t>
            </a:r>
            <a:r>
              <a:rPr lang="it-IT" dirty="0" err="1"/>
              <a:t>optimizations</a:t>
            </a:r>
            <a:endParaRPr lang="it-IT" dirty="0"/>
          </a:p>
          <a:p>
            <a:endParaRPr lang="it-IT" dirty="0"/>
          </a:p>
          <a:p>
            <a:r>
              <a:rPr lang="it-IT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Why</a:t>
            </a:r>
            <a:r>
              <a:rPr lang="it-IT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?</a:t>
            </a:r>
          </a:p>
          <a:p>
            <a:r>
              <a:rPr lang="it-IT" dirty="0"/>
              <a:t>The </a:t>
            </a:r>
            <a:r>
              <a:rPr lang="it-IT" dirty="0" err="1"/>
              <a:t>optimization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based</a:t>
            </a:r>
            <a:r>
              <a:rPr lang="it-IT" dirty="0"/>
              <a:t> on the </a:t>
            </a:r>
            <a:r>
              <a:rPr lang="it-IT" dirty="0" err="1"/>
              <a:t>fact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the </a:t>
            </a:r>
            <a:r>
              <a:rPr lang="it-IT" dirty="0" err="1"/>
              <a:t>key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encoded</a:t>
            </a:r>
            <a:r>
              <a:rPr lang="it-IT" dirty="0"/>
              <a:t> in the </a:t>
            </a:r>
            <a:r>
              <a:rPr lang="it-IT" dirty="0" err="1"/>
              <a:t>smallest</a:t>
            </a:r>
            <a:r>
              <a:rPr lang="it-IT" dirty="0"/>
              <a:t> </a:t>
            </a:r>
            <a:r>
              <a:rPr lang="it-IT" dirty="0" err="1"/>
              <a:t>possible</a:t>
            </a:r>
            <a:r>
              <a:rPr lang="it-IT" dirty="0"/>
              <a:t> </a:t>
            </a:r>
            <a:r>
              <a:rPr lang="it-IT" dirty="0" err="1"/>
              <a:t>field</a:t>
            </a:r>
            <a:r>
              <a:rPr lang="it-IT" dirty="0"/>
              <a:t>.</a:t>
            </a:r>
          </a:p>
          <a:p>
            <a:r>
              <a:rPr lang="it-IT" dirty="0"/>
              <a:t>In </a:t>
            </a:r>
            <a:r>
              <a:rPr lang="it-IT" dirty="0" err="1"/>
              <a:t>order</a:t>
            </a:r>
            <a:r>
              <a:rPr lang="it-IT" dirty="0"/>
              <a:t> to take </a:t>
            </a:r>
            <a:r>
              <a:rPr lang="it-IT" dirty="0" err="1"/>
              <a:t>advantage</a:t>
            </a:r>
            <a:r>
              <a:rPr lang="it-IT" dirty="0"/>
              <a:t> from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optimization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must use a </a:t>
            </a:r>
            <a:r>
              <a:rPr lang="it-IT" dirty="0" err="1"/>
              <a:t>key</a:t>
            </a:r>
            <a:r>
              <a:rPr lang="it-IT" dirty="0"/>
              <a:t> </a:t>
            </a:r>
            <a:r>
              <a:rPr lang="it-IT" dirty="0" err="1"/>
              <a:t>value</a:t>
            </a:r>
            <a:r>
              <a:rPr lang="it-IT" dirty="0"/>
              <a:t> </a:t>
            </a:r>
            <a:r>
              <a:rPr lang="it-IT" dirty="0" err="1"/>
              <a:t>field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the minimum large to </a:t>
            </a:r>
            <a:r>
              <a:rPr lang="it-IT" dirty="0" err="1"/>
              <a:t>encode</a:t>
            </a:r>
            <a:r>
              <a:rPr lang="it-IT" dirty="0"/>
              <a:t> a k-mer.</a:t>
            </a:r>
          </a:p>
          <a:p>
            <a:r>
              <a:rPr lang="it-IT" dirty="0"/>
              <a:t>The </a:t>
            </a:r>
            <a:r>
              <a:rPr lang="it-IT" dirty="0" err="1"/>
              <a:t>dimension</a:t>
            </a:r>
            <a:r>
              <a:rPr lang="it-IT" dirty="0"/>
              <a:t> of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field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variable</a:t>
            </a:r>
            <a:r>
              <a:rPr lang="it-IT" dirty="0"/>
              <a:t> and </a:t>
            </a:r>
            <a:r>
              <a:rPr lang="it-IT" dirty="0" err="1"/>
              <a:t>depends</a:t>
            </a:r>
            <a:r>
              <a:rPr lang="it-IT" dirty="0"/>
              <a:t> on k.</a:t>
            </a:r>
          </a:p>
          <a:p>
            <a:r>
              <a:rPr lang="it-IT" dirty="0"/>
              <a:t>The CAS </a:t>
            </a:r>
            <a:r>
              <a:rPr lang="it-IT" dirty="0" err="1"/>
              <a:t>function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an </a:t>
            </a:r>
            <a:r>
              <a:rPr lang="it-IT" dirty="0" err="1"/>
              <a:t>assembly</a:t>
            </a:r>
            <a:r>
              <a:rPr lang="it-IT" dirty="0"/>
              <a:t> primitive.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does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work with non-primitive data </a:t>
            </a:r>
            <a:r>
              <a:rPr lang="it-IT" dirty="0" err="1"/>
              <a:t>type</a:t>
            </a:r>
            <a:r>
              <a:rPr lang="it-IT" dirty="0"/>
              <a:t>. </a:t>
            </a:r>
          </a:p>
          <a:p>
            <a:r>
              <a:rPr lang="it-IT" dirty="0"/>
              <a:t>Primitive data </a:t>
            </a:r>
            <a:r>
              <a:rPr lang="it-IT" dirty="0" err="1"/>
              <a:t>types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all </a:t>
            </a:r>
            <a:r>
              <a:rPr lang="it-IT" dirty="0" err="1"/>
              <a:t>fixed</a:t>
            </a:r>
            <a:r>
              <a:rPr lang="it-IT" dirty="0"/>
              <a:t> </a:t>
            </a:r>
            <a:r>
              <a:rPr lang="it-IT" dirty="0" err="1"/>
              <a:t>lenght</a:t>
            </a:r>
            <a:r>
              <a:rPr lang="it-IT" dirty="0"/>
              <a:t>, minimum 16bit for short </a:t>
            </a:r>
            <a:r>
              <a:rPr lang="it-IT" dirty="0" err="1"/>
              <a:t>int</a:t>
            </a:r>
            <a:r>
              <a:rPr lang="it-IT" dirty="0"/>
              <a:t>.</a:t>
            </a:r>
          </a:p>
          <a:p>
            <a:r>
              <a:rPr lang="it-IT" dirty="0"/>
              <a:t>The </a:t>
            </a:r>
            <a:r>
              <a:rPr lang="it-IT" dirty="0" err="1"/>
              <a:t>only</a:t>
            </a:r>
            <a:r>
              <a:rPr lang="it-IT" dirty="0"/>
              <a:t> way to </a:t>
            </a:r>
            <a:r>
              <a:rPr lang="it-IT" dirty="0" err="1"/>
              <a:t>implement</a:t>
            </a:r>
            <a:r>
              <a:rPr lang="it-IT" dirty="0"/>
              <a:t>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optimization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to use CAS with short </a:t>
            </a:r>
            <a:r>
              <a:rPr lang="it-IT" dirty="0" err="1"/>
              <a:t>int</a:t>
            </a:r>
            <a:r>
              <a:rPr lang="it-IT" dirty="0"/>
              <a:t>, </a:t>
            </a:r>
            <a:r>
              <a:rPr lang="it-IT" dirty="0" err="1"/>
              <a:t>but</a:t>
            </a:r>
            <a:r>
              <a:rPr lang="it-IT" dirty="0"/>
              <a:t> </a:t>
            </a:r>
            <a:r>
              <a:rPr lang="it-IT" dirty="0" err="1"/>
              <a:t>this</a:t>
            </a:r>
            <a:r>
              <a:rPr lang="it-IT" dirty="0"/>
              <a:t> do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improve</a:t>
            </a:r>
            <a:r>
              <a:rPr lang="it-IT" dirty="0"/>
              <a:t> so </a:t>
            </a:r>
            <a:r>
              <a:rPr lang="it-IT" dirty="0" err="1"/>
              <a:t>much</a:t>
            </a:r>
            <a:r>
              <a:rPr lang="it-IT" dirty="0"/>
              <a:t> the performance of the </a:t>
            </a:r>
            <a:r>
              <a:rPr lang="it-IT" dirty="0" err="1"/>
              <a:t>algorithm</a:t>
            </a:r>
            <a:r>
              <a:rPr lang="it-IT" dirty="0"/>
              <a:t> so </a:t>
            </a:r>
            <a:r>
              <a:rPr lang="it-IT" dirty="0" err="1"/>
              <a:t>we</a:t>
            </a:r>
            <a:r>
              <a:rPr lang="it-IT" dirty="0"/>
              <a:t> do </a:t>
            </a:r>
            <a:r>
              <a:rPr lang="it-IT" dirty="0" err="1"/>
              <a:t>not</a:t>
            </a:r>
            <a:r>
              <a:rPr lang="it-IT" dirty="0"/>
              <a:t> include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optimization</a:t>
            </a:r>
            <a:r>
              <a:rPr lang="it-IT" dirty="0"/>
              <a:t> in </a:t>
            </a:r>
            <a:r>
              <a:rPr lang="it-IT" dirty="0" err="1"/>
              <a:t>our</a:t>
            </a:r>
            <a:r>
              <a:rPr lang="it-IT" dirty="0"/>
              <a:t> </a:t>
            </a:r>
            <a:r>
              <a:rPr lang="it-IT" dirty="0" err="1"/>
              <a:t>final</a:t>
            </a:r>
            <a:r>
              <a:rPr lang="it-IT" dirty="0"/>
              <a:t> </a:t>
            </a:r>
            <a:r>
              <a:rPr lang="it-IT" dirty="0" err="1"/>
              <a:t>implementation</a:t>
            </a:r>
            <a:endParaRPr lang="it-IT" dirty="0"/>
          </a:p>
          <a:p>
            <a:r>
              <a:rPr lang="it-IT" dirty="0"/>
              <a:t> </a:t>
            </a:r>
          </a:p>
          <a:p>
            <a:endParaRPr lang="it-IT" dirty="0"/>
          </a:p>
          <a:p>
            <a:endParaRPr lang="it-IT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94175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E292CBEA-4B33-425E-A77E-E10952D481A9}"/>
              </a:ext>
            </a:extLst>
          </p:cNvPr>
          <p:cNvSpPr txBox="1">
            <a:spLocks/>
          </p:cNvSpPr>
          <p:nvPr/>
        </p:nvSpPr>
        <p:spPr>
          <a:xfrm>
            <a:off x="2592925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it-IT" sz="4400" b="1" dirty="0">
                <a:solidFill>
                  <a:srgbClr val="FFC000"/>
                </a:solidFill>
              </a:rPr>
              <a:t>TIME EVALUATION</a:t>
            </a:r>
            <a:endParaRPr lang="en-GB" sz="4400" dirty="0"/>
          </a:p>
        </p:txBody>
      </p:sp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6C23F3C3-AA7B-4105-973E-68223E636DC1}"/>
              </a:ext>
            </a:extLst>
          </p:cNvPr>
          <p:cNvSpPr txBox="1">
            <a:spLocks/>
          </p:cNvSpPr>
          <p:nvPr/>
        </p:nvSpPr>
        <p:spPr>
          <a:xfrm>
            <a:off x="2589212" y="2028825"/>
            <a:ext cx="8915400" cy="42062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3 Version of the </a:t>
            </a:r>
            <a:r>
              <a:rPr lang="it-IT" dirty="0" err="1"/>
              <a:t>algorithm</a:t>
            </a:r>
            <a:r>
              <a:rPr lang="it-IT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/>
              <a:t>Serial </a:t>
            </a:r>
            <a:r>
              <a:rPr lang="it-IT" dirty="0" err="1"/>
              <a:t>version</a:t>
            </a:r>
            <a:endParaRPr lang="it-IT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 err="1"/>
              <a:t>Multithreaded</a:t>
            </a:r>
            <a:r>
              <a:rPr lang="it-IT" dirty="0"/>
              <a:t> </a:t>
            </a:r>
            <a:r>
              <a:rPr lang="it-IT" dirty="0" err="1"/>
              <a:t>hash-table</a:t>
            </a:r>
            <a:r>
              <a:rPr lang="it-IT" dirty="0"/>
              <a:t> with </a:t>
            </a:r>
            <a:r>
              <a:rPr lang="it-IT" dirty="0" err="1"/>
              <a:t>locks</a:t>
            </a:r>
            <a:endParaRPr lang="it-IT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 err="1"/>
              <a:t>Multithreaded</a:t>
            </a:r>
            <a:r>
              <a:rPr lang="it-IT" dirty="0"/>
              <a:t> </a:t>
            </a:r>
            <a:r>
              <a:rPr lang="it-IT" dirty="0" err="1"/>
              <a:t>hash-table</a:t>
            </a:r>
            <a:r>
              <a:rPr lang="it-IT" dirty="0"/>
              <a:t> </a:t>
            </a:r>
            <a:r>
              <a:rPr lang="it-IT" dirty="0" err="1"/>
              <a:t>without</a:t>
            </a:r>
            <a:r>
              <a:rPr lang="it-IT" dirty="0"/>
              <a:t> </a:t>
            </a:r>
            <a:r>
              <a:rPr lang="it-IT" dirty="0" err="1"/>
              <a:t>locks</a:t>
            </a:r>
            <a:endParaRPr lang="it-IT" dirty="0"/>
          </a:p>
          <a:p>
            <a:endParaRPr lang="it-IT" dirty="0"/>
          </a:p>
          <a:p>
            <a:pPr marL="0" indent="0">
              <a:buNone/>
            </a:pPr>
            <a:endParaRPr lang="it-IT" dirty="0"/>
          </a:p>
          <a:p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want</a:t>
            </a:r>
            <a:r>
              <a:rPr lang="it-IT" dirty="0"/>
              <a:t> to: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/>
              <a:t>Show the speed up with </a:t>
            </a:r>
            <a:r>
              <a:rPr lang="it-IT" dirty="0" err="1"/>
              <a:t>respect</a:t>
            </a:r>
            <a:r>
              <a:rPr lang="it-IT" dirty="0"/>
              <a:t> to the </a:t>
            </a:r>
            <a:r>
              <a:rPr lang="it-IT" dirty="0" err="1"/>
              <a:t>number</a:t>
            </a:r>
            <a:r>
              <a:rPr lang="it-IT" dirty="0"/>
              <a:t> of </a:t>
            </a:r>
            <a:r>
              <a:rPr lang="it-IT" dirty="0" err="1"/>
              <a:t>threads</a:t>
            </a:r>
            <a:endParaRPr lang="it-IT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/>
              <a:t>How </a:t>
            </a:r>
            <a:r>
              <a:rPr lang="it-IT" dirty="0" err="1"/>
              <a:t>much</a:t>
            </a:r>
            <a:r>
              <a:rPr lang="it-IT" dirty="0"/>
              <a:t> time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takes</a:t>
            </a:r>
            <a:r>
              <a:rPr lang="it-IT" dirty="0"/>
              <a:t> with </a:t>
            </a:r>
            <a:r>
              <a:rPr lang="it-IT" dirty="0" err="1"/>
              <a:t>respect</a:t>
            </a:r>
            <a:r>
              <a:rPr lang="it-IT" dirty="0"/>
              <a:t> to the </a:t>
            </a:r>
            <a:r>
              <a:rPr lang="it-IT" dirty="0" err="1"/>
              <a:t>lenght</a:t>
            </a:r>
            <a:r>
              <a:rPr lang="it-IT" dirty="0"/>
              <a:t> of the </a:t>
            </a:r>
            <a:r>
              <a:rPr lang="it-IT" dirty="0" err="1"/>
              <a:t>sequence</a:t>
            </a:r>
            <a:endParaRPr lang="it-IT" dirty="0"/>
          </a:p>
          <a:p>
            <a:pPr marL="457200" lvl="1" indent="0">
              <a:buNone/>
            </a:pPr>
            <a:endParaRPr lang="it-IT" dirty="0"/>
          </a:p>
          <a:p>
            <a:endParaRPr lang="it-IT" dirty="0"/>
          </a:p>
          <a:p>
            <a:endParaRPr lang="it-IT" dirty="0"/>
          </a:p>
          <a:p>
            <a:pPr marL="457200" lvl="1" indent="0">
              <a:buFont typeface="Wingdings 3" charset="2"/>
              <a:buNone/>
            </a:pPr>
            <a:endParaRPr lang="it-IT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89A92E72-1C77-4395-BCD5-9FCD2B4B4D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0903" y="1748901"/>
            <a:ext cx="3260268" cy="2445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0830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:a16="http://schemas.microsoft.com/office/drawing/2014/main" id="{0C734ED3-9278-4126-AE51-FE48147C659D}"/>
              </a:ext>
            </a:extLst>
          </p:cNvPr>
          <p:cNvSpPr txBox="1">
            <a:spLocks/>
          </p:cNvSpPr>
          <p:nvPr/>
        </p:nvSpPr>
        <p:spPr>
          <a:xfrm>
            <a:off x="1710861" y="632902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it-IT" sz="4400" b="1" dirty="0">
                <a:solidFill>
                  <a:srgbClr val="FFC000"/>
                </a:solidFill>
              </a:rPr>
              <a:t>DATASET</a:t>
            </a:r>
            <a:endParaRPr lang="en-GB" sz="4400" dirty="0"/>
          </a:p>
        </p:txBody>
      </p:sp>
    </p:spTree>
    <p:extLst>
      <p:ext uri="{BB962C8B-B14F-4D97-AF65-F5344CB8AC3E}">
        <p14:creationId xmlns:p14="http://schemas.microsoft.com/office/powerpoint/2010/main" val="4576390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:a16="http://schemas.microsoft.com/office/drawing/2014/main" id="{0C734ED3-9278-4126-AE51-FE48147C659D}"/>
              </a:ext>
            </a:extLst>
          </p:cNvPr>
          <p:cNvSpPr txBox="1">
            <a:spLocks/>
          </p:cNvSpPr>
          <p:nvPr/>
        </p:nvSpPr>
        <p:spPr>
          <a:xfrm>
            <a:off x="1710861" y="632902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it-IT" sz="4400" b="1" dirty="0">
                <a:solidFill>
                  <a:srgbClr val="FFC000"/>
                </a:solidFill>
              </a:rPr>
              <a:t>RESULT</a:t>
            </a:r>
            <a:endParaRPr lang="en-GB" sz="4400" dirty="0"/>
          </a:p>
        </p:txBody>
      </p:sp>
    </p:spTree>
    <p:extLst>
      <p:ext uri="{BB962C8B-B14F-4D97-AF65-F5344CB8AC3E}">
        <p14:creationId xmlns:p14="http://schemas.microsoft.com/office/powerpoint/2010/main" val="42651497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:a16="http://schemas.microsoft.com/office/drawing/2014/main" id="{0C734ED3-9278-4126-AE51-FE48147C659D}"/>
              </a:ext>
            </a:extLst>
          </p:cNvPr>
          <p:cNvSpPr txBox="1">
            <a:spLocks/>
          </p:cNvSpPr>
          <p:nvPr/>
        </p:nvSpPr>
        <p:spPr>
          <a:xfrm>
            <a:off x="1710861" y="632902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it-IT" sz="4400" b="1" dirty="0">
                <a:solidFill>
                  <a:srgbClr val="FFC000"/>
                </a:solidFill>
              </a:rPr>
              <a:t>RESULT</a:t>
            </a:r>
            <a:endParaRPr lang="en-GB" sz="4400" dirty="0"/>
          </a:p>
        </p:txBody>
      </p:sp>
      <p:graphicFrame>
        <p:nvGraphicFramePr>
          <p:cNvPr id="3" name="Grafico 2">
            <a:extLst>
              <a:ext uri="{FF2B5EF4-FFF2-40B4-BE49-F238E27FC236}">
                <a16:creationId xmlns:a16="http://schemas.microsoft.com/office/drawing/2014/main" id="{7BB31060-787E-4613-A9D7-63C6444A844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7213810"/>
              </p:ext>
            </p:extLst>
          </p:nvPr>
        </p:nvGraphicFramePr>
        <p:xfrm>
          <a:off x="2592925" y="2283948"/>
          <a:ext cx="7147560" cy="42595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8B824931-297A-4CAF-86D2-180109FEA9A1}"/>
              </a:ext>
            </a:extLst>
          </p:cNvPr>
          <p:cNvSpPr txBox="1">
            <a:spLocks/>
          </p:cNvSpPr>
          <p:nvPr/>
        </p:nvSpPr>
        <p:spPr>
          <a:xfrm>
            <a:off x="2484215" y="1412492"/>
            <a:ext cx="8915400" cy="1207619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600" dirty="0"/>
              <a:t>Execution time compered to dataset length</a:t>
            </a:r>
          </a:p>
          <a:p>
            <a:pPr marL="0" indent="0">
              <a:buNone/>
            </a:pPr>
            <a:r>
              <a:rPr lang="en-GB" sz="1600" dirty="0"/>
              <a:t>	</a:t>
            </a:r>
            <a:r>
              <a:rPr lang="en-GB" sz="1200" dirty="0"/>
              <a:t>Dataset: random created, k = 4, L = 8, CPU = 24</a:t>
            </a:r>
          </a:p>
        </p:txBody>
      </p:sp>
    </p:spTree>
    <p:extLst>
      <p:ext uri="{BB962C8B-B14F-4D97-AF65-F5344CB8AC3E}">
        <p14:creationId xmlns:p14="http://schemas.microsoft.com/office/powerpoint/2010/main" val="38268355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:a16="http://schemas.microsoft.com/office/drawing/2014/main" id="{0C734ED3-9278-4126-AE51-FE48147C659D}"/>
              </a:ext>
            </a:extLst>
          </p:cNvPr>
          <p:cNvSpPr txBox="1">
            <a:spLocks/>
          </p:cNvSpPr>
          <p:nvPr/>
        </p:nvSpPr>
        <p:spPr>
          <a:xfrm>
            <a:off x="1710861" y="632902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it-IT" sz="4400" b="1" dirty="0">
                <a:solidFill>
                  <a:srgbClr val="FFC000"/>
                </a:solidFill>
              </a:rPr>
              <a:t>RESULT</a:t>
            </a:r>
            <a:endParaRPr lang="en-GB" sz="440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CD6C871-05E5-49BC-9652-5D8E1AA7EBA4}"/>
              </a:ext>
            </a:extLst>
          </p:cNvPr>
          <p:cNvSpPr txBox="1">
            <a:spLocks/>
          </p:cNvSpPr>
          <p:nvPr/>
        </p:nvSpPr>
        <p:spPr>
          <a:xfrm>
            <a:off x="2484215" y="1412492"/>
            <a:ext cx="8915400" cy="1207619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600" dirty="0"/>
              <a:t>Execution time compered to K</a:t>
            </a:r>
          </a:p>
          <a:p>
            <a:pPr marL="0" indent="0">
              <a:buNone/>
            </a:pPr>
            <a:r>
              <a:rPr lang="en-GB" sz="1600" dirty="0"/>
              <a:t>	</a:t>
            </a:r>
            <a:r>
              <a:rPr lang="en-GB" sz="1200" dirty="0"/>
              <a:t>Dataset: gbgss116, L = 2*k, CPU = 24</a:t>
            </a:r>
          </a:p>
        </p:txBody>
      </p:sp>
      <p:graphicFrame>
        <p:nvGraphicFramePr>
          <p:cNvPr id="4" name="Grafico 3">
            <a:extLst>
              <a:ext uri="{FF2B5EF4-FFF2-40B4-BE49-F238E27FC236}">
                <a16:creationId xmlns:a16="http://schemas.microsoft.com/office/drawing/2014/main" id="{62F3356D-386B-4738-B314-0449C87293D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68275871"/>
              </p:ext>
            </p:extLst>
          </p:nvPr>
        </p:nvGraphicFramePr>
        <p:xfrm>
          <a:off x="2592924" y="2292741"/>
          <a:ext cx="7147560" cy="42595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008543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:a16="http://schemas.microsoft.com/office/drawing/2014/main" id="{0C734ED3-9278-4126-AE51-FE48147C659D}"/>
              </a:ext>
            </a:extLst>
          </p:cNvPr>
          <p:cNvSpPr txBox="1">
            <a:spLocks/>
          </p:cNvSpPr>
          <p:nvPr/>
        </p:nvSpPr>
        <p:spPr>
          <a:xfrm>
            <a:off x="1710861" y="632902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it-IT" sz="4400" b="1" dirty="0">
                <a:solidFill>
                  <a:srgbClr val="FFC000"/>
                </a:solidFill>
              </a:rPr>
              <a:t>RESULT</a:t>
            </a:r>
            <a:endParaRPr lang="en-GB" sz="4400" dirty="0"/>
          </a:p>
        </p:txBody>
      </p:sp>
    </p:spTree>
    <p:extLst>
      <p:ext uri="{BB962C8B-B14F-4D97-AF65-F5344CB8AC3E}">
        <p14:creationId xmlns:p14="http://schemas.microsoft.com/office/powerpoint/2010/main" val="8812671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:a16="http://schemas.microsoft.com/office/drawing/2014/main" id="{0C734ED3-9278-4126-AE51-FE48147C659D}"/>
              </a:ext>
            </a:extLst>
          </p:cNvPr>
          <p:cNvSpPr txBox="1">
            <a:spLocks/>
          </p:cNvSpPr>
          <p:nvPr/>
        </p:nvSpPr>
        <p:spPr>
          <a:xfrm>
            <a:off x="2592925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it-IT" sz="4400" b="1" dirty="0">
                <a:solidFill>
                  <a:srgbClr val="FFC000"/>
                </a:solidFill>
              </a:rPr>
              <a:t>CONSIDERATIONS</a:t>
            </a:r>
            <a:endParaRPr lang="en-GB" sz="4400" dirty="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496967D2-8F7A-42B5-A326-01F4C1F393A2}"/>
              </a:ext>
            </a:extLst>
          </p:cNvPr>
          <p:cNvSpPr txBox="1"/>
          <p:nvPr/>
        </p:nvSpPr>
        <p:spPr>
          <a:xfrm>
            <a:off x="3332284" y="4378569"/>
            <a:ext cx="546002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Lock sempre peggio di serial</a:t>
            </a:r>
          </a:p>
          <a:p>
            <a:r>
              <a:rPr lang="it-IT" dirty="0" err="1"/>
              <a:t>Execution</a:t>
            </a:r>
            <a:r>
              <a:rPr lang="it-IT" dirty="0"/>
              <a:t> time cresce linearmente con la lunghezza dell’input</a:t>
            </a:r>
          </a:p>
          <a:p>
            <a:r>
              <a:rPr lang="it-IT" dirty="0" err="1"/>
              <a:t>Execution</a:t>
            </a:r>
            <a:r>
              <a:rPr lang="it-IT" dirty="0"/>
              <a:t> time cresce non linearmente al crescere di k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061135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1">
            <a:extLst>
              <a:ext uri="{FF2B5EF4-FFF2-40B4-BE49-F238E27FC236}">
                <a16:creationId xmlns:a16="http://schemas.microsoft.com/office/drawing/2014/main" id="{94E84D07-737A-465E-A979-5A405BD14147}"/>
              </a:ext>
            </a:extLst>
          </p:cNvPr>
          <p:cNvSpPr txBox="1">
            <a:spLocks/>
          </p:cNvSpPr>
          <p:nvPr/>
        </p:nvSpPr>
        <p:spPr>
          <a:xfrm>
            <a:off x="2592925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it-IT" sz="4400" b="1" dirty="0">
                <a:solidFill>
                  <a:srgbClr val="FFC000"/>
                </a:solidFill>
              </a:rPr>
              <a:t>REFERENCES</a:t>
            </a:r>
            <a:endParaRPr lang="en-GB" sz="4400" dirty="0"/>
          </a:p>
        </p:txBody>
      </p:sp>
    </p:spTree>
    <p:extLst>
      <p:ext uri="{BB962C8B-B14F-4D97-AF65-F5344CB8AC3E}">
        <p14:creationId xmlns:p14="http://schemas.microsoft.com/office/powerpoint/2010/main" val="4155435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525757" y="587454"/>
            <a:ext cx="791915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ct val="0"/>
              </a:spcBef>
            </a:pPr>
            <a:r>
              <a:rPr lang="it-IT" sz="4400" b="1" dirty="0">
                <a:solidFill>
                  <a:srgbClr val="FFC000"/>
                </a:solidFill>
                <a:latin typeface="+mj-lt"/>
                <a:ea typeface="+mj-ea"/>
                <a:cs typeface="+mj-cs"/>
              </a:rPr>
              <a:t>STANDARD IMPLEMENTATION</a:t>
            </a:r>
          </a:p>
        </p:txBody>
      </p:sp>
      <p:sp>
        <p:nvSpPr>
          <p:cNvPr id="3" name="CasellaDiTesto 2"/>
          <p:cNvSpPr txBox="1"/>
          <p:nvPr/>
        </p:nvSpPr>
        <p:spPr>
          <a:xfrm>
            <a:off x="2525757" y="1510429"/>
            <a:ext cx="26436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err="1"/>
              <a:t>Hash</a:t>
            </a:r>
            <a:r>
              <a:rPr lang="it-IT" b="1" dirty="0"/>
              <a:t> </a:t>
            </a:r>
            <a:r>
              <a:rPr lang="it-IT" b="1" dirty="0" err="1"/>
              <a:t>table</a:t>
            </a:r>
            <a:endParaRPr lang="it-IT" b="1" dirty="0"/>
          </a:p>
          <a:p>
            <a:r>
              <a:rPr lang="it-IT" dirty="0" err="1"/>
              <a:t>Key</a:t>
            </a:r>
            <a:r>
              <a:rPr lang="it-IT" dirty="0"/>
              <a:t>: </a:t>
            </a:r>
            <a:r>
              <a:rPr lang="it-IT" dirty="0" err="1"/>
              <a:t>substring</a:t>
            </a:r>
            <a:r>
              <a:rPr lang="it-IT" dirty="0"/>
              <a:t> (k-</a:t>
            </a:r>
            <a:r>
              <a:rPr lang="it-IT" dirty="0" err="1"/>
              <a:t>mers</a:t>
            </a:r>
            <a:r>
              <a:rPr lang="it-IT" dirty="0"/>
              <a:t>)</a:t>
            </a:r>
          </a:p>
          <a:p>
            <a:r>
              <a:rPr lang="it-IT" dirty="0"/>
              <a:t>Value: </a:t>
            </a:r>
            <a:r>
              <a:rPr lang="it-IT" dirty="0" err="1"/>
              <a:t>counter</a:t>
            </a:r>
            <a:endParaRPr lang="it-IT" dirty="0"/>
          </a:p>
        </p:txBody>
      </p:sp>
      <p:graphicFrame>
        <p:nvGraphicFramePr>
          <p:cNvPr id="4" name="Tabel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2972788"/>
              </p:ext>
            </p:extLst>
          </p:nvPr>
        </p:nvGraphicFramePr>
        <p:xfrm>
          <a:off x="3361924" y="2567723"/>
          <a:ext cx="8404480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0448">
                  <a:extLst>
                    <a:ext uri="{9D8B030D-6E8A-4147-A177-3AD203B41FA5}">
                      <a16:colId xmlns:a16="http://schemas.microsoft.com/office/drawing/2014/main" val="488726219"/>
                    </a:ext>
                  </a:extLst>
                </a:gridCol>
                <a:gridCol w="840448">
                  <a:extLst>
                    <a:ext uri="{9D8B030D-6E8A-4147-A177-3AD203B41FA5}">
                      <a16:colId xmlns:a16="http://schemas.microsoft.com/office/drawing/2014/main" val="425918640"/>
                    </a:ext>
                  </a:extLst>
                </a:gridCol>
                <a:gridCol w="840448">
                  <a:extLst>
                    <a:ext uri="{9D8B030D-6E8A-4147-A177-3AD203B41FA5}">
                      <a16:colId xmlns:a16="http://schemas.microsoft.com/office/drawing/2014/main" val="1128921845"/>
                    </a:ext>
                  </a:extLst>
                </a:gridCol>
                <a:gridCol w="840448">
                  <a:extLst>
                    <a:ext uri="{9D8B030D-6E8A-4147-A177-3AD203B41FA5}">
                      <a16:colId xmlns:a16="http://schemas.microsoft.com/office/drawing/2014/main" val="1262216361"/>
                    </a:ext>
                  </a:extLst>
                </a:gridCol>
                <a:gridCol w="840448">
                  <a:extLst>
                    <a:ext uri="{9D8B030D-6E8A-4147-A177-3AD203B41FA5}">
                      <a16:colId xmlns:a16="http://schemas.microsoft.com/office/drawing/2014/main" val="3664294785"/>
                    </a:ext>
                  </a:extLst>
                </a:gridCol>
                <a:gridCol w="840448">
                  <a:extLst>
                    <a:ext uri="{9D8B030D-6E8A-4147-A177-3AD203B41FA5}">
                      <a16:colId xmlns:a16="http://schemas.microsoft.com/office/drawing/2014/main" val="1209819192"/>
                    </a:ext>
                  </a:extLst>
                </a:gridCol>
                <a:gridCol w="840448">
                  <a:extLst>
                    <a:ext uri="{9D8B030D-6E8A-4147-A177-3AD203B41FA5}">
                      <a16:colId xmlns:a16="http://schemas.microsoft.com/office/drawing/2014/main" val="2387091824"/>
                    </a:ext>
                  </a:extLst>
                </a:gridCol>
                <a:gridCol w="840448">
                  <a:extLst>
                    <a:ext uri="{9D8B030D-6E8A-4147-A177-3AD203B41FA5}">
                      <a16:colId xmlns:a16="http://schemas.microsoft.com/office/drawing/2014/main" val="2136029689"/>
                    </a:ext>
                  </a:extLst>
                </a:gridCol>
                <a:gridCol w="840448">
                  <a:extLst>
                    <a:ext uri="{9D8B030D-6E8A-4147-A177-3AD203B41FA5}">
                      <a16:colId xmlns:a16="http://schemas.microsoft.com/office/drawing/2014/main" val="1127856319"/>
                    </a:ext>
                  </a:extLst>
                </a:gridCol>
                <a:gridCol w="840448">
                  <a:extLst>
                    <a:ext uri="{9D8B030D-6E8A-4147-A177-3AD203B41FA5}">
                      <a16:colId xmlns:a16="http://schemas.microsoft.com/office/drawing/2014/main" val="4171249301"/>
                    </a:ext>
                  </a:extLst>
                </a:gridCol>
              </a:tblGrid>
              <a:tr h="279587">
                <a:tc>
                  <a:txBody>
                    <a:bodyPr/>
                    <a:lstStyle/>
                    <a:p>
                      <a:r>
                        <a:rPr lang="it-IT" sz="1600" dirty="0"/>
                        <a:t>CCTA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ACGT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TTGC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ATCC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AATG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GAAC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TCCG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AGTC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CCAG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/>
                        <a:t>TGAA</a:t>
                      </a:r>
                      <a:endParaRPr lang="it-I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8132740"/>
                  </a:ext>
                </a:extLst>
              </a:tr>
              <a:tr h="287711">
                <a:tc>
                  <a:txBody>
                    <a:bodyPr/>
                    <a:lstStyle/>
                    <a:p>
                      <a:r>
                        <a:rPr lang="it-IT" dirty="0"/>
                        <a:t>567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234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456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567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234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567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578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4711204"/>
                  </a:ext>
                </a:extLst>
              </a:tr>
            </a:tbl>
          </a:graphicData>
        </a:graphic>
      </p:graphicFrame>
      <p:sp>
        <p:nvSpPr>
          <p:cNvPr id="5" name="CasellaDiTesto 4"/>
          <p:cNvSpPr txBox="1"/>
          <p:nvPr/>
        </p:nvSpPr>
        <p:spPr>
          <a:xfrm>
            <a:off x="2525757" y="2546234"/>
            <a:ext cx="7908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/>
              <a:t>Key</a:t>
            </a:r>
            <a:endParaRPr lang="it-IT" sz="1400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2525757" y="2918243"/>
            <a:ext cx="11693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Value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/>
              <p:cNvSpPr txBox="1"/>
              <p:nvPr/>
            </p:nvSpPr>
            <p:spPr>
              <a:xfrm>
                <a:off x="2486300" y="4107765"/>
                <a:ext cx="5614768" cy="14822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SPATIAL DIMENSION (in bit)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it-IT" b="0" i="0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b="0" dirty="0"/>
                  <a:t>(b)</a:t>
                </a:r>
              </a:p>
              <a:p>
                <a:r>
                  <a:rPr lang="it-IT" dirty="0" err="1"/>
                  <a:t>Where</a:t>
                </a:r>
                <a:r>
                  <a:rPr lang="it-IT" dirty="0"/>
                  <a:t> A </a:t>
                </a:r>
                <a:r>
                  <a:rPr lang="it-IT" dirty="0" err="1"/>
                  <a:t>is</a:t>
                </a:r>
                <a:r>
                  <a:rPr lang="it-IT" dirty="0"/>
                  <a:t> the </a:t>
                </a:r>
                <a:r>
                  <a:rPr lang="it-IT" dirty="0" err="1"/>
                  <a:t>alphabet</a:t>
                </a:r>
                <a:r>
                  <a:rPr lang="it-IT" dirty="0"/>
                  <a:t> </a:t>
                </a:r>
                <a:r>
                  <a:rPr lang="it-IT" dirty="0" err="1"/>
                  <a:t>size</a:t>
                </a:r>
                <a:endParaRPr lang="it-IT" dirty="0"/>
              </a:p>
              <a:p>
                <a:r>
                  <a:rPr lang="it-IT" dirty="0"/>
                  <a:t>             k the </a:t>
                </a:r>
                <a:r>
                  <a:rPr lang="it-IT" dirty="0" err="1"/>
                  <a:t>substrings</a:t>
                </a:r>
                <a:r>
                  <a:rPr lang="it-IT" dirty="0"/>
                  <a:t> </a:t>
                </a:r>
                <a:r>
                  <a:rPr lang="it-IT" dirty="0" err="1"/>
                  <a:t>lenght</a:t>
                </a:r>
                <a:endParaRPr lang="it-IT" dirty="0"/>
              </a:p>
              <a:p>
                <a:r>
                  <a:rPr lang="it-IT" dirty="0"/>
                  <a:t>             b the maximum </a:t>
                </a:r>
                <a:r>
                  <a:rPr lang="it-IT" dirty="0" err="1"/>
                  <a:t>value</a:t>
                </a:r>
                <a:r>
                  <a:rPr lang="it-IT" dirty="0"/>
                  <a:t> of </a:t>
                </a:r>
                <a:r>
                  <a:rPr lang="it-IT" dirty="0" err="1"/>
                  <a:t>each</a:t>
                </a:r>
                <a:r>
                  <a:rPr lang="it-IT" dirty="0"/>
                  <a:t> </a:t>
                </a:r>
                <a:r>
                  <a:rPr lang="it-IT" dirty="0" err="1"/>
                  <a:t>counter</a:t>
                </a:r>
                <a:r>
                  <a:rPr lang="it-IT" dirty="0"/>
                  <a:t> </a:t>
                </a:r>
              </a:p>
            </p:txBody>
          </p:sp>
        </mc:Choice>
        <mc:Fallback xmlns="">
          <p:sp>
            <p:nvSpPr>
              <p:cNvPr id="7" name="CasellaDiTes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6300" y="4107765"/>
                <a:ext cx="5614768" cy="1482265"/>
              </a:xfrm>
              <a:prstGeom prst="rect">
                <a:avLst/>
              </a:prstGeom>
              <a:blipFill>
                <a:blip r:embed="rId2"/>
                <a:stretch>
                  <a:fillRect l="-977" t="-2469" b="-535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asellaDiTesto 7"/>
          <p:cNvSpPr txBox="1"/>
          <p:nvPr/>
        </p:nvSpPr>
        <p:spPr>
          <a:xfrm>
            <a:off x="8101068" y="4107765"/>
            <a:ext cx="36653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TEMPORAL DIMENTION</a:t>
            </a:r>
          </a:p>
          <a:p>
            <a:r>
              <a:rPr lang="it-IT" dirty="0"/>
              <a:t>|S|* </a:t>
            </a:r>
            <a:r>
              <a:rPr lang="it-IT" dirty="0" err="1"/>
              <a:t>table_access_time</a:t>
            </a:r>
            <a:endParaRPr lang="it-IT" dirty="0"/>
          </a:p>
          <a:p>
            <a:r>
              <a:rPr lang="it-IT" dirty="0" err="1"/>
              <a:t>Where</a:t>
            </a:r>
            <a:r>
              <a:rPr lang="it-IT" dirty="0"/>
              <a:t> S </a:t>
            </a:r>
            <a:r>
              <a:rPr lang="it-IT" dirty="0" err="1"/>
              <a:t>is</a:t>
            </a:r>
            <a:r>
              <a:rPr lang="it-IT" dirty="0"/>
              <a:t> the input </a:t>
            </a:r>
            <a:r>
              <a:rPr lang="it-IT" dirty="0" err="1"/>
              <a:t>string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94892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3261945" y="552074"/>
            <a:ext cx="631287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0"/>
              </a:spcBef>
            </a:pPr>
            <a:r>
              <a:rPr lang="it-IT" sz="4400" b="1" dirty="0">
                <a:solidFill>
                  <a:srgbClr val="FFC000"/>
                </a:solidFill>
                <a:latin typeface="+mj-lt"/>
                <a:ea typeface="+mj-ea"/>
                <a:cs typeface="+mj-cs"/>
              </a:rPr>
              <a:t>ON MAP REDUCE</a:t>
            </a: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4529" y="1420326"/>
            <a:ext cx="4624088" cy="2032854"/>
          </a:xfrm>
          <a:prstGeom prst="rect">
            <a:avLst/>
          </a:prstGeom>
        </p:spPr>
      </p:pic>
      <p:sp>
        <p:nvSpPr>
          <p:cNvPr id="6" name="Rettangolo 5"/>
          <p:cNvSpPr/>
          <p:nvPr/>
        </p:nvSpPr>
        <p:spPr>
          <a:xfrm>
            <a:off x="2305783" y="3838637"/>
            <a:ext cx="914180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Straightforward implementation -&gt; map operation emits a series of couples &lt; k-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mer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, 1 &gt; for each node -&gt; large overhead</a:t>
            </a:r>
            <a:r>
              <a:rPr lang="it-IT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8401048" y="2113587"/>
            <a:ext cx="23475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/>
              <a:t>Every</a:t>
            </a:r>
            <a:r>
              <a:rPr lang="it-IT" dirty="0"/>
              <a:t> </a:t>
            </a:r>
            <a:r>
              <a:rPr lang="it-IT" dirty="0" err="1"/>
              <a:t>node</a:t>
            </a:r>
            <a:r>
              <a:rPr lang="it-IT" dirty="0"/>
              <a:t> </a:t>
            </a:r>
            <a:r>
              <a:rPr lang="it-IT" dirty="0" err="1"/>
              <a:t>process</a:t>
            </a:r>
            <a:r>
              <a:rPr lang="it-IT" dirty="0"/>
              <a:t> a </a:t>
            </a:r>
            <a:r>
              <a:rPr lang="it-IT" dirty="0" err="1"/>
              <a:t>substring</a:t>
            </a:r>
            <a:endParaRPr lang="it-IT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1934305" y="4683379"/>
            <a:ext cx="96627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spcBef>
                <a:spcPts val="1000"/>
              </a:spcBef>
              <a:buClr>
                <a:schemeClr val="accent1"/>
              </a:buClr>
            </a:pPr>
            <a:r>
              <a:rPr lang="it-IT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Efficient</a:t>
            </a:r>
            <a:r>
              <a:rPr lang="it-IT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it-IT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implementation</a:t>
            </a:r>
            <a:r>
              <a:rPr lang="it-IT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-&gt; </a:t>
            </a:r>
            <a:r>
              <a:rPr lang="it-IT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map</a:t>
            </a:r>
            <a:r>
              <a:rPr lang="it-IT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it-IT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operation</a:t>
            </a:r>
            <a:r>
              <a:rPr lang="it-IT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it-IT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includes</a:t>
            </a:r>
            <a:r>
              <a:rPr lang="it-IT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 </a:t>
            </a:r>
            <a:r>
              <a:rPr lang="it-IT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counter</a:t>
            </a:r>
            <a:r>
              <a:rPr lang="it-IT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and </a:t>
            </a:r>
            <a:r>
              <a:rPr lang="it-IT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emits</a:t>
            </a:r>
            <a:r>
              <a:rPr lang="it-IT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 </a:t>
            </a:r>
            <a:r>
              <a:rPr lang="it-IT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series</a:t>
            </a:r>
            <a:r>
              <a:rPr lang="it-IT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of </a:t>
            </a:r>
            <a:r>
              <a:rPr lang="it-IT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couples</a:t>
            </a:r>
            <a:r>
              <a:rPr lang="it-IT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&lt; k-</a:t>
            </a:r>
            <a:r>
              <a:rPr lang="it-IT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mer</a:t>
            </a:r>
            <a:r>
              <a:rPr lang="it-IT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, </a:t>
            </a:r>
            <a:r>
              <a:rPr lang="it-IT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count</a:t>
            </a:r>
            <a:r>
              <a:rPr lang="it-IT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&gt;</a:t>
            </a:r>
          </a:p>
        </p:txBody>
      </p:sp>
      <p:sp>
        <p:nvSpPr>
          <p:cNvPr id="9" name="Freccia a destra 8"/>
          <p:cNvSpPr/>
          <p:nvPr/>
        </p:nvSpPr>
        <p:spPr>
          <a:xfrm rot="5400000">
            <a:off x="2933241" y="5491804"/>
            <a:ext cx="552354" cy="1050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CasellaDiTesto 2"/>
          <p:cNvSpPr txBox="1"/>
          <p:nvPr/>
        </p:nvSpPr>
        <p:spPr>
          <a:xfrm>
            <a:off x="3261945" y="5409504"/>
            <a:ext cx="30157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How to </a:t>
            </a:r>
            <a:r>
              <a:rPr lang="it-IT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obtain</a:t>
            </a:r>
            <a:r>
              <a:rPr lang="it-IT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it-IT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efficiently</a:t>
            </a:r>
            <a:r>
              <a:rPr lang="it-IT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?</a:t>
            </a:r>
          </a:p>
        </p:txBody>
      </p:sp>
      <p:sp>
        <p:nvSpPr>
          <p:cNvPr id="5" name="CasellaDiTesto 4"/>
          <p:cNvSpPr txBox="1"/>
          <p:nvPr/>
        </p:nvSpPr>
        <p:spPr>
          <a:xfrm>
            <a:off x="2305783" y="5820508"/>
            <a:ext cx="32795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Jellyfish</a:t>
            </a:r>
            <a:r>
              <a:rPr lang="it-IT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it-IT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parallel</a:t>
            </a:r>
            <a:r>
              <a:rPr lang="it-IT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it-IT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algorithm</a:t>
            </a:r>
            <a:r>
              <a:rPr lang="it-IT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on </a:t>
            </a:r>
            <a:r>
              <a:rPr lang="it-IT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each</a:t>
            </a:r>
            <a:r>
              <a:rPr lang="it-IT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it-IT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node</a:t>
            </a:r>
            <a:endParaRPr lang="it-IT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7888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E46BFF46-367C-4C23-AE5E-8B53A445E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9275987" cy="982748"/>
          </a:xfrm>
        </p:spPr>
        <p:txBody>
          <a:bodyPr>
            <a:normAutofit/>
          </a:bodyPr>
          <a:lstStyle/>
          <a:p>
            <a:pPr algn="ctr"/>
            <a:r>
              <a:rPr lang="it-IT" sz="4400" b="1" dirty="0">
                <a:solidFill>
                  <a:srgbClr val="FFC000"/>
                </a:solidFill>
              </a:rPr>
              <a:t>JELLYFISH</a:t>
            </a:r>
            <a:endParaRPr lang="en-GB" sz="4400" b="1" dirty="0">
              <a:solidFill>
                <a:srgbClr val="FFC000"/>
              </a:solidFill>
            </a:endParaRP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DB87C99C-DBDB-4EBE-9177-5CE56D98D1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13390"/>
            <a:ext cx="8915400" cy="4197832"/>
          </a:xfrm>
        </p:spPr>
        <p:txBody>
          <a:bodyPr/>
          <a:lstStyle/>
          <a:p>
            <a:r>
              <a:rPr lang="it-IT" b="1" dirty="0"/>
              <a:t>GOALS</a:t>
            </a:r>
            <a:r>
              <a:rPr lang="it-IT" dirty="0"/>
              <a:t>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it-IT" dirty="0"/>
              <a:t>Fast and </a:t>
            </a:r>
            <a:r>
              <a:rPr lang="it-IT" dirty="0" err="1"/>
              <a:t>multithreaded</a:t>
            </a:r>
            <a:endParaRPr lang="it-IT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it-IT" dirty="0"/>
              <a:t>Memory </a:t>
            </a:r>
            <a:r>
              <a:rPr lang="it-IT" dirty="0" err="1"/>
              <a:t>efficient</a:t>
            </a:r>
            <a:endParaRPr lang="it-IT" dirty="0"/>
          </a:p>
          <a:p>
            <a:endParaRPr lang="it-IT" dirty="0"/>
          </a:p>
          <a:p>
            <a:r>
              <a:rPr lang="it-IT" b="1" dirty="0"/>
              <a:t>SOLUTION: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it-IT" dirty="0"/>
              <a:t>Lock free </a:t>
            </a:r>
            <a:r>
              <a:rPr lang="it-IT" dirty="0" err="1"/>
              <a:t>Hash-table</a:t>
            </a:r>
            <a:r>
              <a:rPr lang="it-IT" dirty="0"/>
              <a:t> with CAS </a:t>
            </a:r>
            <a:r>
              <a:rPr lang="it-IT" dirty="0" err="1"/>
              <a:t>assembly</a:t>
            </a:r>
            <a:r>
              <a:rPr lang="it-IT" dirty="0"/>
              <a:t> </a:t>
            </a:r>
            <a:r>
              <a:rPr lang="it-IT" dirty="0" err="1"/>
              <a:t>instruction</a:t>
            </a:r>
            <a:endParaRPr lang="it-IT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it-IT" dirty="0" err="1"/>
              <a:t>Merging</a:t>
            </a:r>
            <a:r>
              <a:rPr lang="it-IT" dirty="0"/>
              <a:t> intermediate </a:t>
            </a:r>
            <a:r>
              <a:rPr lang="it-IT" dirty="0" err="1"/>
              <a:t>hash</a:t>
            </a:r>
            <a:r>
              <a:rPr lang="it-IT" dirty="0"/>
              <a:t> </a:t>
            </a:r>
            <a:r>
              <a:rPr lang="it-IT" dirty="0" err="1"/>
              <a:t>tables</a:t>
            </a:r>
            <a:endParaRPr lang="it-IT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it-IT" dirty="0" err="1"/>
              <a:t>Reduced</a:t>
            </a:r>
            <a:r>
              <a:rPr lang="it-IT" dirty="0"/>
              <a:t> </a:t>
            </a:r>
            <a:r>
              <a:rPr lang="it-IT" dirty="0" err="1"/>
              <a:t>memory</a:t>
            </a:r>
            <a:r>
              <a:rPr lang="it-IT" dirty="0"/>
              <a:t> </a:t>
            </a:r>
            <a:r>
              <a:rPr lang="it-IT" dirty="0" err="1"/>
              <a:t>usage</a:t>
            </a:r>
            <a:r>
              <a:rPr lang="it-IT" dirty="0"/>
              <a:t> of </a:t>
            </a:r>
            <a:r>
              <a:rPr lang="it-IT" dirty="0" err="1"/>
              <a:t>hash</a:t>
            </a:r>
            <a:r>
              <a:rPr lang="it-IT" dirty="0"/>
              <a:t> entry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it-IT" dirty="0"/>
              <a:t>Space-</a:t>
            </a:r>
            <a:r>
              <a:rPr lang="it-IT" dirty="0" err="1"/>
              <a:t>efficient</a:t>
            </a:r>
            <a:r>
              <a:rPr lang="it-IT" dirty="0"/>
              <a:t> </a:t>
            </a:r>
            <a:r>
              <a:rPr lang="it-IT" dirty="0" err="1"/>
              <a:t>encoding</a:t>
            </a:r>
            <a:r>
              <a:rPr lang="it-IT" dirty="0"/>
              <a:t> of </a:t>
            </a:r>
            <a:r>
              <a:rPr lang="it-IT" dirty="0" err="1"/>
              <a:t>keys</a:t>
            </a:r>
            <a:endParaRPr lang="it-IT" dirty="0"/>
          </a:p>
          <a:p>
            <a:pPr marL="457200" lvl="1" indent="0">
              <a:buNone/>
            </a:pPr>
            <a:endParaRPr lang="it-IT" dirty="0"/>
          </a:p>
          <a:p>
            <a:pPr marL="457200" lvl="1" indent="0">
              <a:buNone/>
            </a:pPr>
            <a:endParaRPr lang="en-GB" dirty="0"/>
          </a:p>
        </p:txBody>
      </p:sp>
      <p:pic>
        <p:nvPicPr>
          <p:cNvPr id="3" name="Immagine 2" descr="Immagine che contiene oggetto&#10;&#10;Descrizione generata con affidabilità elevata">
            <a:extLst>
              <a:ext uri="{FF2B5EF4-FFF2-40B4-BE49-F238E27FC236}">
                <a16:creationId xmlns:a16="http://schemas.microsoft.com/office/drawing/2014/main" id="{6BABD78C-CA58-4539-A6CF-F5FD1A2D6D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8375" y="1606858"/>
            <a:ext cx="1650999" cy="1631651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154D68AE-8BB0-4651-8AEF-3083729769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8700" y="3533692"/>
            <a:ext cx="2066567" cy="1892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538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197272" y="624110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it-IT" sz="4400" b="1" dirty="0">
                <a:solidFill>
                  <a:srgbClr val="FFC000"/>
                </a:solidFill>
              </a:rPr>
              <a:t>PARALLELISM: SIMD</a:t>
            </a:r>
            <a:endParaRPr lang="it-IT" sz="44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605163" y="1560362"/>
            <a:ext cx="8915400" cy="2427910"/>
          </a:xfrm>
        </p:spPr>
        <p:txBody>
          <a:bodyPr/>
          <a:lstStyle/>
          <a:p>
            <a:r>
              <a:rPr lang="it-IT" dirty="0"/>
              <a:t>Single </a:t>
            </a:r>
            <a:r>
              <a:rPr lang="it-IT" dirty="0" err="1"/>
              <a:t>Instruction</a:t>
            </a:r>
            <a:endParaRPr lang="it-IT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 err="1"/>
              <a:t>Same</a:t>
            </a:r>
            <a:r>
              <a:rPr lang="it-IT" dirty="0"/>
              <a:t> code with a loop </a:t>
            </a:r>
            <a:r>
              <a:rPr lang="it-IT" dirty="0" err="1"/>
              <a:t>cycle</a:t>
            </a:r>
            <a:endParaRPr lang="it-IT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Each iteration of the loop is executed by one of the threads in the team</a:t>
            </a:r>
          </a:p>
          <a:p>
            <a:r>
              <a:rPr lang="it-IT" dirty="0"/>
              <a:t>Multiple Data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 err="1"/>
              <a:t>Partitioning</a:t>
            </a:r>
            <a:r>
              <a:rPr lang="it-IT" dirty="0"/>
              <a:t> of the </a:t>
            </a:r>
            <a:r>
              <a:rPr lang="it-IT" dirty="0" err="1"/>
              <a:t>string</a:t>
            </a:r>
            <a:r>
              <a:rPr lang="it-IT" dirty="0"/>
              <a:t> </a:t>
            </a:r>
            <a:r>
              <a:rPr lang="it-IT" dirty="0" err="1"/>
              <a:t>between</a:t>
            </a:r>
            <a:r>
              <a:rPr lang="it-IT" dirty="0"/>
              <a:t> the </a:t>
            </a:r>
            <a:r>
              <a:rPr lang="it-IT" dirty="0" err="1"/>
              <a:t>threads</a:t>
            </a:r>
            <a:endParaRPr lang="it-IT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thread</a:t>
            </a:r>
            <a:r>
              <a:rPr lang="it-IT" dirty="0"/>
              <a:t> </a:t>
            </a:r>
            <a:r>
              <a:rPr lang="it-IT" dirty="0" err="1"/>
              <a:t>process</a:t>
            </a:r>
            <a:r>
              <a:rPr lang="it-IT" dirty="0"/>
              <a:t> a </a:t>
            </a:r>
            <a:r>
              <a:rPr lang="it-IT" dirty="0" err="1"/>
              <a:t>contiguous</a:t>
            </a:r>
            <a:r>
              <a:rPr lang="it-IT" dirty="0"/>
              <a:t> </a:t>
            </a:r>
            <a:r>
              <a:rPr lang="it-IT" dirty="0" err="1"/>
              <a:t>sequence</a:t>
            </a:r>
            <a:r>
              <a:rPr lang="it-IT" dirty="0"/>
              <a:t> of </a:t>
            </a:r>
            <a:r>
              <a:rPr lang="it-IT" dirty="0" err="1"/>
              <a:t>characters</a:t>
            </a:r>
            <a:endParaRPr lang="it-IT" dirty="0"/>
          </a:p>
          <a:p>
            <a:pPr lvl="1"/>
            <a:endParaRPr lang="it-IT" dirty="0"/>
          </a:p>
          <a:p>
            <a:endParaRPr lang="it-IT" dirty="0"/>
          </a:p>
        </p:txBody>
      </p:sp>
      <p:sp>
        <p:nvSpPr>
          <p:cNvPr id="4" name="Rettangolo 3"/>
          <p:cNvSpPr/>
          <p:nvPr/>
        </p:nvSpPr>
        <p:spPr>
          <a:xfrm>
            <a:off x="2985253" y="4149412"/>
            <a:ext cx="6096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Border issue: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overlapping at border</a:t>
            </a: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it-IT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80" name="Gruppo 79"/>
          <p:cNvGrpSpPr/>
          <p:nvPr/>
        </p:nvGrpSpPr>
        <p:grpSpPr>
          <a:xfrm>
            <a:off x="3234014" y="4603025"/>
            <a:ext cx="7709910" cy="606227"/>
            <a:chOff x="2962430" y="4354814"/>
            <a:chExt cx="5449739" cy="252589"/>
          </a:xfrm>
        </p:grpSpPr>
        <p:sp>
          <p:nvSpPr>
            <p:cNvPr id="5" name="CasellaDiTesto 4"/>
            <p:cNvSpPr txBox="1"/>
            <p:nvPr/>
          </p:nvSpPr>
          <p:spPr>
            <a:xfrm>
              <a:off x="2962430" y="4359028"/>
              <a:ext cx="92319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000" dirty="0" err="1"/>
                <a:t>Thread</a:t>
              </a:r>
              <a:r>
                <a:rPr lang="it-IT" sz="1000" dirty="0"/>
                <a:t> 1</a:t>
              </a:r>
            </a:p>
          </p:txBody>
        </p:sp>
        <p:sp>
          <p:nvSpPr>
            <p:cNvPr id="6" name="CasellaDiTesto 5"/>
            <p:cNvSpPr txBox="1"/>
            <p:nvPr/>
          </p:nvSpPr>
          <p:spPr>
            <a:xfrm>
              <a:off x="4473615" y="4361182"/>
              <a:ext cx="92319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000" dirty="0" err="1"/>
                <a:t>Thread</a:t>
              </a:r>
              <a:r>
                <a:rPr lang="it-IT" sz="1000" dirty="0"/>
                <a:t> 2</a:t>
              </a:r>
            </a:p>
          </p:txBody>
        </p:sp>
        <p:sp>
          <p:nvSpPr>
            <p:cNvPr id="7" name="CasellaDiTesto 6"/>
            <p:cNvSpPr txBox="1"/>
            <p:nvPr/>
          </p:nvSpPr>
          <p:spPr>
            <a:xfrm>
              <a:off x="5978358" y="4354815"/>
              <a:ext cx="92319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000" dirty="0" err="1"/>
                <a:t>Thread</a:t>
              </a:r>
              <a:r>
                <a:rPr lang="it-IT" sz="1000" dirty="0"/>
                <a:t> 3</a:t>
              </a:r>
            </a:p>
          </p:txBody>
        </p:sp>
        <p:sp>
          <p:nvSpPr>
            <p:cNvPr id="8" name="CasellaDiTesto 7"/>
            <p:cNvSpPr txBox="1"/>
            <p:nvPr/>
          </p:nvSpPr>
          <p:spPr>
            <a:xfrm>
              <a:off x="7488978" y="4354814"/>
              <a:ext cx="92319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000" dirty="0" err="1"/>
                <a:t>Thread</a:t>
              </a:r>
              <a:r>
                <a:rPr lang="it-IT" sz="1000" dirty="0"/>
                <a:t> 4</a:t>
              </a:r>
            </a:p>
          </p:txBody>
        </p:sp>
      </p:grpSp>
      <p:grpSp>
        <p:nvGrpSpPr>
          <p:cNvPr id="78" name="Gruppo 77"/>
          <p:cNvGrpSpPr/>
          <p:nvPr/>
        </p:nvGrpSpPr>
        <p:grpSpPr>
          <a:xfrm>
            <a:off x="3119714" y="4917554"/>
            <a:ext cx="8010194" cy="1536053"/>
            <a:chOff x="3334081" y="5539153"/>
            <a:chExt cx="5809497" cy="940779"/>
          </a:xfrm>
        </p:grpSpPr>
        <p:sp>
          <p:nvSpPr>
            <p:cNvPr id="9" name="Rettangolo 8"/>
            <p:cNvSpPr/>
            <p:nvPr/>
          </p:nvSpPr>
          <p:spPr>
            <a:xfrm>
              <a:off x="3337442" y="5539155"/>
              <a:ext cx="100347" cy="9407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0" name="Rettangolo 9"/>
            <p:cNvSpPr/>
            <p:nvPr/>
          </p:nvSpPr>
          <p:spPr>
            <a:xfrm>
              <a:off x="3481050" y="5539155"/>
              <a:ext cx="100347" cy="9407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1" name="Rettangolo 10"/>
            <p:cNvSpPr/>
            <p:nvPr/>
          </p:nvSpPr>
          <p:spPr>
            <a:xfrm>
              <a:off x="3624658" y="5539155"/>
              <a:ext cx="100347" cy="9407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2" name="Rettangolo 11"/>
            <p:cNvSpPr/>
            <p:nvPr/>
          </p:nvSpPr>
          <p:spPr>
            <a:xfrm>
              <a:off x="3782920" y="5539154"/>
              <a:ext cx="100347" cy="9407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3" name="Rettangolo 12"/>
            <p:cNvSpPr/>
            <p:nvPr/>
          </p:nvSpPr>
          <p:spPr>
            <a:xfrm>
              <a:off x="3935323" y="5539154"/>
              <a:ext cx="100347" cy="9407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4" name="Rettangolo 13"/>
            <p:cNvSpPr/>
            <p:nvPr/>
          </p:nvSpPr>
          <p:spPr>
            <a:xfrm>
              <a:off x="4087723" y="5539155"/>
              <a:ext cx="100347" cy="9407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5" name="Rettangolo 14"/>
            <p:cNvSpPr/>
            <p:nvPr/>
          </p:nvSpPr>
          <p:spPr>
            <a:xfrm>
              <a:off x="4231331" y="5539155"/>
              <a:ext cx="100347" cy="9407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6" name="Rettangolo 15"/>
            <p:cNvSpPr/>
            <p:nvPr/>
          </p:nvSpPr>
          <p:spPr>
            <a:xfrm>
              <a:off x="4389595" y="5539154"/>
              <a:ext cx="100347" cy="9407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7" name="Rettangolo 16"/>
            <p:cNvSpPr/>
            <p:nvPr/>
          </p:nvSpPr>
          <p:spPr>
            <a:xfrm>
              <a:off x="4533885" y="5539154"/>
              <a:ext cx="100347" cy="9407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8" name="Rettangolo 17"/>
            <p:cNvSpPr/>
            <p:nvPr/>
          </p:nvSpPr>
          <p:spPr>
            <a:xfrm>
              <a:off x="4835757" y="5539154"/>
              <a:ext cx="100347" cy="9407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9" name="Rettangolo 18"/>
            <p:cNvSpPr/>
            <p:nvPr/>
          </p:nvSpPr>
          <p:spPr>
            <a:xfrm>
              <a:off x="4979365" y="5539154"/>
              <a:ext cx="100347" cy="9407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0" name="Rettangolo 19"/>
            <p:cNvSpPr/>
            <p:nvPr/>
          </p:nvSpPr>
          <p:spPr>
            <a:xfrm>
              <a:off x="5122973" y="5539154"/>
              <a:ext cx="100347" cy="9407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1" name="Rettangolo 20"/>
            <p:cNvSpPr/>
            <p:nvPr/>
          </p:nvSpPr>
          <p:spPr>
            <a:xfrm>
              <a:off x="5281235" y="5539153"/>
              <a:ext cx="100347" cy="9407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2" name="Rettangolo 21"/>
            <p:cNvSpPr/>
            <p:nvPr/>
          </p:nvSpPr>
          <p:spPr>
            <a:xfrm>
              <a:off x="5433638" y="5539153"/>
              <a:ext cx="100347" cy="9407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3" name="Rettangolo 22"/>
            <p:cNvSpPr/>
            <p:nvPr/>
          </p:nvSpPr>
          <p:spPr>
            <a:xfrm>
              <a:off x="5586038" y="5539154"/>
              <a:ext cx="100347" cy="9407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4" name="Rettangolo 23"/>
            <p:cNvSpPr/>
            <p:nvPr/>
          </p:nvSpPr>
          <p:spPr>
            <a:xfrm>
              <a:off x="5729646" y="5539154"/>
              <a:ext cx="100347" cy="9407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5" name="Rettangolo 24"/>
            <p:cNvSpPr/>
            <p:nvPr/>
          </p:nvSpPr>
          <p:spPr>
            <a:xfrm>
              <a:off x="5887910" y="5539153"/>
              <a:ext cx="100347" cy="9407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6" name="Rettangolo 25"/>
            <p:cNvSpPr/>
            <p:nvPr/>
          </p:nvSpPr>
          <p:spPr>
            <a:xfrm>
              <a:off x="6032200" y="5539153"/>
              <a:ext cx="100347" cy="9407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7" name="Rettangolo 26"/>
            <p:cNvSpPr/>
            <p:nvPr/>
          </p:nvSpPr>
          <p:spPr>
            <a:xfrm>
              <a:off x="6333388" y="5539154"/>
              <a:ext cx="100347" cy="9407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8" name="Rettangolo 27"/>
            <p:cNvSpPr/>
            <p:nvPr/>
          </p:nvSpPr>
          <p:spPr>
            <a:xfrm>
              <a:off x="6476996" y="5539154"/>
              <a:ext cx="100347" cy="9407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9" name="Rettangolo 28"/>
            <p:cNvSpPr/>
            <p:nvPr/>
          </p:nvSpPr>
          <p:spPr>
            <a:xfrm>
              <a:off x="6620604" y="5539154"/>
              <a:ext cx="100347" cy="9407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0" name="Rettangolo 29"/>
            <p:cNvSpPr/>
            <p:nvPr/>
          </p:nvSpPr>
          <p:spPr>
            <a:xfrm>
              <a:off x="6778866" y="5539153"/>
              <a:ext cx="100347" cy="9407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1" name="Rettangolo 30"/>
            <p:cNvSpPr/>
            <p:nvPr/>
          </p:nvSpPr>
          <p:spPr>
            <a:xfrm>
              <a:off x="6931269" y="5539153"/>
              <a:ext cx="100347" cy="9407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2" name="Rettangolo 31"/>
            <p:cNvSpPr/>
            <p:nvPr/>
          </p:nvSpPr>
          <p:spPr>
            <a:xfrm>
              <a:off x="7083669" y="5539154"/>
              <a:ext cx="100347" cy="9407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3" name="Rettangolo 32"/>
            <p:cNvSpPr/>
            <p:nvPr/>
          </p:nvSpPr>
          <p:spPr>
            <a:xfrm>
              <a:off x="7227277" y="5539154"/>
              <a:ext cx="100347" cy="9407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4" name="Rettangolo 33"/>
            <p:cNvSpPr/>
            <p:nvPr/>
          </p:nvSpPr>
          <p:spPr>
            <a:xfrm>
              <a:off x="7385541" y="5539153"/>
              <a:ext cx="100347" cy="9407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5" name="Rettangolo 34"/>
            <p:cNvSpPr/>
            <p:nvPr/>
          </p:nvSpPr>
          <p:spPr>
            <a:xfrm>
              <a:off x="7529831" y="5539153"/>
              <a:ext cx="100347" cy="9407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6" name="Rettangolo 35"/>
            <p:cNvSpPr/>
            <p:nvPr/>
          </p:nvSpPr>
          <p:spPr>
            <a:xfrm>
              <a:off x="7846788" y="5539154"/>
              <a:ext cx="100347" cy="9407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7" name="Rettangolo 36"/>
            <p:cNvSpPr/>
            <p:nvPr/>
          </p:nvSpPr>
          <p:spPr>
            <a:xfrm>
              <a:off x="7990396" y="5539154"/>
              <a:ext cx="100347" cy="9407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8" name="Rettangolo 37"/>
            <p:cNvSpPr/>
            <p:nvPr/>
          </p:nvSpPr>
          <p:spPr>
            <a:xfrm>
              <a:off x="8134004" y="5539154"/>
              <a:ext cx="100347" cy="9407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9" name="Rettangolo 38"/>
            <p:cNvSpPr/>
            <p:nvPr/>
          </p:nvSpPr>
          <p:spPr>
            <a:xfrm>
              <a:off x="8292266" y="5539153"/>
              <a:ext cx="100347" cy="9407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0" name="Rettangolo 39"/>
            <p:cNvSpPr/>
            <p:nvPr/>
          </p:nvSpPr>
          <p:spPr>
            <a:xfrm>
              <a:off x="8444669" y="5539153"/>
              <a:ext cx="100347" cy="9407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1" name="Rettangolo 40"/>
            <p:cNvSpPr/>
            <p:nvPr/>
          </p:nvSpPr>
          <p:spPr>
            <a:xfrm>
              <a:off x="8597069" y="5539154"/>
              <a:ext cx="100347" cy="9407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2" name="Rettangolo 41"/>
            <p:cNvSpPr/>
            <p:nvPr/>
          </p:nvSpPr>
          <p:spPr>
            <a:xfrm>
              <a:off x="8740677" y="5539154"/>
              <a:ext cx="100347" cy="9407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3" name="Rettangolo 42"/>
            <p:cNvSpPr/>
            <p:nvPr/>
          </p:nvSpPr>
          <p:spPr>
            <a:xfrm>
              <a:off x="8898941" y="5539153"/>
              <a:ext cx="100347" cy="9407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4" name="Rettangolo 43"/>
            <p:cNvSpPr/>
            <p:nvPr/>
          </p:nvSpPr>
          <p:spPr>
            <a:xfrm>
              <a:off x="9043231" y="5539153"/>
              <a:ext cx="100347" cy="9407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5" name="Rettangolo 44"/>
            <p:cNvSpPr/>
            <p:nvPr/>
          </p:nvSpPr>
          <p:spPr>
            <a:xfrm>
              <a:off x="3334081" y="5596581"/>
              <a:ext cx="551436" cy="6355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6" name="Rettangolo 45"/>
            <p:cNvSpPr/>
            <p:nvPr/>
          </p:nvSpPr>
          <p:spPr>
            <a:xfrm>
              <a:off x="3483094" y="5685784"/>
              <a:ext cx="551436" cy="6355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7" name="Rettangolo 46"/>
            <p:cNvSpPr/>
            <p:nvPr/>
          </p:nvSpPr>
          <p:spPr>
            <a:xfrm>
              <a:off x="3624990" y="5779025"/>
              <a:ext cx="551436" cy="6355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8" name="Rettangolo 47"/>
            <p:cNvSpPr/>
            <p:nvPr/>
          </p:nvSpPr>
          <p:spPr>
            <a:xfrm>
              <a:off x="3781524" y="5871287"/>
              <a:ext cx="551436" cy="6355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9" name="Rettangolo 48"/>
            <p:cNvSpPr/>
            <p:nvPr/>
          </p:nvSpPr>
          <p:spPr>
            <a:xfrm>
              <a:off x="3936976" y="5962018"/>
              <a:ext cx="551436" cy="6355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0" name="Rettangolo 49"/>
            <p:cNvSpPr/>
            <p:nvPr/>
          </p:nvSpPr>
          <p:spPr>
            <a:xfrm>
              <a:off x="4083292" y="6055248"/>
              <a:ext cx="551436" cy="6355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1" name="Rettangolo 50"/>
            <p:cNvSpPr/>
            <p:nvPr/>
          </p:nvSpPr>
          <p:spPr>
            <a:xfrm>
              <a:off x="4235209" y="6150875"/>
              <a:ext cx="685808" cy="62388"/>
            </a:xfrm>
            <a:prstGeom prst="rect">
              <a:avLst/>
            </a:prstGeom>
            <a:solidFill>
              <a:srgbClr val="636E5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2" name="Rettangolo 51"/>
            <p:cNvSpPr/>
            <p:nvPr/>
          </p:nvSpPr>
          <p:spPr>
            <a:xfrm>
              <a:off x="4384564" y="6244134"/>
              <a:ext cx="685808" cy="62388"/>
            </a:xfrm>
            <a:prstGeom prst="rect">
              <a:avLst/>
            </a:prstGeom>
            <a:solidFill>
              <a:srgbClr val="636E5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3" name="Rettangolo 52"/>
            <p:cNvSpPr/>
            <p:nvPr/>
          </p:nvSpPr>
          <p:spPr>
            <a:xfrm>
              <a:off x="4532185" y="6340441"/>
              <a:ext cx="685808" cy="62388"/>
            </a:xfrm>
            <a:prstGeom prst="rect">
              <a:avLst/>
            </a:prstGeom>
            <a:solidFill>
              <a:srgbClr val="636E5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54" name="Rettangolo 53"/>
            <p:cNvSpPr/>
            <p:nvPr/>
          </p:nvSpPr>
          <p:spPr>
            <a:xfrm>
              <a:off x="4836897" y="5603161"/>
              <a:ext cx="551436" cy="6355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5" name="Rettangolo 54"/>
            <p:cNvSpPr/>
            <p:nvPr/>
          </p:nvSpPr>
          <p:spPr>
            <a:xfrm>
              <a:off x="4985910" y="5692364"/>
              <a:ext cx="551436" cy="6355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6" name="Rettangolo 55"/>
            <p:cNvSpPr/>
            <p:nvPr/>
          </p:nvSpPr>
          <p:spPr>
            <a:xfrm>
              <a:off x="5127806" y="5785605"/>
              <a:ext cx="551436" cy="6355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7" name="Rettangolo 56"/>
            <p:cNvSpPr/>
            <p:nvPr/>
          </p:nvSpPr>
          <p:spPr>
            <a:xfrm>
              <a:off x="5284340" y="5877867"/>
              <a:ext cx="551436" cy="6355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8" name="Rettangolo 57"/>
            <p:cNvSpPr/>
            <p:nvPr/>
          </p:nvSpPr>
          <p:spPr>
            <a:xfrm>
              <a:off x="5439792" y="5968598"/>
              <a:ext cx="551436" cy="6355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9" name="Rettangolo 58"/>
            <p:cNvSpPr/>
            <p:nvPr/>
          </p:nvSpPr>
          <p:spPr>
            <a:xfrm>
              <a:off x="5586108" y="6061828"/>
              <a:ext cx="551436" cy="6355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0" name="Rettangolo 59"/>
            <p:cNvSpPr/>
            <p:nvPr/>
          </p:nvSpPr>
          <p:spPr>
            <a:xfrm>
              <a:off x="5738025" y="6157455"/>
              <a:ext cx="685808" cy="62388"/>
            </a:xfrm>
            <a:prstGeom prst="rect">
              <a:avLst/>
            </a:prstGeom>
            <a:solidFill>
              <a:srgbClr val="636E5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1" name="Rettangolo 60"/>
            <p:cNvSpPr/>
            <p:nvPr/>
          </p:nvSpPr>
          <p:spPr>
            <a:xfrm>
              <a:off x="5887380" y="6250714"/>
              <a:ext cx="685808" cy="62388"/>
            </a:xfrm>
            <a:prstGeom prst="rect">
              <a:avLst/>
            </a:prstGeom>
            <a:solidFill>
              <a:srgbClr val="636E5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2" name="Rettangolo 61"/>
            <p:cNvSpPr/>
            <p:nvPr/>
          </p:nvSpPr>
          <p:spPr>
            <a:xfrm>
              <a:off x="6035001" y="6347021"/>
              <a:ext cx="685808" cy="62388"/>
            </a:xfrm>
            <a:prstGeom prst="rect">
              <a:avLst/>
            </a:prstGeom>
            <a:solidFill>
              <a:srgbClr val="636E5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63" name="Rettangolo 62"/>
            <p:cNvSpPr/>
            <p:nvPr/>
          </p:nvSpPr>
          <p:spPr>
            <a:xfrm>
              <a:off x="6333388" y="5611332"/>
              <a:ext cx="551436" cy="6355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4" name="Rettangolo 63"/>
            <p:cNvSpPr/>
            <p:nvPr/>
          </p:nvSpPr>
          <p:spPr>
            <a:xfrm>
              <a:off x="6482401" y="5700535"/>
              <a:ext cx="551436" cy="6355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5" name="Rettangolo 64"/>
            <p:cNvSpPr/>
            <p:nvPr/>
          </p:nvSpPr>
          <p:spPr>
            <a:xfrm>
              <a:off x="6624297" y="5793776"/>
              <a:ext cx="551436" cy="6355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6" name="Rettangolo 65"/>
            <p:cNvSpPr/>
            <p:nvPr/>
          </p:nvSpPr>
          <p:spPr>
            <a:xfrm>
              <a:off x="6780831" y="5886038"/>
              <a:ext cx="551436" cy="6355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7" name="Rettangolo 66"/>
            <p:cNvSpPr/>
            <p:nvPr/>
          </p:nvSpPr>
          <p:spPr>
            <a:xfrm>
              <a:off x="6936283" y="5976769"/>
              <a:ext cx="551436" cy="6355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8" name="Rettangolo 67"/>
            <p:cNvSpPr/>
            <p:nvPr/>
          </p:nvSpPr>
          <p:spPr>
            <a:xfrm>
              <a:off x="7082599" y="6069999"/>
              <a:ext cx="551436" cy="6355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9" name="Rettangolo 68"/>
            <p:cNvSpPr/>
            <p:nvPr/>
          </p:nvSpPr>
          <p:spPr>
            <a:xfrm>
              <a:off x="7234516" y="6165626"/>
              <a:ext cx="685808" cy="62388"/>
            </a:xfrm>
            <a:prstGeom prst="rect">
              <a:avLst/>
            </a:prstGeom>
            <a:solidFill>
              <a:srgbClr val="636E5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0" name="Rettangolo 69"/>
            <p:cNvSpPr/>
            <p:nvPr/>
          </p:nvSpPr>
          <p:spPr>
            <a:xfrm>
              <a:off x="7383871" y="6258885"/>
              <a:ext cx="685808" cy="62388"/>
            </a:xfrm>
            <a:prstGeom prst="rect">
              <a:avLst/>
            </a:prstGeom>
            <a:solidFill>
              <a:srgbClr val="636E5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1" name="Rettangolo 70"/>
            <p:cNvSpPr/>
            <p:nvPr/>
          </p:nvSpPr>
          <p:spPr>
            <a:xfrm>
              <a:off x="7531492" y="6355192"/>
              <a:ext cx="685808" cy="62388"/>
            </a:xfrm>
            <a:prstGeom prst="rect">
              <a:avLst/>
            </a:prstGeom>
            <a:solidFill>
              <a:srgbClr val="636E5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72" name="Rettangolo 71"/>
            <p:cNvSpPr/>
            <p:nvPr/>
          </p:nvSpPr>
          <p:spPr>
            <a:xfrm>
              <a:off x="7841177" y="5616429"/>
              <a:ext cx="551436" cy="6355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3" name="Rettangolo 72"/>
            <p:cNvSpPr/>
            <p:nvPr/>
          </p:nvSpPr>
          <p:spPr>
            <a:xfrm>
              <a:off x="7990190" y="5705632"/>
              <a:ext cx="551436" cy="6355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4" name="Rettangolo 73"/>
            <p:cNvSpPr/>
            <p:nvPr/>
          </p:nvSpPr>
          <p:spPr>
            <a:xfrm>
              <a:off x="8132086" y="5798873"/>
              <a:ext cx="551436" cy="6355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5" name="Rettangolo 74"/>
            <p:cNvSpPr/>
            <p:nvPr/>
          </p:nvSpPr>
          <p:spPr>
            <a:xfrm>
              <a:off x="8288620" y="5891135"/>
              <a:ext cx="551436" cy="6355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6" name="Rettangolo 75"/>
            <p:cNvSpPr/>
            <p:nvPr/>
          </p:nvSpPr>
          <p:spPr>
            <a:xfrm>
              <a:off x="8444072" y="5981866"/>
              <a:ext cx="551436" cy="6355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7" name="Rettangolo 76"/>
            <p:cNvSpPr/>
            <p:nvPr/>
          </p:nvSpPr>
          <p:spPr>
            <a:xfrm>
              <a:off x="8590388" y="6075096"/>
              <a:ext cx="551436" cy="6355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83" name="Gruppo 82"/>
          <p:cNvGrpSpPr/>
          <p:nvPr/>
        </p:nvGrpSpPr>
        <p:grpSpPr>
          <a:xfrm>
            <a:off x="2605163" y="4149412"/>
            <a:ext cx="322384" cy="307777"/>
            <a:chOff x="2857500" y="4142674"/>
            <a:chExt cx="322384" cy="307777"/>
          </a:xfrm>
        </p:grpSpPr>
        <p:sp>
          <p:nvSpPr>
            <p:cNvPr id="81" name="Triangolo isoscele 80"/>
            <p:cNvSpPr/>
            <p:nvPr/>
          </p:nvSpPr>
          <p:spPr>
            <a:xfrm>
              <a:off x="2857500" y="4142674"/>
              <a:ext cx="322384" cy="265699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82" name="CasellaDiTesto 81"/>
            <p:cNvSpPr txBox="1"/>
            <p:nvPr/>
          </p:nvSpPr>
          <p:spPr>
            <a:xfrm>
              <a:off x="2874995" y="4142674"/>
              <a:ext cx="2873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400" dirty="0"/>
                <a:t>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6832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/>
          </p:cNvPr>
          <p:cNvSpPr txBox="1">
            <a:spLocks/>
          </p:cNvSpPr>
          <p:nvPr/>
        </p:nvSpPr>
        <p:spPr>
          <a:xfrm>
            <a:off x="2074179" y="562564"/>
            <a:ext cx="9275987" cy="98274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it-IT" sz="4400" b="1" dirty="0">
                <a:solidFill>
                  <a:srgbClr val="FFC000"/>
                </a:solidFill>
              </a:rPr>
              <a:t>OUR IMPLEMENTATION</a:t>
            </a:r>
            <a:endParaRPr lang="en-GB" sz="4400" b="1" dirty="0">
              <a:solidFill>
                <a:srgbClr val="FFC000"/>
              </a:solidFill>
            </a:endParaRPr>
          </a:p>
        </p:txBody>
      </p:sp>
      <p:sp>
        <p:nvSpPr>
          <p:cNvPr id="5" name="CasellaDiTesto 4"/>
          <p:cNvSpPr txBox="1"/>
          <p:nvPr/>
        </p:nvSpPr>
        <p:spPr>
          <a:xfrm>
            <a:off x="2074179" y="2225703"/>
            <a:ext cx="3316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Language</a:t>
            </a:r>
            <a:r>
              <a:rPr lang="it-IT" dirty="0"/>
              <a:t>: C++ &amp; open mp</a:t>
            </a:r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2795" y="3119389"/>
            <a:ext cx="3375728" cy="1205618"/>
          </a:xfrm>
          <a:prstGeom prst="rect">
            <a:avLst/>
          </a:prstGeom>
        </p:spPr>
      </p:pic>
      <p:sp>
        <p:nvSpPr>
          <p:cNvPr id="8" name="Segnaposto contenuto 4">
            <a:extLst/>
          </p:cNvPr>
          <p:cNvSpPr txBox="1">
            <a:spLocks/>
          </p:cNvSpPr>
          <p:nvPr/>
        </p:nvSpPr>
        <p:spPr>
          <a:xfrm>
            <a:off x="2589212" y="1713390"/>
            <a:ext cx="8915400" cy="419783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it-IT" dirty="0"/>
          </a:p>
        </p:txBody>
      </p:sp>
      <p:sp>
        <p:nvSpPr>
          <p:cNvPr id="10" name="Segnaposto contenuto 2">
            <a:extLst/>
          </p:cNvPr>
          <p:cNvSpPr txBox="1">
            <a:spLocks/>
          </p:cNvSpPr>
          <p:nvPr/>
        </p:nvSpPr>
        <p:spPr>
          <a:xfrm>
            <a:off x="1567469" y="2410369"/>
            <a:ext cx="8915400" cy="138941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it-IT" sz="1400" dirty="0"/>
              <a:t>Support </a:t>
            </a:r>
            <a:r>
              <a:rPr lang="it-IT" sz="1400" dirty="0" err="1"/>
              <a:t>shared</a:t>
            </a:r>
            <a:r>
              <a:rPr lang="it-IT" sz="1400" dirty="0"/>
              <a:t> </a:t>
            </a:r>
            <a:r>
              <a:rPr lang="it-IT" sz="1400" dirty="0" err="1"/>
              <a:t>memory</a:t>
            </a:r>
            <a:r>
              <a:rPr lang="it-IT" sz="1400" dirty="0"/>
              <a:t> </a:t>
            </a:r>
            <a:r>
              <a:rPr lang="it-IT" sz="1400" dirty="0" err="1"/>
              <a:t>multiprocessing</a:t>
            </a:r>
            <a:endParaRPr lang="it-IT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it-IT" sz="1400" dirty="0"/>
              <a:t>Easy to use </a:t>
            </a:r>
            <a:r>
              <a:rPr lang="it-IT" sz="1400" dirty="0" err="1"/>
              <a:t>simply</a:t>
            </a:r>
            <a:r>
              <a:rPr lang="it-IT" sz="1400" dirty="0"/>
              <a:t> </a:t>
            </a:r>
            <a:r>
              <a:rPr lang="it-IT" sz="1400" dirty="0" err="1"/>
              <a:t>adding</a:t>
            </a:r>
            <a:r>
              <a:rPr lang="it-IT" sz="1400" dirty="0"/>
              <a:t> some </a:t>
            </a:r>
            <a:r>
              <a:rPr lang="it-IT" sz="1400" dirty="0" err="1"/>
              <a:t>commands</a:t>
            </a:r>
            <a:r>
              <a:rPr lang="it-IT" sz="1400" dirty="0"/>
              <a:t> to standard C++ code</a:t>
            </a:r>
          </a:p>
          <a:p>
            <a:pPr lvl="1">
              <a:buFont typeface="Arial" panose="020B0604020202020204" pitchFamily="34" charset="0"/>
              <a:buChar char="•"/>
            </a:pPr>
            <a:endParaRPr lang="it-IT" sz="1400" dirty="0"/>
          </a:p>
          <a:p>
            <a:pPr lvl="1">
              <a:buFont typeface="Arial" panose="020B0604020202020204" pitchFamily="34" charset="0"/>
              <a:buChar char="•"/>
            </a:pPr>
            <a:endParaRPr lang="it-IT" sz="1400" dirty="0"/>
          </a:p>
          <a:p>
            <a:pPr marL="457200" lvl="1" indent="0">
              <a:buNone/>
            </a:pPr>
            <a:endParaRPr lang="it-IT" sz="1800" b="1" dirty="0"/>
          </a:p>
          <a:p>
            <a:pPr marL="457200" lvl="1" indent="0">
              <a:buNone/>
            </a:pPr>
            <a:endParaRPr lang="it-IT" sz="1800" b="1" dirty="0"/>
          </a:p>
          <a:p>
            <a:pPr marL="457200" lvl="1" indent="0">
              <a:buNone/>
            </a:pPr>
            <a:r>
              <a:rPr lang="it-IT" sz="1800" b="1" dirty="0"/>
              <a:t>GIT and GIT HUB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sz="1400" dirty="0"/>
              <a:t>For </a:t>
            </a:r>
            <a:r>
              <a:rPr lang="it-IT" sz="1400" dirty="0" err="1"/>
              <a:t>working</a:t>
            </a:r>
            <a:r>
              <a:rPr lang="it-IT" sz="1400" dirty="0"/>
              <a:t> in group</a:t>
            </a:r>
          </a:p>
          <a:p>
            <a:pPr lvl="1">
              <a:buFont typeface="Arial" panose="020B0604020202020204" pitchFamily="34" charset="0"/>
              <a:buChar char="•"/>
            </a:pPr>
            <a:endParaRPr lang="it-IT" dirty="0"/>
          </a:p>
          <a:p>
            <a:pPr>
              <a:buFont typeface="Arial" panose="020B0604020202020204" pitchFamily="34" charset="0"/>
              <a:buChar char="•"/>
            </a:pPr>
            <a:endParaRPr lang="it-IT" dirty="0"/>
          </a:p>
        </p:txBody>
      </p:sp>
      <p:pic>
        <p:nvPicPr>
          <p:cNvPr id="9" name="Immagine 8" descr="Immagine che contiene oggetto&#10;&#10;Descrizione generata con affidabilità molto elevata">
            <a:extLst>
              <a:ext uri="{FF2B5EF4-FFF2-40B4-BE49-F238E27FC236}">
                <a16:creationId xmlns:a16="http://schemas.microsoft.com/office/drawing/2014/main" id="{011CF354-00A4-402D-9284-4BB90F81FA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5053" y="887026"/>
            <a:ext cx="3455632" cy="2387528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B6944976-25F9-4F2F-B25D-7348EE93A6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3423" y="4665559"/>
            <a:ext cx="1905000" cy="1905000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3EED8EC7-7CD8-48D4-AD01-AD9EDA19F8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39437" y="4785862"/>
            <a:ext cx="1479086" cy="1442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9092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737D5CBC-A6DF-4A55-9A5D-E91443A633A5}"/>
              </a:ext>
            </a:extLst>
          </p:cNvPr>
          <p:cNvSpPr txBox="1">
            <a:spLocks/>
          </p:cNvSpPr>
          <p:nvPr/>
        </p:nvSpPr>
        <p:spPr>
          <a:xfrm>
            <a:off x="577048" y="233493"/>
            <a:ext cx="11478828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it-IT" sz="4400" b="1" dirty="0">
                <a:solidFill>
                  <a:srgbClr val="FFC000"/>
                </a:solidFill>
              </a:rPr>
              <a:t>WORK PLAN</a:t>
            </a:r>
            <a:endParaRPr lang="en-GB" sz="4400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799716D7-5493-4D23-9F16-F70D81D5DDC2}"/>
              </a:ext>
            </a:extLst>
          </p:cNvPr>
          <p:cNvSpPr/>
          <p:nvPr/>
        </p:nvSpPr>
        <p:spPr>
          <a:xfrm>
            <a:off x="585926" y="1313895"/>
            <a:ext cx="11469950" cy="35510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DE578407-C9FB-4082-8E73-8A3A05712CA4}"/>
              </a:ext>
            </a:extLst>
          </p:cNvPr>
          <p:cNvSpPr/>
          <p:nvPr/>
        </p:nvSpPr>
        <p:spPr>
          <a:xfrm>
            <a:off x="577048" y="2128708"/>
            <a:ext cx="1597981" cy="9321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  <a:p>
            <a:pPr algn="ctr"/>
            <a:r>
              <a:rPr lang="it-IT" sz="2000" dirty="0" err="1">
                <a:solidFill>
                  <a:schemeClr val="tx1"/>
                </a:solidFill>
              </a:rPr>
              <a:t>Parser</a:t>
            </a:r>
            <a:r>
              <a:rPr lang="it-IT" sz="2000" dirty="0">
                <a:solidFill>
                  <a:schemeClr val="tx1"/>
                </a:solidFill>
              </a:rPr>
              <a:t> of the DNA </a:t>
            </a:r>
            <a:r>
              <a:rPr lang="it-IT" sz="2000" dirty="0" err="1">
                <a:solidFill>
                  <a:schemeClr val="tx1"/>
                </a:solidFill>
              </a:rPr>
              <a:t>sequence</a:t>
            </a:r>
            <a:endParaRPr lang="en-GB" sz="2000" dirty="0">
              <a:solidFill>
                <a:schemeClr val="tx1"/>
              </a:solidFill>
            </a:endParaRPr>
          </a:p>
          <a:p>
            <a:pPr algn="ctr"/>
            <a:endParaRPr lang="en-GB" dirty="0"/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259EB14C-6272-403C-9710-98749FBAC2AA}"/>
              </a:ext>
            </a:extLst>
          </p:cNvPr>
          <p:cNvSpPr/>
          <p:nvPr/>
        </p:nvSpPr>
        <p:spPr>
          <a:xfrm>
            <a:off x="2411409" y="2749404"/>
            <a:ext cx="1597981" cy="9321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  <a:p>
            <a:pPr algn="ctr"/>
            <a:r>
              <a:rPr lang="it-IT" dirty="0">
                <a:solidFill>
                  <a:schemeClr val="tx1"/>
                </a:solidFill>
              </a:rPr>
              <a:t>Serial </a:t>
            </a:r>
            <a:r>
              <a:rPr lang="it-IT" dirty="0" err="1">
                <a:solidFill>
                  <a:schemeClr val="tx1"/>
                </a:solidFill>
              </a:rPr>
              <a:t>version</a:t>
            </a:r>
            <a:r>
              <a:rPr lang="it-IT" dirty="0">
                <a:solidFill>
                  <a:schemeClr val="tx1"/>
                </a:solidFill>
              </a:rPr>
              <a:t> of the </a:t>
            </a:r>
            <a:r>
              <a:rPr lang="it-IT" dirty="0" err="1">
                <a:solidFill>
                  <a:schemeClr val="tx1"/>
                </a:solidFill>
              </a:rPr>
              <a:t>hash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table</a:t>
            </a:r>
            <a:endParaRPr lang="en-GB" dirty="0">
              <a:solidFill>
                <a:schemeClr val="tx1"/>
              </a:solidFill>
            </a:endParaRPr>
          </a:p>
          <a:p>
            <a:pPr algn="ctr"/>
            <a:endParaRPr lang="en-GB" dirty="0"/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3F74EE11-5588-4BCA-988B-987B5A34A3FC}"/>
              </a:ext>
            </a:extLst>
          </p:cNvPr>
          <p:cNvSpPr/>
          <p:nvPr/>
        </p:nvSpPr>
        <p:spPr>
          <a:xfrm>
            <a:off x="4245770" y="3405793"/>
            <a:ext cx="1939183" cy="941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  <a:p>
            <a:pPr algn="ctr"/>
            <a:r>
              <a:rPr lang="it-IT" dirty="0" err="1">
                <a:solidFill>
                  <a:schemeClr val="tx1"/>
                </a:solidFill>
              </a:rPr>
              <a:t>Multithreaded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hash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table</a:t>
            </a:r>
            <a:r>
              <a:rPr lang="it-IT" dirty="0">
                <a:solidFill>
                  <a:schemeClr val="tx1"/>
                </a:solidFill>
              </a:rPr>
              <a:t> with </a:t>
            </a:r>
            <a:r>
              <a:rPr lang="it-IT" dirty="0" err="1">
                <a:solidFill>
                  <a:schemeClr val="tx1"/>
                </a:solidFill>
              </a:rPr>
              <a:t>locks</a:t>
            </a:r>
            <a:endParaRPr lang="en-GB" dirty="0">
              <a:solidFill>
                <a:schemeClr val="tx1"/>
              </a:solidFill>
            </a:endParaRPr>
          </a:p>
          <a:p>
            <a:pPr algn="ctr"/>
            <a:endParaRPr lang="en-GB" dirty="0"/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011FDD33-E476-4032-A25C-B00537AD09E5}"/>
              </a:ext>
            </a:extLst>
          </p:cNvPr>
          <p:cNvSpPr/>
          <p:nvPr/>
        </p:nvSpPr>
        <p:spPr>
          <a:xfrm>
            <a:off x="6421333" y="3876309"/>
            <a:ext cx="1969362" cy="11703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  <a:p>
            <a:pPr algn="ctr"/>
            <a:r>
              <a:rPr lang="it-IT" dirty="0" err="1">
                <a:solidFill>
                  <a:schemeClr val="tx1"/>
                </a:solidFill>
              </a:rPr>
              <a:t>Multithreaded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hash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table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without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locks</a:t>
            </a:r>
            <a:endParaRPr lang="en-GB" dirty="0">
              <a:solidFill>
                <a:schemeClr val="tx1"/>
              </a:solidFill>
            </a:endParaRPr>
          </a:p>
          <a:p>
            <a:pPr algn="ctr"/>
            <a:endParaRPr lang="en-GB" dirty="0"/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D32B2DE4-54E0-4A9E-82EE-CF907DBE07CD}"/>
              </a:ext>
            </a:extLst>
          </p:cNvPr>
          <p:cNvSpPr/>
          <p:nvPr/>
        </p:nvSpPr>
        <p:spPr>
          <a:xfrm>
            <a:off x="8554971" y="4560536"/>
            <a:ext cx="1760604" cy="13264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Make the </a:t>
            </a:r>
            <a:r>
              <a:rPr lang="it-IT" dirty="0" err="1">
                <a:solidFill>
                  <a:schemeClr val="tx1"/>
                </a:solidFill>
              </a:rPr>
              <a:t>program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memory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efficient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0E37061B-0AAE-46E9-B05F-70B32D0BE49B}"/>
              </a:ext>
            </a:extLst>
          </p:cNvPr>
          <p:cNvSpPr/>
          <p:nvPr/>
        </p:nvSpPr>
        <p:spPr>
          <a:xfrm>
            <a:off x="10439400" y="5419079"/>
            <a:ext cx="1616476" cy="11703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Evaluation of the </a:t>
            </a:r>
            <a:r>
              <a:rPr lang="it-IT" dirty="0" err="1">
                <a:solidFill>
                  <a:schemeClr val="tx1"/>
                </a:solidFill>
              </a:rPr>
              <a:t>algorithm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23" name="Connettore 2 22">
            <a:extLst>
              <a:ext uri="{FF2B5EF4-FFF2-40B4-BE49-F238E27FC236}">
                <a16:creationId xmlns:a16="http://schemas.microsoft.com/office/drawing/2014/main" id="{549A19EE-DB10-4700-A24D-2471447D3875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1376039" y="1390650"/>
            <a:ext cx="0" cy="73805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91C0EB42-237E-4F57-AE5B-9A4526FE827A}"/>
              </a:ext>
            </a:extLst>
          </p:cNvPr>
          <p:cNvCxnSpPr>
            <a:cxnSpLocks/>
            <a:endCxn id="17" idx="0"/>
          </p:cNvCxnSpPr>
          <p:nvPr/>
        </p:nvCxnSpPr>
        <p:spPr>
          <a:xfrm flipH="1">
            <a:off x="11247638" y="1669002"/>
            <a:ext cx="4440" cy="375007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2 26">
            <a:extLst>
              <a:ext uri="{FF2B5EF4-FFF2-40B4-BE49-F238E27FC236}">
                <a16:creationId xmlns:a16="http://schemas.microsoft.com/office/drawing/2014/main" id="{BFBFDA2D-D0B4-4902-9E40-9B39ED6C4FCA}"/>
              </a:ext>
            </a:extLst>
          </p:cNvPr>
          <p:cNvCxnSpPr>
            <a:cxnSpLocks/>
            <a:endCxn id="16" idx="0"/>
          </p:cNvCxnSpPr>
          <p:nvPr/>
        </p:nvCxnSpPr>
        <p:spPr>
          <a:xfrm flipH="1">
            <a:off x="9435273" y="1673954"/>
            <a:ext cx="33014" cy="288658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2 27">
            <a:extLst>
              <a:ext uri="{FF2B5EF4-FFF2-40B4-BE49-F238E27FC236}">
                <a16:creationId xmlns:a16="http://schemas.microsoft.com/office/drawing/2014/main" id="{D0DEC947-F880-4FED-83BA-75CEF4A7E2C8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7406014" y="1695450"/>
            <a:ext cx="0" cy="218085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2 28">
            <a:extLst>
              <a:ext uri="{FF2B5EF4-FFF2-40B4-BE49-F238E27FC236}">
                <a16:creationId xmlns:a16="http://schemas.microsoft.com/office/drawing/2014/main" id="{648FD781-76A7-45A6-8E1A-559A9BF30FC1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5215361" y="1695450"/>
            <a:ext cx="1" cy="171034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ttore 2 29">
            <a:extLst>
              <a:ext uri="{FF2B5EF4-FFF2-40B4-BE49-F238E27FC236}">
                <a16:creationId xmlns:a16="http://schemas.microsoft.com/office/drawing/2014/main" id="{9A4353F3-AFF0-46C0-AECC-9D60412D8A93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3210399" y="1631221"/>
            <a:ext cx="1" cy="111818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08478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6885CBBA-BDAD-411A-BF78-7687664379C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461604" y="439224"/>
            <a:ext cx="5638433" cy="6014329"/>
          </a:xfrm>
          <a:prstGeom prst="rect">
            <a:avLst/>
          </a:prstGeom>
        </p:spPr>
      </p:pic>
      <p:sp>
        <p:nvSpPr>
          <p:cNvPr id="4" name="Titolo 3">
            <a:extLst>
              <a:ext uri="{FF2B5EF4-FFF2-40B4-BE49-F238E27FC236}">
                <a16:creationId xmlns:a16="http://schemas.microsoft.com/office/drawing/2014/main" id="{0AFD520A-8B42-4630-B473-0F24421C63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50659" y="4475285"/>
            <a:ext cx="10027749" cy="830066"/>
          </a:xfrm>
        </p:spPr>
        <p:txBody>
          <a:bodyPr>
            <a:noAutofit/>
          </a:bodyPr>
          <a:lstStyle/>
          <a:p>
            <a:pPr algn="ctr"/>
            <a:r>
              <a:rPr lang="it-IT" sz="7200" b="1" dirty="0">
                <a:solidFill>
                  <a:srgbClr val="FFC000"/>
                </a:solidFill>
              </a:rPr>
              <a:t>OUR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2722099740"/>
      </p:ext>
    </p:extLst>
  </p:cSld>
  <p:clrMapOvr>
    <a:masterClrMapping/>
  </p:clrMapOvr>
</p:sld>
</file>

<file path=ppt/theme/theme1.xml><?xml version="1.0" encoding="utf-8"?>
<a:theme xmlns:a="http://schemas.openxmlformats.org/drawingml/2006/main" name="Filo">
  <a:themeElements>
    <a:clrScheme name="Filo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Filo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ilo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411</TotalTime>
  <Words>815</Words>
  <Application>Microsoft Office PowerPoint</Application>
  <PresentationFormat>Widescreen</PresentationFormat>
  <Paragraphs>218</Paragraphs>
  <Slides>29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29</vt:i4>
      </vt:variant>
    </vt:vector>
  </HeadingPairs>
  <TitlesOfParts>
    <vt:vector size="36" baseType="lpstr">
      <vt:lpstr>Arial</vt:lpstr>
      <vt:lpstr>Cambria Math</vt:lpstr>
      <vt:lpstr>Century Gothic</vt:lpstr>
      <vt:lpstr>Goudy Old Style</vt:lpstr>
      <vt:lpstr>Wingdings</vt:lpstr>
      <vt:lpstr>Wingdings 3</vt:lpstr>
      <vt:lpstr>Filo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JELLYFISH</vt:lpstr>
      <vt:lpstr>PARALLELISM: SIMD</vt:lpstr>
      <vt:lpstr>Presentazione standard di PowerPoint</vt:lpstr>
      <vt:lpstr>Presentazione standard di PowerPoint</vt:lpstr>
      <vt:lpstr>OUR IMPLEMENTATION</vt:lpstr>
      <vt:lpstr>Presentazione standard di PowerPoint</vt:lpstr>
      <vt:lpstr>Presentazione standard di PowerPoint</vt:lpstr>
      <vt:lpstr>Presentazione standard di PowerPoint</vt:lpstr>
      <vt:lpstr>OPTIMIZATIONS</vt:lpstr>
      <vt:lpstr>LOCK-FREE HASH TABLE</vt:lpstr>
      <vt:lpstr>IMPLEMENTATION</vt:lpstr>
      <vt:lpstr>MERGING INTERMEDIATE HASH TABLE</vt:lpstr>
      <vt:lpstr>IMPLEMENTATION</vt:lpstr>
      <vt:lpstr>REDUCED MEMORY USAGE</vt:lpstr>
      <vt:lpstr>IMPLEMENTATION</vt:lpstr>
      <vt:lpstr>KEY ENCODING</vt:lpstr>
      <vt:lpstr>IMPLEMENTATION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JELLYFISH</dc:title>
  <dc:creator>diego gaboardi</dc:creator>
  <cp:lastModifiedBy>Giorgio Giardini</cp:lastModifiedBy>
  <cp:revision>49</cp:revision>
  <dcterms:created xsi:type="dcterms:W3CDTF">2017-09-21T08:17:35Z</dcterms:created>
  <dcterms:modified xsi:type="dcterms:W3CDTF">2017-10-31T07:31:17Z</dcterms:modified>
</cp:coreProperties>
</file>