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4" r:id="rId3"/>
    <p:sldId id="266" r:id="rId4"/>
    <p:sldId id="267" r:id="rId5"/>
    <p:sldId id="256" r:id="rId6"/>
    <p:sldId id="257" r:id="rId7"/>
    <p:sldId id="258" r:id="rId8"/>
    <p:sldId id="259" r:id="rId9"/>
    <p:sldId id="260" r:id="rId10"/>
    <p:sldId id="273" r:id="rId11"/>
    <p:sldId id="272" r:id="rId12"/>
    <p:sldId id="269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549306" y="1260448"/>
            <a:ext cx="11642694" cy="926350"/>
          </a:xfrm>
        </p:spPr>
        <p:txBody>
          <a:bodyPr>
            <a:normAutofit fontScale="90000"/>
          </a:bodyPr>
          <a:lstStyle/>
          <a:p>
            <a:pPr algn="ctr"/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sz="6000" b="1" i="1" dirty="0">
                <a:solidFill>
                  <a:srgbClr val="FFC000"/>
                </a:solidFill>
                <a:latin typeface="Goudy Old Style" panose="02020502050305020303" pitchFamily="18" charset="0"/>
              </a:rPr>
              <a:t>PROJECT</a:t>
            </a:r>
            <a:r>
              <a:rPr lang="it-IT" sz="6700" i="1" dirty="0">
                <a:latin typeface="Goudy Old Style" panose="02020502050305020303" pitchFamily="18" charset="0"/>
              </a:rPr>
              <a:t> </a:t>
            </a:r>
            <a:r>
              <a:rPr lang="it-IT" sz="6000" b="1" i="1" dirty="0">
                <a:solidFill>
                  <a:srgbClr val="FFC000"/>
                </a:solidFill>
                <a:latin typeface="Goudy Old Style" panose="02020502050305020303" pitchFamily="18" charset="0"/>
              </a:rPr>
              <a:t>OF</a:t>
            </a:r>
            <a:r>
              <a:rPr lang="it-IT" sz="6700" i="1" dirty="0">
                <a:latin typeface="Goudy Old Style" panose="02020502050305020303" pitchFamily="18" charset="0"/>
              </a:rPr>
              <a:t> </a:t>
            </a:r>
            <a:r>
              <a:rPr lang="it-IT" sz="6000" b="1" i="1" dirty="0">
                <a:solidFill>
                  <a:srgbClr val="FFC000"/>
                </a:solidFill>
                <a:latin typeface="Goudy Old Style" panose="02020502050305020303" pitchFamily="18" charset="0"/>
              </a:rPr>
              <a:t>AAPP</a:t>
            </a:r>
            <a:br>
              <a:rPr lang="it-IT" sz="6700" i="1" dirty="0">
                <a:latin typeface="Goudy Old Style" panose="02020502050305020303" pitchFamily="18" charset="0"/>
              </a:rPr>
            </a:br>
            <a:r>
              <a:rPr lang="it-IT" sz="6000" b="1" i="1" dirty="0">
                <a:solidFill>
                  <a:srgbClr val="FFC000"/>
                </a:solidFill>
                <a:latin typeface="Goudy Old Style" panose="02020502050305020303" pitchFamily="18" charset="0"/>
              </a:rPr>
              <a:t>K-</a:t>
            </a:r>
            <a:r>
              <a:rPr lang="it-IT" sz="6000" b="1" i="1" dirty="0" err="1">
                <a:solidFill>
                  <a:srgbClr val="FFC000"/>
                </a:solidFill>
                <a:latin typeface="Goudy Old Style" panose="02020502050305020303" pitchFamily="18" charset="0"/>
              </a:rPr>
              <a:t>mer</a:t>
            </a:r>
            <a:r>
              <a:rPr lang="it-IT" sz="6700" i="1" dirty="0">
                <a:latin typeface="Goudy Old Style" panose="02020502050305020303" pitchFamily="18" charset="0"/>
              </a:rPr>
              <a:t> </a:t>
            </a:r>
            <a:r>
              <a:rPr lang="it-IT" sz="6000" b="1" i="1" dirty="0" err="1">
                <a:solidFill>
                  <a:srgbClr val="FFC000"/>
                </a:solidFill>
                <a:latin typeface="Goudy Old Style" panose="02020502050305020303" pitchFamily="18" charset="0"/>
              </a:rPr>
              <a:t>counting</a:t>
            </a:r>
            <a:endParaRPr lang="it-IT" i="1" dirty="0">
              <a:latin typeface="Goudy Old Style" panose="02020502050305020303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33E43BC-52F8-45A4-B0B7-A56E4DDE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06" y="2493203"/>
            <a:ext cx="2850903" cy="285090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BE987C-6464-45A5-8EAA-800D11B97F5C}"/>
              </a:ext>
            </a:extLst>
          </p:cNvPr>
          <p:cNvSpPr txBox="1"/>
          <p:nvPr/>
        </p:nvSpPr>
        <p:spPr>
          <a:xfrm>
            <a:off x="7563775" y="5956917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Diego Gaboardi and Giorgio Giardini</a:t>
            </a:r>
          </a:p>
          <a:p>
            <a:r>
              <a:rPr lang="it-IT" dirty="0"/>
              <a:t>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370791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SIMD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05163" y="1560362"/>
            <a:ext cx="8915400" cy="2427910"/>
          </a:xfrm>
        </p:spPr>
        <p:txBody>
          <a:bodyPr/>
          <a:lstStyle/>
          <a:p>
            <a:r>
              <a:rPr lang="it-IT" dirty="0"/>
              <a:t>Single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Same</a:t>
            </a:r>
            <a:r>
              <a:rPr lang="it-IT" dirty="0"/>
              <a:t> code with a loop </a:t>
            </a:r>
            <a:r>
              <a:rPr lang="it-IT" dirty="0" err="1"/>
              <a:t>cycle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iteration of the loop is executed by one of the threads in the team</a:t>
            </a:r>
          </a:p>
          <a:p>
            <a:r>
              <a:rPr lang="it-IT" dirty="0"/>
              <a:t>Multiple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Partitioning</a:t>
            </a:r>
            <a:r>
              <a:rPr lang="it-IT" dirty="0"/>
              <a:t> of the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contiguous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characters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2985253" y="414941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 issue: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overlapping at border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Gruppo 79"/>
          <p:cNvGrpSpPr/>
          <p:nvPr/>
        </p:nvGrpSpPr>
        <p:grpSpPr>
          <a:xfrm>
            <a:off x="3234014" y="4603025"/>
            <a:ext cx="7709910" cy="606227"/>
            <a:chOff x="2962430" y="4354814"/>
            <a:chExt cx="5449739" cy="252589"/>
          </a:xfrm>
        </p:grpSpPr>
        <p:sp>
          <p:nvSpPr>
            <p:cNvPr id="5" name="CasellaDiTesto 4"/>
            <p:cNvSpPr txBox="1"/>
            <p:nvPr/>
          </p:nvSpPr>
          <p:spPr>
            <a:xfrm>
              <a:off x="2962430" y="4359028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1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4473615" y="4361182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2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978358" y="4354815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3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7488978" y="4354814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4</a:t>
              </a:r>
            </a:p>
          </p:txBody>
        </p:sp>
      </p:grpSp>
      <p:grpSp>
        <p:nvGrpSpPr>
          <p:cNvPr id="78" name="Gruppo 77"/>
          <p:cNvGrpSpPr/>
          <p:nvPr/>
        </p:nvGrpSpPr>
        <p:grpSpPr>
          <a:xfrm>
            <a:off x="3119714" y="4917554"/>
            <a:ext cx="8010194" cy="1536053"/>
            <a:chOff x="3334081" y="5539153"/>
            <a:chExt cx="5809497" cy="940779"/>
          </a:xfrm>
        </p:grpSpPr>
        <p:sp>
          <p:nvSpPr>
            <p:cNvPr id="9" name="Rettangolo 8"/>
            <p:cNvSpPr/>
            <p:nvPr/>
          </p:nvSpPr>
          <p:spPr>
            <a:xfrm>
              <a:off x="3337442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3481050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624658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3782920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393532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087723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231331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38959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53388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83575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7936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512297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281235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433638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558603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72964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8791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03220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3333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4769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66206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67788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69312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70836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72272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73855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5298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8467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9903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81340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82922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84446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85970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/>
            <p:cNvSpPr/>
            <p:nvPr/>
          </p:nvSpPr>
          <p:spPr>
            <a:xfrm>
              <a:off x="87406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88989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90432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3334081" y="559658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483094" y="568578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624990" y="577902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781524" y="587128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936976" y="596201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4083292" y="605524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235209" y="615087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4384564" y="624413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32185" y="634044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4836897" y="560316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4985910" y="569236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5127806" y="578560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5284340" y="587786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5439792" y="596859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5586108" y="606182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5738025" y="615745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5887380" y="625071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6035001" y="634702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3" name="Rettangolo 62"/>
            <p:cNvSpPr/>
            <p:nvPr/>
          </p:nvSpPr>
          <p:spPr>
            <a:xfrm>
              <a:off x="6333388" y="56113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6482401" y="57005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6624297" y="579377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/>
            <p:cNvSpPr/>
            <p:nvPr/>
          </p:nvSpPr>
          <p:spPr>
            <a:xfrm>
              <a:off x="6780831" y="588603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6936283" y="597676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7082599" y="606999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/>
            <p:cNvSpPr/>
            <p:nvPr/>
          </p:nvSpPr>
          <p:spPr>
            <a:xfrm>
              <a:off x="7234516" y="6165626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7383871" y="625888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/>
            <p:cNvSpPr/>
            <p:nvPr/>
          </p:nvSpPr>
          <p:spPr>
            <a:xfrm>
              <a:off x="7531492" y="6355192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Rettangolo 71"/>
            <p:cNvSpPr/>
            <p:nvPr/>
          </p:nvSpPr>
          <p:spPr>
            <a:xfrm>
              <a:off x="7841177" y="561642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7990190" y="57056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/>
            <p:cNvSpPr/>
            <p:nvPr/>
          </p:nvSpPr>
          <p:spPr>
            <a:xfrm>
              <a:off x="8132086" y="5798873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/>
            <p:cNvSpPr/>
            <p:nvPr/>
          </p:nvSpPr>
          <p:spPr>
            <a:xfrm>
              <a:off x="8288620" y="58911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Rettangolo 75"/>
            <p:cNvSpPr/>
            <p:nvPr/>
          </p:nvSpPr>
          <p:spPr>
            <a:xfrm>
              <a:off x="8444072" y="598186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8590388" y="607509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605163" y="4149412"/>
            <a:ext cx="322384" cy="307777"/>
            <a:chOff x="2857500" y="4142674"/>
            <a:chExt cx="322384" cy="307777"/>
          </a:xfrm>
        </p:grpSpPr>
        <p:sp>
          <p:nvSpPr>
            <p:cNvPr id="81" name="Triangolo isoscele 80"/>
            <p:cNvSpPr/>
            <p:nvPr/>
          </p:nvSpPr>
          <p:spPr>
            <a:xfrm>
              <a:off x="2857500" y="4142674"/>
              <a:ext cx="322384" cy="2656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2874995" y="4142674"/>
              <a:ext cx="28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3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292CBEA-4B33-425E-A77E-E10952D481A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EVALUATION</a:t>
            </a:r>
            <a:endParaRPr lang="en-GB" sz="4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23F3C3-AA7B-4105-973E-68223E636DC1}"/>
              </a:ext>
            </a:extLst>
          </p:cNvPr>
          <p:cNvSpPr txBox="1">
            <a:spLocks/>
          </p:cNvSpPr>
          <p:nvPr/>
        </p:nvSpPr>
        <p:spPr>
          <a:xfrm>
            <a:off x="2589212" y="2028825"/>
            <a:ext cx="8915400" cy="420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3 Version of the algorithm: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Serial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Multithreaded hash-table with 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Multithreaded hash-table without locks</a:t>
            </a:r>
          </a:p>
          <a:p>
            <a:endParaRPr lang="it-IT"/>
          </a:p>
          <a:p>
            <a:r>
              <a:rPr lang="it-IT"/>
              <a:t>We want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Show the speed up with respect to the number of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How much time it takes with respect to the lenght of the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How much memory is used with respect to the lenght of the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/>
          </a:p>
          <a:p>
            <a:endParaRPr lang="it-IT"/>
          </a:p>
          <a:p>
            <a:endParaRPr lang="it-IT"/>
          </a:p>
          <a:p>
            <a:pPr marL="457200" lvl="1" indent="0">
              <a:buFont typeface="Wingdings 3" charset="2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A92E72-1C77-4395-BCD5-9FCD2B4B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03" y="1748901"/>
            <a:ext cx="3260268" cy="24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/>
          </p:cNvPr>
          <p:cNvSpPr txBox="1">
            <a:spLocks/>
          </p:cNvSpPr>
          <p:nvPr/>
        </p:nvSpPr>
        <p:spPr>
          <a:xfrm>
            <a:off x="2074179" y="562564"/>
            <a:ext cx="9275987" cy="9827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OUR IMPLEMENTATION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074179" y="2225703"/>
            <a:ext cx="33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it-IT" dirty="0"/>
              <a:t>: C++ &amp; open mp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95" y="3119389"/>
            <a:ext cx="3375728" cy="1205618"/>
          </a:xfrm>
          <a:prstGeom prst="rect">
            <a:avLst/>
          </a:prstGeom>
        </p:spPr>
      </p:pic>
      <p:sp>
        <p:nvSpPr>
          <p:cNvPr id="8" name="Segnaposto contenuto 4">
            <a:extLst/>
          </p:cNvPr>
          <p:cNvSpPr txBox="1">
            <a:spLocks/>
          </p:cNvSpPr>
          <p:nvPr/>
        </p:nvSpPr>
        <p:spPr>
          <a:xfrm>
            <a:off x="2589212" y="1713390"/>
            <a:ext cx="8915400" cy="4197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0" name="Segnaposto contenuto 2">
            <a:extLst/>
          </p:cNvPr>
          <p:cNvSpPr txBox="1">
            <a:spLocks/>
          </p:cNvSpPr>
          <p:nvPr/>
        </p:nvSpPr>
        <p:spPr>
          <a:xfrm>
            <a:off x="1567469" y="2410369"/>
            <a:ext cx="8915400" cy="13894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Support </a:t>
            </a:r>
            <a:r>
              <a:rPr lang="it-IT" sz="1400" dirty="0" err="1"/>
              <a:t>shared</a:t>
            </a:r>
            <a:r>
              <a:rPr lang="it-IT" sz="1400" dirty="0"/>
              <a:t> </a:t>
            </a:r>
            <a:r>
              <a:rPr lang="it-IT" sz="1400" dirty="0" err="1"/>
              <a:t>memory</a:t>
            </a:r>
            <a:r>
              <a:rPr lang="it-IT" sz="1400" dirty="0"/>
              <a:t> </a:t>
            </a:r>
            <a:r>
              <a:rPr lang="it-IT" sz="1400" dirty="0" err="1"/>
              <a:t>multiprocessing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Easy to use </a:t>
            </a:r>
            <a:r>
              <a:rPr lang="it-IT" sz="1400" dirty="0" err="1"/>
              <a:t>simply</a:t>
            </a:r>
            <a:r>
              <a:rPr lang="it-IT" sz="1400" dirty="0"/>
              <a:t> </a:t>
            </a:r>
            <a:r>
              <a:rPr lang="it-IT" sz="1400" dirty="0" err="1"/>
              <a:t>adding</a:t>
            </a:r>
            <a:r>
              <a:rPr lang="it-IT" sz="1400" dirty="0"/>
              <a:t> some </a:t>
            </a:r>
            <a:r>
              <a:rPr lang="it-IT" sz="1400" dirty="0" err="1"/>
              <a:t>commands</a:t>
            </a:r>
            <a:r>
              <a:rPr lang="it-IT" sz="1400" dirty="0"/>
              <a:t> to standard C++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r>
              <a:rPr lang="it-IT" sz="1800" b="1" dirty="0"/>
              <a:t>GIT and GIT 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For </a:t>
            </a:r>
            <a:r>
              <a:rPr lang="it-IT" sz="1400" dirty="0" err="1"/>
              <a:t>working</a:t>
            </a:r>
            <a:r>
              <a:rPr lang="it-IT" sz="1400" dirty="0"/>
              <a:t> in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9" name="Immagine 8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011CF354-00A4-402D-9284-4BB90F81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53" y="887026"/>
            <a:ext cx="3455632" cy="23875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944976-25F9-4F2F-B25D-7348EE93A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23" y="4665559"/>
            <a:ext cx="1905000" cy="1905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ED8EC7-7CD8-48D4-AD01-AD9EDA19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437" y="4785862"/>
            <a:ext cx="1479086" cy="14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7D5CBC-A6DF-4A55-9A5D-E91443A633A5}"/>
              </a:ext>
            </a:extLst>
          </p:cNvPr>
          <p:cNvSpPr txBox="1">
            <a:spLocks/>
          </p:cNvSpPr>
          <p:nvPr/>
        </p:nvSpPr>
        <p:spPr>
          <a:xfrm>
            <a:off x="577048" y="233493"/>
            <a:ext cx="1147882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>
                <a:solidFill>
                  <a:srgbClr val="FFC000"/>
                </a:solidFill>
              </a:rPr>
              <a:t>WORK PLAN</a:t>
            </a:r>
            <a:endParaRPr lang="en-GB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99716D7-5493-4D23-9F16-F70D81D5DDC2}"/>
              </a:ext>
            </a:extLst>
          </p:cNvPr>
          <p:cNvSpPr/>
          <p:nvPr/>
        </p:nvSpPr>
        <p:spPr>
          <a:xfrm>
            <a:off x="585926" y="1313895"/>
            <a:ext cx="11469950" cy="355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E578407-C9FB-4082-8E73-8A3A05712CA4}"/>
              </a:ext>
            </a:extLst>
          </p:cNvPr>
          <p:cNvSpPr/>
          <p:nvPr/>
        </p:nvSpPr>
        <p:spPr>
          <a:xfrm>
            <a:off x="577048" y="2128708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sz="2000" dirty="0" err="1">
                <a:solidFill>
                  <a:schemeClr val="tx1"/>
                </a:solidFill>
              </a:rPr>
              <a:t>Parser</a:t>
            </a:r>
            <a:r>
              <a:rPr lang="it-IT" sz="2000" dirty="0">
                <a:solidFill>
                  <a:schemeClr val="tx1"/>
                </a:solidFill>
              </a:rPr>
              <a:t> of the DNA </a:t>
            </a:r>
            <a:r>
              <a:rPr lang="it-IT" sz="2000" dirty="0" err="1">
                <a:solidFill>
                  <a:schemeClr val="tx1"/>
                </a:solidFill>
              </a:rPr>
              <a:t>sequence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59EB14C-6272-403C-9710-98749FBAC2AA}"/>
              </a:ext>
            </a:extLst>
          </p:cNvPr>
          <p:cNvSpPr/>
          <p:nvPr/>
        </p:nvSpPr>
        <p:spPr>
          <a:xfrm>
            <a:off x="2411409" y="2749404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>
                <a:solidFill>
                  <a:schemeClr val="tx1"/>
                </a:solidFill>
              </a:rPr>
              <a:t>Serial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of the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F74EE11-5588-4BCA-988B-987B5A34A3FC}"/>
              </a:ext>
            </a:extLst>
          </p:cNvPr>
          <p:cNvSpPr/>
          <p:nvPr/>
        </p:nvSpPr>
        <p:spPr>
          <a:xfrm>
            <a:off x="4245770" y="3405793"/>
            <a:ext cx="1939183" cy="941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1FDD33-E476-4032-A25C-B00537AD09E5}"/>
              </a:ext>
            </a:extLst>
          </p:cNvPr>
          <p:cNvSpPr/>
          <p:nvPr/>
        </p:nvSpPr>
        <p:spPr>
          <a:xfrm>
            <a:off x="6421333" y="3876309"/>
            <a:ext cx="1969362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2B2DE4-54E0-4A9E-82EE-CF907DBE07CD}"/>
              </a:ext>
            </a:extLst>
          </p:cNvPr>
          <p:cNvSpPr/>
          <p:nvPr/>
        </p:nvSpPr>
        <p:spPr>
          <a:xfrm>
            <a:off x="8554971" y="4560536"/>
            <a:ext cx="1760604" cy="1326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Make the </a:t>
            </a:r>
            <a:r>
              <a:rPr lang="it-IT" dirty="0" err="1">
                <a:solidFill>
                  <a:schemeClr val="tx1"/>
                </a:solidFill>
              </a:rPr>
              <a:t>program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memory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efficient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E37061B-0AAE-46E9-B05F-70B32D0BE49B}"/>
              </a:ext>
            </a:extLst>
          </p:cNvPr>
          <p:cNvSpPr/>
          <p:nvPr/>
        </p:nvSpPr>
        <p:spPr>
          <a:xfrm>
            <a:off x="10439400" y="5419079"/>
            <a:ext cx="1616476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the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49A19EE-DB10-4700-A24D-2471447D38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76039" y="1390650"/>
            <a:ext cx="0" cy="738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C0EB42-237E-4F57-AE5B-9A4526FE82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247638" y="1669002"/>
            <a:ext cx="4440" cy="3750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FBFDA2D-D0B4-4902-9E40-9B39ED6C4FC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35273" y="1673954"/>
            <a:ext cx="33014" cy="2886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0DEC947-F880-4FED-83BA-75CEF4A7E2C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6014" y="1695450"/>
            <a:ext cx="0" cy="2180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48FD781-76A7-45A6-8E1A-559A9BF30FC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15361" y="1695450"/>
            <a:ext cx="1" cy="1710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A4353F3-AFF0-46C0-AECC-9D60412D8A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0399" y="1631221"/>
            <a:ext cx="1" cy="1118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4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sultati immagini per problem">
            <a:extLst>
              <a:ext uri="{FF2B5EF4-FFF2-40B4-BE49-F238E27FC236}">
                <a16:creationId xmlns:a16="http://schemas.microsoft.com/office/drawing/2014/main" id="{E32B1F17-94EF-417D-AA97-647F3290A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6" y="1292765"/>
            <a:ext cx="5451627" cy="395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0D2774-DA23-4DD2-B2B7-5369086F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it-IT" b="1"/>
              <a:t>POTENTIAL PROBLEMS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A493E6-94D4-4344-9E96-E4CA84A2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computers</a:t>
            </a:r>
            <a:r>
              <a:rPr lang="it-IT" sz="2000" dirty="0"/>
              <a:t> </a:t>
            </a:r>
            <a:r>
              <a:rPr lang="it-IT" sz="2000" dirty="0" err="1"/>
              <a:t>don’t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cores</a:t>
            </a:r>
            <a:endParaRPr lang="it-IT" sz="2000" dirty="0"/>
          </a:p>
          <a:p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computers</a:t>
            </a:r>
            <a:r>
              <a:rPr lang="it-IT" sz="2000" dirty="0"/>
              <a:t> </a:t>
            </a:r>
            <a:r>
              <a:rPr lang="it-IT" sz="2000" dirty="0" err="1"/>
              <a:t>don’t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much</a:t>
            </a:r>
            <a:r>
              <a:rPr lang="it-IT" sz="2000" dirty="0"/>
              <a:t> </a:t>
            </a:r>
            <a:r>
              <a:rPr lang="it-IT" sz="2000" dirty="0" err="1"/>
              <a:t>memory</a:t>
            </a:r>
            <a:r>
              <a:rPr lang="it-IT" sz="2000" dirty="0"/>
              <a:t> and DNA </a:t>
            </a:r>
            <a:r>
              <a:rPr lang="it-IT" sz="2000" dirty="0" err="1"/>
              <a:t>sequences</a:t>
            </a:r>
            <a:r>
              <a:rPr lang="it-IT" sz="2000" dirty="0"/>
              <a:t> are big</a:t>
            </a:r>
          </a:p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to </a:t>
            </a:r>
            <a:r>
              <a:rPr lang="it-IT" sz="2000" dirty="0" err="1"/>
              <a:t>familiarize</a:t>
            </a:r>
            <a:r>
              <a:rPr lang="it-IT" sz="2000" dirty="0"/>
              <a:t> with Open MP </a:t>
            </a:r>
            <a:r>
              <a:rPr lang="it-IT" sz="2000" dirty="0" err="1"/>
              <a:t>since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first </a:t>
            </a:r>
            <a:r>
              <a:rPr lang="it-IT" sz="2000" dirty="0" err="1"/>
              <a:t>real</a:t>
            </a:r>
            <a:r>
              <a:rPr lang="it-IT" sz="2000" dirty="0"/>
              <a:t> </a:t>
            </a:r>
            <a:r>
              <a:rPr lang="it-IT" sz="2000" dirty="0" err="1"/>
              <a:t>project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do with </a:t>
            </a:r>
            <a:r>
              <a:rPr lang="it-IT" sz="2000" dirty="0" err="1"/>
              <a:t>this</a:t>
            </a:r>
            <a:r>
              <a:rPr lang="it-IT" sz="2000" dirty="0"/>
              <a:t> API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641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99591" y="1934233"/>
            <a:ext cx="7643447" cy="369332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Counting the number of occurrences of every k-</a:t>
            </a:r>
            <a:r>
              <a:rPr lang="en-US" dirty="0" err="1"/>
              <a:t>mer</a:t>
            </a:r>
            <a:r>
              <a:rPr lang="en-US" dirty="0"/>
              <a:t> in a </a:t>
            </a:r>
            <a:r>
              <a:rPr lang="en-US" u="sng" dirty="0"/>
              <a:t>long string</a:t>
            </a:r>
            <a:endParaRPr lang="it-IT" u="sng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99591" y="2524908"/>
            <a:ext cx="524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/>
              <a:t>          </a:t>
            </a:r>
            <a:r>
              <a:rPr lang="it-IT" dirty="0" err="1"/>
              <a:t>substring</a:t>
            </a:r>
            <a:r>
              <a:rPr lang="it-IT" dirty="0"/>
              <a:t> of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i="1" dirty="0"/>
              <a:t>k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633439" y="589085"/>
            <a:ext cx="26789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cxnSp>
        <p:nvCxnSpPr>
          <p:cNvPr id="5" name="Connettore 2 4">
            <a:extLst/>
          </p:cNvPr>
          <p:cNvCxnSpPr/>
          <p:nvPr/>
        </p:nvCxnSpPr>
        <p:spPr>
          <a:xfrm flipV="1">
            <a:off x="3428323" y="2716823"/>
            <a:ext cx="580969" cy="105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555747" y="3409275"/>
            <a:ext cx="341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USAGE</a:t>
            </a:r>
            <a:r>
              <a:rPr lang="it-IT" dirty="0"/>
              <a:t>  </a:t>
            </a:r>
          </a:p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assembly</a:t>
            </a:r>
            <a:endParaRPr lang="it-IT" dirty="0"/>
          </a:p>
        </p:txBody>
      </p:sp>
      <p:grpSp>
        <p:nvGrpSpPr>
          <p:cNvPr id="16" name="Gruppo 15"/>
          <p:cNvGrpSpPr/>
          <p:nvPr/>
        </p:nvGrpSpPr>
        <p:grpSpPr>
          <a:xfrm>
            <a:off x="2538162" y="4135384"/>
            <a:ext cx="8749192" cy="2039329"/>
            <a:chOff x="2513040" y="4053740"/>
            <a:chExt cx="8749192" cy="2039329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591" y="4347999"/>
              <a:ext cx="5079826" cy="1745070"/>
            </a:xfrm>
            <a:prstGeom prst="rect">
              <a:avLst/>
            </a:prstGeom>
          </p:spPr>
        </p:pic>
        <p:sp>
          <p:nvSpPr>
            <p:cNvPr id="8" name="Rettangolo 7"/>
            <p:cNvSpPr/>
            <p:nvPr/>
          </p:nvSpPr>
          <p:spPr>
            <a:xfrm>
              <a:off x="2513040" y="4053740"/>
              <a:ext cx="257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err="1"/>
                <a:t>alphabet</a:t>
              </a:r>
              <a:r>
                <a:rPr lang="it-IT" dirty="0"/>
                <a:t>  = {A,C,G,T}</a:t>
              </a:r>
            </a:p>
          </p:txBody>
        </p:sp>
        <p:sp>
          <p:nvSpPr>
            <p:cNvPr id="10" name="Freccia a destra 9"/>
            <p:cNvSpPr/>
            <p:nvPr/>
          </p:nvSpPr>
          <p:spPr>
            <a:xfrm>
              <a:off x="6985209" y="520293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7663602" y="4663391"/>
              <a:ext cx="1670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err="1"/>
                <a:t>statistics</a:t>
              </a:r>
              <a:endParaRPr lang="it-IT" sz="1100" dirty="0"/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0308125" y="4663391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knowledge</a:t>
              </a:r>
            </a:p>
          </p:txBody>
        </p:sp>
        <p:sp>
          <p:nvSpPr>
            <p:cNvPr id="14" name="Freccia a destra 13"/>
            <p:cNvSpPr/>
            <p:nvPr/>
          </p:nvSpPr>
          <p:spPr>
            <a:xfrm>
              <a:off x="9163161" y="520641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71" y="4926064"/>
            <a:ext cx="913659" cy="98242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50" y="5085689"/>
            <a:ext cx="822804" cy="8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25757" y="587454"/>
            <a:ext cx="7919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STANDARD IMPLEMENTATION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25757" y="1510429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Hash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endParaRPr lang="it-IT" b="1" dirty="0"/>
          </a:p>
          <a:p>
            <a:r>
              <a:rPr lang="it-IT" dirty="0" err="1"/>
              <a:t>Key</a:t>
            </a:r>
            <a:r>
              <a:rPr lang="it-IT" dirty="0"/>
              <a:t>: </a:t>
            </a:r>
            <a:r>
              <a:rPr lang="it-IT" dirty="0" err="1"/>
              <a:t>substring</a:t>
            </a:r>
            <a:r>
              <a:rPr lang="it-IT" dirty="0"/>
              <a:t> (k-</a:t>
            </a:r>
            <a:r>
              <a:rPr lang="it-IT" dirty="0" err="1"/>
              <a:t>mers</a:t>
            </a:r>
            <a:r>
              <a:rPr lang="it-IT" dirty="0"/>
              <a:t>)</a:t>
            </a:r>
          </a:p>
          <a:p>
            <a:r>
              <a:rPr lang="it-IT" dirty="0"/>
              <a:t>Value: </a:t>
            </a:r>
            <a:r>
              <a:rPr lang="it-IT" dirty="0" err="1"/>
              <a:t>counter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72788"/>
              </p:ext>
            </p:extLst>
          </p:nvPr>
        </p:nvGraphicFramePr>
        <p:xfrm>
          <a:off x="3361924" y="2567723"/>
          <a:ext cx="84044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448">
                  <a:extLst>
                    <a:ext uri="{9D8B030D-6E8A-4147-A177-3AD203B41FA5}">
                      <a16:colId xmlns:a16="http://schemas.microsoft.com/office/drawing/2014/main" val="4887262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25918640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892184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62216361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366429478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09819192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387091824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13602968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78563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171249301"/>
                    </a:ext>
                  </a:extLst>
                </a:gridCol>
              </a:tblGrid>
              <a:tr h="279587">
                <a:tc>
                  <a:txBody>
                    <a:bodyPr/>
                    <a:lstStyle/>
                    <a:p>
                      <a:r>
                        <a:rPr lang="it-IT" sz="1600" dirty="0"/>
                        <a:t>CCTA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ATCC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GAAC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TCCG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CCAG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TGAA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32740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1120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525757" y="2546234"/>
            <a:ext cx="7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Key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477403" y="3351588"/>
            <a:ext cx="11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340512" y="4654519"/>
                <a:ext cx="5614768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SPATIAL DIMENSION (in bit)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0" dirty="0"/>
                  <a:t>(b)</a:t>
                </a:r>
              </a:p>
              <a:p>
                <a:r>
                  <a:rPr lang="it-IT" dirty="0" err="1"/>
                  <a:t>Where</a:t>
                </a:r>
                <a:r>
                  <a:rPr lang="it-IT" dirty="0"/>
                  <a:t> A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alphabet</a:t>
                </a:r>
                <a:r>
                  <a:rPr lang="it-IT" dirty="0"/>
                  <a:t> </a:t>
                </a:r>
                <a:r>
                  <a:rPr lang="it-IT" dirty="0" err="1"/>
                  <a:t>size</a:t>
                </a:r>
                <a:endParaRPr lang="it-IT" dirty="0"/>
              </a:p>
              <a:p>
                <a:r>
                  <a:rPr lang="it-IT" dirty="0"/>
                  <a:t>             k the </a:t>
                </a:r>
                <a:r>
                  <a:rPr lang="it-IT" dirty="0" err="1"/>
                  <a:t>substrings</a:t>
                </a:r>
                <a:r>
                  <a:rPr lang="it-IT" dirty="0"/>
                  <a:t> </a:t>
                </a:r>
                <a:r>
                  <a:rPr lang="it-IT" dirty="0" err="1"/>
                  <a:t>lenght</a:t>
                </a:r>
                <a:endParaRPr lang="it-IT" dirty="0"/>
              </a:p>
              <a:p>
                <a:r>
                  <a:rPr lang="it-IT" dirty="0"/>
                  <a:t>             b the maximum </a:t>
                </a:r>
                <a:r>
                  <a:rPr lang="it-IT" dirty="0" err="1"/>
                  <a:t>value</a:t>
                </a:r>
                <a:r>
                  <a:rPr lang="it-IT" dirty="0"/>
                  <a:t> of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counter</a:t>
                </a: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12" y="4654519"/>
                <a:ext cx="5614768" cy="1482265"/>
              </a:xfrm>
              <a:prstGeom prst="rect">
                <a:avLst/>
              </a:prstGeom>
              <a:blipFill>
                <a:blip r:embed="rId2"/>
                <a:stretch>
                  <a:fillRect l="-977" t="-2469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8186695" y="4654519"/>
            <a:ext cx="36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TEMPORAL DIMENTION</a:t>
            </a:r>
          </a:p>
          <a:p>
            <a:r>
              <a:rPr lang="it-IT" dirty="0"/>
              <a:t>|S|* </a:t>
            </a:r>
            <a:r>
              <a:rPr lang="it-IT" dirty="0" err="1"/>
              <a:t>table_access_time</a:t>
            </a:r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S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string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9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61945" y="552074"/>
            <a:ext cx="631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ON MAP REDUCE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29" y="1420326"/>
            <a:ext cx="4624088" cy="203285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55252" y="3922086"/>
            <a:ext cx="914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Straightforward implementation -&gt; map operation emits a series of couples &lt; k-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1 &gt; for each node -&gt; large overhead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401048" y="2113587"/>
            <a:ext cx="234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substring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34305" y="4683379"/>
            <a:ext cx="966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</a:pP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couples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</a:t>
            </a:r>
          </a:p>
        </p:txBody>
      </p:sp>
      <p:sp>
        <p:nvSpPr>
          <p:cNvPr id="9" name="Freccia a destra 8"/>
          <p:cNvSpPr/>
          <p:nvPr/>
        </p:nvSpPr>
        <p:spPr>
          <a:xfrm rot="5400000">
            <a:off x="2933241" y="5491804"/>
            <a:ext cx="552354" cy="105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261945" y="5409504"/>
            <a:ext cx="301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obtain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efficiently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305783" y="5820508"/>
            <a:ext cx="327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Jellyfish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46BFF46-367C-4C23-AE5E-8B53A44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5987" cy="982748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JELLYFISH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B87C99C-DBDB-4EBE-9177-5CE56D98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/>
          <a:lstStyle/>
          <a:p>
            <a:r>
              <a:rPr lang="it-IT" b="1" dirty="0"/>
              <a:t>GOALS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Fast and </a:t>
            </a:r>
            <a:r>
              <a:rPr lang="it-IT" dirty="0" err="1"/>
              <a:t>multithreaded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Memory </a:t>
            </a:r>
            <a:r>
              <a:rPr lang="it-IT" dirty="0" err="1"/>
              <a:t>efficient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SOLUTION: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Lock free </a:t>
            </a:r>
            <a:r>
              <a:rPr lang="it-IT" dirty="0" err="1"/>
              <a:t>Hash-table</a:t>
            </a:r>
            <a:r>
              <a:rPr lang="it-IT" dirty="0"/>
              <a:t> with CAS </a:t>
            </a:r>
            <a:r>
              <a:rPr lang="it-IT" dirty="0" err="1"/>
              <a:t>assembly</a:t>
            </a:r>
            <a:r>
              <a:rPr lang="it-IT" dirty="0"/>
              <a:t>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hash</a:t>
            </a:r>
            <a:r>
              <a:rPr lang="it-IT" dirty="0"/>
              <a:t> entry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Space-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of </a:t>
            </a:r>
            <a:r>
              <a:rPr lang="it-IT" dirty="0" err="1"/>
              <a:t>keys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Merging</a:t>
            </a:r>
            <a:r>
              <a:rPr lang="it-IT" dirty="0"/>
              <a:t> intermediate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en-GB" dirty="0"/>
          </a:p>
        </p:txBody>
      </p:sp>
      <p:pic>
        <p:nvPicPr>
          <p:cNvPr id="3" name="Immagine 2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6BABD78C-CA58-4539-A6CF-F5FD1A2D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606858"/>
            <a:ext cx="1650999" cy="16316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D68AE-8BB0-4651-8AEF-30837297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3533692"/>
            <a:ext cx="2066567" cy="18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79DD8-7898-4554-92A3-C7A3BEF4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LOCK-FREE HASH TABLE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1D541-E8D6-49B9-BCDF-B47663AD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3842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b="1" dirty="0"/>
              <a:t>	CAS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Reads</a:t>
            </a:r>
            <a:r>
              <a:rPr lang="it-IT" sz="1400" dirty="0"/>
              <a:t> a </a:t>
            </a:r>
            <a:r>
              <a:rPr lang="it-IT" sz="1400" dirty="0" err="1"/>
              <a:t>memory</a:t>
            </a:r>
            <a:r>
              <a:rPr lang="it-IT" sz="1400" dirty="0"/>
              <a:t>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Compare the </a:t>
            </a:r>
            <a:r>
              <a:rPr lang="it-IT" sz="1400" dirty="0" err="1"/>
              <a:t>read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to the second </a:t>
            </a:r>
            <a:r>
              <a:rPr lang="it-IT" sz="1400" dirty="0" err="1"/>
              <a:t>parameter</a:t>
            </a:r>
            <a:r>
              <a:rPr lang="it-IT" sz="1400" dirty="0"/>
              <a:t> of the </a:t>
            </a:r>
            <a:r>
              <a:rPr lang="it-IT" sz="1400" dirty="0" err="1"/>
              <a:t>instruction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they</a:t>
            </a:r>
            <a:r>
              <a:rPr lang="it-IT" sz="1400" dirty="0"/>
              <a:t> are </a:t>
            </a:r>
            <a:r>
              <a:rPr lang="it-IT" sz="1400" dirty="0" err="1"/>
              <a:t>equal</a:t>
            </a:r>
            <a:r>
              <a:rPr lang="it-IT" sz="1400" dirty="0"/>
              <a:t> </a:t>
            </a:r>
            <a:r>
              <a:rPr lang="it-IT" sz="1400" dirty="0" err="1"/>
              <a:t>write</a:t>
            </a:r>
            <a:r>
              <a:rPr lang="it-IT" sz="1400" dirty="0"/>
              <a:t> the </a:t>
            </a:r>
            <a:r>
              <a:rPr lang="it-IT" sz="1400" dirty="0" err="1"/>
              <a:t>memory</a:t>
            </a:r>
            <a:r>
              <a:rPr lang="it-IT" sz="1400" dirty="0"/>
              <a:t> with the 3rd </a:t>
            </a:r>
            <a:r>
              <a:rPr lang="it-IT" sz="1400" dirty="0" err="1"/>
              <a:t>parameter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Return the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endParaRPr lang="it-IT" sz="1400" dirty="0"/>
          </a:p>
          <a:p>
            <a:pPr marL="457200" lvl="1" indent="0">
              <a:buNone/>
            </a:pPr>
            <a:endParaRPr lang="it-IT" sz="1400" dirty="0"/>
          </a:p>
          <a:p>
            <a:pPr marL="457200" lvl="1" indent="0">
              <a:buNone/>
            </a:pP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simultaneous</a:t>
            </a:r>
            <a:r>
              <a:rPr lang="it-IT" dirty="0"/>
              <a:t> access to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b="1" dirty="0"/>
              <a:t>INCREMENT VALUE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Finds</a:t>
            </a:r>
            <a:r>
              <a:rPr lang="it-IT" sz="1400" dirty="0"/>
              <a:t> the location in 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increments</a:t>
            </a:r>
            <a:r>
              <a:rPr lang="it-IT" sz="1400" dirty="0"/>
              <a:t>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associated</a:t>
            </a:r>
            <a:r>
              <a:rPr lang="it-IT" sz="1400" dirty="0"/>
              <a:t> with the </a:t>
            </a:r>
            <a:r>
              <a:rPr lang="it-IT" sz="1400" dirty="0" err="1"/>
              <a:t>key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2034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B9C06-8B3B-4611-A230-CFB29E5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148" y="2778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REDUCED MEMORY USAGE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2004A6-4419-4D6D-97F4-353BCECA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2339"/>
            <a:ext cx="8915400" cy="4538883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Using 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large </a:t>
            </a:r>
            <a:r>
              <a:rPr lang="it-IT" dirty="0" err="1"/>
              <a:t>enough</a:t>
            </a:r>
            <a:r>
              <a:rPr lang="it-IT" dirty="0"/>
              <a:t> for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k-</a:t>
            </a:r>
            <a:r>
              <a:rPr lang="it-IT" dirty="0" err="1"/>
              <a:t>mer</a:t>
            </a:r>
            <a:r>
              <a:rPr lang="it-IT" dirty="0"/>
              <a:t>: </a:t>
            </a:r>
            <a:r>
              <a:rPr lang="it-IT" b="1" dirty="0"/>
              <a:t>INEFFICIENT</a:t>
            </a:r>
          </a:p>
          <a:p>
            <a:endParaRPr lang="it-IT" b="1" dirty="0"/>
          </a:p>
          <a:p>
            <a:r>
              <a:rPr lang="it-IT" dirty="0" err="1"/>
              <a:t>Most</a:t>
            </a:r>
            <a:r>
              <a:rPr lang="it-IT" dirty="0"/>
              <a:t> of the k-</a:t>
            </a:r>
            <a:r>
              <a:rPr lang="it-IT" dirty="0" err="1"/>
              <a:t>mers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1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C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coverage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b="1" dirty="0"/>
              <a:t>IDEA: 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Small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field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Allow</a:t>
            </a:r>
            <a:r>
              <a:rPr lang="it-IT" sz="1400" dirty="0"/>
              <a:t> </a:t>
            </a:r>
            <a:r>
              <a:rPr lang="it-IT" sz="1400" dirty="0" err="1"/>
              <a:t>key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more </a:t>
            </a:r>
            <a:r>
              <a:rPr lang="it-IT" sz="1400" dirty="0" err="1"/>
              <a:t>than</a:t>
            </a:r>
            <a:r>
              <a:rPr lang="it-IT" sz="1400" dirty="0"/>
              <a:t> one entry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AD4551E-2CF0-407C-AE9F-04BA8E4313A0}"/>
              </a:ext>
            </a:extLst>
          </p:cNvPr>
          <p:cNvCxnSpPr/>
          <p:nvPr/>
        </p:nvCxnSpPr>
        <p:spPr>
          <a:xfrm>
            <a:off x="3635498" y="3134465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7B86D4D-0840-41F2-B1EC-9D57636EA0C3}"/>
              </a:ext>
            </a:extLst>
          </p:cNvPr>
          <p:cNvCxnSpPr/>
          <p:nvPr/>
        </p:nvCxnSpPr>
        <p:spPr>
          <a:xfrm>
            <a:off x="3635498" y="350529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9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91AF7-5891-4401-8ACB-F215C6F0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890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KEY ENCODING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E9E9F-9DF5-413D-B77E-9F794F23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78872"/>
            <a:ext cx="8915400" cy="481039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M = 2l 		    </a:t>
            </a:r>
            <a:r>
              <a:rPr lang="it-IT" dirty="0" err="1"/>
              <a:t>lenght</a:t>
            </a:r>
            <a:r>
              <a:rPr lang="it-IT" dirty="0"/>
              <a:t> of </a:t>
            </a:r>
            <a:r>
              <a:rPr lang="it-IT" dirty="0" err="1"/>
              <a:t>hash-table</a:t>
            </a:r>
            <a:endParaRPr lang="it-IT" dirty="0"/>
          </a:p>
          <a:p>
            <a:pPr marL="0" indent="0" algn="ctr">
              <a:buNone/>
            </a:pPr>
            <a:r>
              <a:rPr lang="it-IT" dirty="0" err="1"/>
              <a:t>pos</a:t>
            </a:r>
            <a:r>
              <a:rPr lang="it-IT" dirty="0"/>
              <a:t>(m, i) = ( </a:t>
            </a:r>
            <a:r>
              <a:rPr lang="it-IT" dirty="0" err="1"/>
              <a:t>hash</a:t>
            </a:r>
            <a:r>
              <a:rPr lang="it-IT" dirty="0"/>
              <a:t>(m) + reprobe(i) ) </a:t>
            </a:r>
            <a:r>
              <a:rPr lang="it-IT" dirty="0" err="1"/>
              <a:t>mod</a:t>
            </a:r>
            <a:r>
              <a:rPr lang="it-IT" dirty="0"/>
              <a:t> M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position of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l-</a:t>
            </a:r>
            <a:r>
              <a:rPr lang="it-IT" dirty="0" err="1"/>
              <a:t>lower</a:t>
            </a:r>
            <a:r>
              <a:rPr lang="it-IT" dirty="0"/>
              <a:t> bits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IDEA</a:t>
            </a:r>
            <a:r>
              <a:rPr lang="it-IT" dirty="0"/>
              <a:t>: store </a:t>
            </a:r>
            <a:r>
              <a:rPr lang="it-IT" dirty="0" err="1"/>
              <a:t>only</a:t>
            </a:r>
            <a:r>
              <a:rPr lang="it-IT" dirty="0"/>
              <a:t> 2k-l </a:t>
            </a:r>
            <a:r>
              <a:rPr lang="it-IT" dirty="0" err="1"/>
              <a:t>higher</a:t>
            </a:r>
            <a:r>
              <a:rPr lang="it-IT" dirty="0"/>
              <a:t> bits and the reprobe </a:t>
            </a:r>
            <a:r>
              <a:rPr lang="it-IT" dirty="0" err="1"/>
              <a:t>count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space</a:t>
            </a:r>
            <a:r>
              <a:rPr lang="it-IT" dirty="0"/>
              <a:t> per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of the </a:t>
            </a:r>
            <a:r>
              <a:rPr lang="it-IT" dirty="0" err="1"/>
              <a:t>lenght</a:t>
            </a:r>
            <a:r>
              <a:rPr lang="it-IT" dirty="0"/>
              <a:t> of the l-</a:t>
            </a:r>
            <a:r>
              <a:rPr lang="it-IT" dirty="0" err="1"/>
              <a:t>mers</a:t>
            </a:r>
            <a:r>
              <a:rPr lang="it-IT" dirty="0"/>
              <a:t> and of the input </a:t>
            </a:r>
            <a:r>
              <a:rPr lang="it-IT" dirty="0" err="1"/>
              <a:t>string</a:t>
            </a:r>
            <a:endParaRPr lang="it-IT" dirty="0"/>
          </a:p>
          <a:p>
            <a:endParaRPr lang="en-GB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6E8E44D-6FDF-4964-9543-AA2340C1217C}"/>
              </a:ext>
            </a:extLst>
          </p:cNvPr>
          <p:cNvCxnSpPr/>
          <p:nvPr/>
        </p:nvCxnSpPr>
        <p:spPr>
          <a:xfrm>
            <a:off x="5863794" y="169628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2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5F828-2BA9-4F30-AD15-7DE20BCB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7" y="624110"/>
            <a:ext cx="9125396" cy="1280890"/>
          </a:xfrm>
        </p:spPr>
        <p:txBody>
          <a:bodyPr>
            <a:noAutofit/>
          </a:bodyPr>
          <a:lstStyle/>
          <a:p>
            <a:r>
              <a:rPr lang="it-IT" sz="4000" b="1" dirty="0">
                <a:solidFill>
                  <a:srgbClr val="FFC000"/>
                </a:solidFill>
              </a:rPr>
              <a:t>MERGING INTERMEDIATE HASH TABLE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7CBF7-C819-442F-9B3D-B31610D1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215" y="1509204"/>
            <a:ext cx="8915400" cy="4402018"/>
          </a:xfrm>
        </p:spPr>
        <p:txBody>
          <a:bodyPr/>
          <a:lstStyle/>
          <a:p>
            <a:r>
              <a:rPr lang="it-IT" dirty="0"/>
              <a:t>Once </a:t>
            </a:r>
            <a:r>
              <a:rPr lang="it-IT" dirty="0" err="1"/>
              <a:t>computed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to disk in </a:t>
            </a:r>
            <a:r>
              <a:rPr lang="it-IT" dirty="0" err="1"/>
              <a:t>order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to:</a:t>
            </a:r>
          </a:p>
          <a:p>
            <a:pPr lvl="1"/>
            <a:r>
              <a:rPr lang="it-IT" sz="1400" dirty="0"/>
              <a:t>Query </a:t>
            </a:r>
            <a:r>
              <a:rPr lang="it-IT" sz="1400" dirty="0" err="1"/>
              <a:t>quickly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binary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lvl="1"/>
            <a:r>
              <a:rPr lang="it-IT" sz="1400" dirty="0"/>
              <a:t>Merge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/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enouth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:</a:t>
            </a:r>
          </a:p>
          <a:p>
            <a:pPr lvl="1"/>
            <a:r>
              <a:rPr lang="it-IT" sz="1400" dirty="0"/>
              <a:t>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saved</a:t>
            </a:r>
            <a:r>
              <a:rPr lang="it-IT" sz="1400" dirty="0"/>
              <a:t> to disk</a:t>
            </a:r>
          </a:p>
          <a:p>
            <a:pPr lvl="1"/>
            <a:r>
              <a:rPr lang="it-IT" sz="1400" dirty="0"/>
              <a:t>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cleared</a:t>
            </a:r>
            <a:r>
              <a:rPr lang="it-IT" sz="1400" dirty="0"/>
              <a:t>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begin</a:t>
            </a:r>
            <a:r>
              <a:rPr lang="it-IT" sz="1400" dirty="0"/>
              <a:t> </a:t>
            </a:r>
            <a:r>
              <a:rPr lang="it-IT" sz="1400" dirty="0" err="1"/>
              <a:t>counting</a:t>
            </a:r>
            <a:r>
              <a:rPr lang="it-IT" sz="1400" dirty="0"/>
              <a:t> </a:t>
            </a:r>
            <a:r>
              <a:rPr lang="it-IT" sz="1400" dirty="0" err="1"/>
              <a:t>afresh</a:t>
            </a:r>
            <a:endParaRPr lang="it-IT" sz="1400" dirty="0"/>
          </a:p>
          <a:p>
            <a:pPr lvl="1"/>
            <a:r>
              <a:rPr lang="it-IT" sz="1400" dirty="0"/>
              <a:t>At the end 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merged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763388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</TotalTime>
  <Words>535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Century Gothic</vt:lpstr>
      <vt:lpstr>Goudy Old Style</vt:lpstr>
      <vt:lpstr>Wingdings</vt:lpstr>
      <vt:lpstr>Wingdings 3</vt:lpstr>
      <vt:lpstr>Filo</vt:lpstr>
      <vt:lpstr>    PROJECT OF AAPP K-mer counting</vt:lpstr>
      <vt:lpstr>Presentazione standard di PowerPoint</vt:lpstr>
      <vt:lpstr>Presentazione standard di PowerPoint</vt:lpstr>
      <vt:lpstr>Presentazione standard di PowerPoint</vt:lpstr>
      <vt:lpstr>JELLYFISH</vt:lpstr>
      <vt:lpstr>LOCK-FREE HASH TABLE</vt:lpstr>
      <vt:lpstr>REDUCED MEMORY USAGE</vt:lpstr>
      <vt:lpstr>KEY ENCODING</vt:lpstr>
      <vt:lpstr>MERGING INTERMEDIATE HASH TABLE</vt:lpstr>
      <vt:lpstr>SIMD</vt:lpstr>
      <vt:lpstr>Presentazione standard di PowerPoint</vt:lpstr>
      <vt:lpstr>Presentazione standard di PowerPoint</vt:lpstr>
      <vt:lpstr>Presentazione standard di PowerPoint</vt:lpstr>
      <vt:lpstr>POTENTIAL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</dc:title>
  <dc:creator>diego gaboardi</dc:creator>
  <cp:lastModifiedBy>Giorgio Giardini</cp:lastModifiedBy>
  <cp:revision>27</cp:revision>
  <dcterms:created xsi:type="dcterms:W3CDTF">2017-09-21T08:17:35Z</dcterms:created>
  <dcterms:modified xsi:type="dcterms:W3CDTF">2017-09-27T10:09:20Z</dcterms:modified>
</cp:coreProperties>
</file>