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61" r:id="rId2"/>
    <p:sldId id="264" r:id="rId3"/>
    <p:sldId id="266" r:id="rId4"/>
    <p:sldId id="267" r:id="rId5"/>
    <p:sldId id="256" r:id="rId6"/>
    <p:sldId id="273" r:id="rId7"/>
    <p:sldId id="269" r:id="rId8"/>
    <p:sldId id="271" r:id="rId9"/>
    <p:sldId id="281" r:id="rId10"/>
    <p:sldId id="280" r:id="rId11"/>
    <p:sldId id="285" r:id="rId12"/>
    <p:sldId id="282" r:id="rId13"/>
    <p:sldId id="283" r:id="rId14"/>
    <p:sldId id="257" r:id="rId15"/>
    <p:sldId id="275" r:id="rId16"/>
    <p:sldId id="260" r:id="rId17"/>
    <p:sldId id="276" r:id="rId18"/>
    <p:sldId id="258" r:id="rId19"/>
    <p:sldId id="277" r:id="rId20"/>
    <p:sldId id="259" r:id="rId21"/>
    <p:sldId id="278" r:id="rId22"/>
    <p:sldId id="272" r:id="rId23"/>
    <p:sldId id="292" r:id="rId24"/>
    <p:sldId id="295" r:id="rId25"/>
    <p:sldId id="288" r:id="rId26"/>
    <p:sldId id="293" r:id="rId27"/>
    <p:sldId id="294" r:id="rId28"/>
    <p:sldId id="291" r:id="rId29"/>
    <p:sldId id="28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7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pository\ProgettoAAPP\test\Test%202%20e%20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pository\ProgettoAAPP\test\Test%202%20e%20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iego\Desktop\Test%202%20e%203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GB"/>
              <a:t>Using Different Datasets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v>Lock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Foglio1!$A$80:$A$84</c:f>
              <c:strCache>
                <c:ptCount val="5"/>
                <c:pt idx="0">
                  <c:v>gbgss116.seq</c:v>
                </c:pt>
                <c:pt idx="1">
                  <c:v>gbbct367.seq</c:v>
                </c:pt>
                <c:pt idx="2">
                  <c:v>gbgss155.seq</c:v>
                </c:pt>
                <c:pt idx="3">
                  <c:v>hs_alt_CHM1_1.1_chr22.gbk</c:v>
                </c:pt>
                <c:pt idx="4">
                  <c:v>random_dna.txt</c:v>
                </c:pt>
              </c:strCache>
            </c:strRef>
          </c:cat>
          <c:val>
            <c:numRef>
              <c:f>Foglio1!$E$88:$E$92</c:f>
              <c:numCache>
                <c:formatCode>0.000</c:formatCode>
                <c:ptCount val="5"/>
                <c:pt idx="0">
                  <c:v>58.905900000000003</c:v>
                </c:pt>
                <c:pt idx="1">
                  <c:v>17.998033333333336</c:v>
                </c:pt>
                <c:pt idx="2">
                  <c:v>122.78066666666666</c:v>
                </c:pt>
                <c:pt idx="3">
                  <c:v>367.38899999999995</c:v>
                </c:pt>
                <c:pt idx="4">
                  <c:v>10.454800000000001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B3-4B69-9A88-DD4F41D8A223}"/>
            </c:ext>
          </c:extLst>
        </c:ser>
        <c:ser>
          <c:idx val="1"/>
          <c:order val="1"/>
          <c:tx>
            <c:v>Optimized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Foglio1!$A$80:$A$84</c:f>
              <c:strCache>
                <c:ptCount val="5"/>
                <c:pt idx="0">
                  <c:v>gbgss116.seq</c:v>
                </c:pt>
                <c:pt idx="1">
                  <c:v>gbbct367.seq</c:v>
                </c:pt>
                <c:pt idx="2">
                  <c:v>gbgss155.seq</c:v>
                </c:pt>
                <c:pt idx="3">
                  <c:v>hs_alt_CHM1_1.1_chr22.gbk</c:v>
                </c:pt>
                <c:pt idx="4">
                  <c:v>random_dna.txt</c:v>
                </c:pt>
              </c:strCache>
            </c:strRef>
          </c:cat>
          <c:val>
            <c:numRef>
              <c:f>Foglio1!$E$96:$E$100</c:f>
              <c:numCache>
                <c:formatCode>0.000</c:formatCode>
                <c:ptCount val="5"/>
                <c:pt idx="0">
                  <c:v>4.6279999999999992</c:v>
                </c:pt>
                <c:pt idx="1">
                  <c:v>1.3886000000000001</c:v>
                </c:pt>
                <c:pt idx="2">
                  <c:v>8.0662866666666666</c:v>
                </c:pt>
                <c:pt idx="3">
                  <c:v>22.181033333333335</c:v>
                </c:pt>
                <c:pt idx="4">
                  <c:v>0.86646566666666658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B3-4B69-9A88-DD4F41D8A223}"/>
            </c:ext>
          </c:extLst>
        </c:ser>
        <c:ser>
          <c:idx val="2"/>
          <c:order val="2"/>
          <c:tx>
            <c:strRef>
              <c:f>serial</c:f>
              <c:strCache>
                <c:ptCount val="1"/>
                <c:pt idx="0">
                  <c:v>serial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Foglio1!$A$80:$A$84</c:f>
              <c:strCache>
                <c:ptCount val="5"/>
                <c:pt idx="0">
                  <c:v>gbgss116.seq</c:v>
                </c:pt>
                <c:pt idx="1">
                  <c:v>gbbct367.seq</c:v>
                </c:pt>
                <c:pt idx="2">
                  <c:v>gbgss155.seq</c:v>
                </c:pt>
                <c:pt idx="3">
                  <c:v>hs_alt_CHM1_1.1_chr22.gbk</c:v>
                </c:pt>
                <c:pt idx="4">
                  <c:v>random_dna.txt</c:v>
                </c:pt>
              </c:strCache>
            </c:strRef>
          </c:cat>
          <c:val>
            <c:numRef>
              <c:f>Foglio1!$E$80:$E$84</c:f>
              <c:numCache>
                <c:formatCode>0.000</c:formatCode>
                <c:ptCount val="5"/>
                <c:pt idx="0">
                  <c:v>45.527966666666664</c:v>
                </c:pt>
                <c:pt idx="1">
                  <c:v>14.242433333333333</c:v>
                </c:pt>
                <c:pt idx="2">
                  <c:v>106.14056666666666</c:v>
                </c:pt>
                <c:pt idx="3">
                  <c:v>255.42566666666667</c:v>
                </c:pt>
                <c:pt idx="4">
                  <c:v>7.5280366666666678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B3-4B69-9A88-DD4F41D8A2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8055891"/>
        <c:axId val="8974513"/>
      </c:barChart>
      <c:catAx>
        <c:axId val="880558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74513"/>
        <c:crosses val="autoZero"/>
        <c:auto val="1"/>
        <c:lblAlgn val="ctr"/>
        <c:lblOffset val="100"/>
        <c:noMultiLvlLbl val="1"/>
      </c:catAx>
      <c:valAx>
        <c:axId val="897451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Execution 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05589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064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zero"/>
    <c:showDLblsOverMax val="1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 Dataset Lenght (#char)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Serial</c:v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Foglio1!$A$4:$A$8</c:f>
              <c:strCache>
                <c:ptCount val="5"/>
                <c:pt idx="0">
                  <c:v>10^3</c:v>
                </c:pt>
                <c:pt idx="1">
                  <c:v>10^4</c:v>
                </c:pt>
                <c:pt idx="2">
                  <c:v>10^5</c:v>
                </c:pt>
                <c:pt idx="3">
                  <c:v>10^6</c:v>
                </c:pt>
                <c:pt idx="4">
                  <c:v>10^7</c:v>
                </c:pt>
              </c:strCache>
            </c:strRef>
          </c:cat>
          <c:val>
            <c:numRef>
              <c:f>Foglio1!$E$4:$E$8</c:f>
              <c:numCache>
                <c:formatCode>0.000</c:formatCode>
                <c:ptCount val="5"/>
                <c:pt idx="0">
                  <c:v>1.4999999999999999E-2</c:v>
                </c:pt>
                <c:pt idx="1">
                  <c:v>0.12733333333333333</c:v>
                </c:pt>
                <c:pt idx="2">
                  <c:v>1.3006666666666666</c:v>
                </c:pt>
                <c:pt idx="3">
                  <c:v>12.011333333333333</c:v>
                </c:pt>
                <c:pt idx="4">
                  <c:v>102.23166666666667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D8D-43E6-92B3-07B6705A01DD}"/>
            </c:ext>
          </c:extLst>
        </c:ser>
        <c:ser>
          <c:idx val="1"/>
          <c:order val="1"/>
          <c:tx>
            <c:v>Lock</c:v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Foglio1!$E$12:$E$16</c:f>
              <c:numCache>
                <c:formatCode>0.000</c:formatCode>
                <c:ptCount val="5"/>
                <c:pt idx="0">
                  <c:v>1.9666666666666666E-2</c:v>
                </c:pt>
                <c:pt idx="1">
                  <c:v>0.12433333333333334</c:v>
                </c:pt>
                <c:pt idx="2">
                  <c:v>1.3803333333333334</c:v>
                </c:pt>
                <c:pt idx="3">
                  <c:v>12.132333333333333</c:v>
                </c:pt>
                <c:pt idx="4">
                  <c:v>131.36166666666665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D8D-43E6-92B3-07B6705A01DD}"/>
            </c:ext>
          </c:extLst>
        </c:ser>
        <c:ser>
          <c:idx val="2"/>
          <c:order val="2"/>
          <c:tx>
            <c:v>Optimized</c:v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Foglio1!$E$20:$E$24</c:f>
              <c:numCache>
                <c:formatCode>0.000</c:formatCode>
                <c:ptCount val="5"/>
                <c:pt idx="0">
                  <c:v>1.3999999999999999E-2</c:v>
                </c:pt>
                <c:pt idx="1">
                  <c:v>3.2666666666666663E-2</c:v>
                </c:pt>
                <c:pt idx="2">
                  <c:v>8.900000000000001E-2</c:v>
                </c:pt>
                <c:pt idx="3">
                  <c:v>0.69633333333333347</c:v>
                </c:pt>
                <c:pt idx="4">
                  <c:v>5.8290000000000006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D8D-43E6-92B3-07B6705A01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8576831"/>
        <c:axId val="630548687"/>
      </c:lineChart>
      <c:catAx>
        <c:axId val="6285768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0548687"/>
        <c:crosses val="autoZero"/>
        <c:auto val="1"/>
        <c:lblAlgn val="ctr"/>
        <c:lblOffset val="100"/>
        <c:noMultiLvlLbl val="0"/>
      </c:catAx>
      <c:valAx>
        <c:axId val="6305486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 Execution 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857683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064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zero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Serial</c:v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Foglio1!$A$29:$A$33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</c:numCache>
            </c:numRef>
          </c:cat>
          <c:val>
            <c:numRef>
              <c:f>Foglio1!$E$29:$E$33</c:f>
              <c:numCache>
                <c:formatCode>0.000</c:formatCode>
                <c:ptCount val="5"/>
                <c:pt idx="0">
                  <c:v>30.608000000000001</c:v>
                </c:pt>
                <c:pt idx="1">
                  <c:v>42.719533333333324</c:v>
                </c:pt>
                <c:pt idx="2">
                  <c:v>44.281000000000006</c:v>
                </c:pt>
                <c:pt idx="3">
                  <c:v>59.846000000000004</c:v>
                </c:pt>
                <c:pt idx="4">
                  <c:v>61.000666666666667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ECE-4D0C-B29F-B317850CFEC6}"/>
            </c:ext>
          </c:extLst>
        </c:ser>
        <c:ser>
          <c:idx val="1"/>
          <c:order val="1"/>
          <c:tx>
            <c:v>Lock</c:v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Foglio1!$E$37:$E$41</c:f>
              <c:numCache>
                <c:formatCode>0.000</c:formatCode>
                <c:ptCount val="5"/>
                <c:pt idx="0">
                  <c:v>50.194333333333333</c:v>
                </c:pt>
                <c:pt idx="1">
                  <c:v>59.56666666666667</c:v>
                </c:pt>
                <c:pt idx="2">
                  <c:v>63.129333333333328</c:v>
                </c:pt>
                <c:pt idx="3">
                  <c:v>74.90333333333335</c:v>
                </c:pt>
                <c:pt idx="4">
                  <c:v>76.076666666666654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ECE-4D0C-B29F-B317850CFEC6}"/>
            </c:ext>
          </c:extLst>
        </c:ser>
        <c:ser>
          <c:idx val="2"/>
          <c:order val="2"/>
          <c:tx>
            <c:v>Optimized</c:v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Foglio1!$E$45:$E$49</c:f>
              <c:numCache>
                <c:formatCode>0.000</c:formatCode>
                <c:ptCount val="5"/>
                <c:pt idx="0">
                  <c:v>3.0263333333333335</c:v>
                </c:pt>
                <c:pt idx="1">
                  <c:v>3.781333333333333</c:v>
                </c:pt>
                <c:pt idx="2">
                  <c:v>3.9103333333333334</c:v>
                </c:pt>
                <c:pt idx="3">
                  <c:v>4.6480000000000006</c:v>
                </c:pt>
                <c:pt idx="4">
                  <c:v>4.9273333333333333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CE-4D0C-B29F-B317850CFE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8576831"/>
        <c:axId val="630548687"/>
      </c:lineChart>
      <c:catAx>
        <c:axId val="6285768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0548687"/>
        <c:crosses val="autoZero"/>
        <c:auto val="1"/>
        <c:lblAlgn val="ctr"/>
        <c:lblOffset val="100"/>
        <c:noMultiLvlLbl val="0"/>
      </c:catAx>
      <c:valAx>
        <c:axId val="630548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Execution 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857683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064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zero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GB"/>
              <a:t>Number Of Thread</a:t>
            </a:r>
          </a:p>
        </c:rich>
      </c:tx>
      <c:layout>
        <c:manualLayout>
          <c:xMode val="edge"/>
          <c:yMode val="edge"/>
          <c:x val="0.36619104240983003"/>
          <c:y val="2.84820824881677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1"/>
        <c:ser>
          <c:idx val="0"/>
          <c:order val="0"/>
          <c:tx>
            <c:v>Lock</c:v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'[Test 2 e 3 (1).xlsx]Foglio1'!$A$57:$A$64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20</c:v>
                </c:pt>
                <c:pt idx="7">
                  <c:v>24</c:v>
                </c:pt>
              </c:numCache>
            </c:numRef>
          </c:cat>
          <c:val>
            <c:numRef>
              <c:f>'[Test 2 e 3 (1).xlsx]Foglio1'!$E$57:$E$64</c:f>
              <c:numCache>
                <c:formatCode>0.000</c:formatCode>
                <c:ptCount val="8"/>
                <c:pt idx="0">
                  <c:v>40.163600000000002</c:v>
                </c:pt>
                <c:pt idx="1">
                  <c:v>35.879366666666662</c:v>
                </c:pt>
                <c:pt idx="2">
                  <c:v>36.46586666666667</c:v>
                </c:pt>
                <c:pt idx="3">
                  <c:v>36.413266666666665</c:v>
                </c:pt>
                <c:pt idx="4">
                  <c:v>37.321233333333332</c:v>
                </c:pt>
                <c:pt idx="5">
                  <c:v>44.179833333333328</c:v>
                </c:pt>
                <c:pt idx="6">
                  <c:v>49.701066666666669</c:v>
                </c:pt>
                <c:pt idx="7">
                  <c:v>52.857666666666667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F6-4D86-A2C7-27D46113F8F6}"/>
            </c:ext>
          </c:extLst>
        </c:ser>
        <c:ser>
          <c:idx val="1"/>
          <c:order val="1"/>
          <c:tx>
            <c:v>Optimized</c:v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'[Test 2 e 3 (1).xlsx]Foglio1'!$A$57:$A$64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20</c:v>
                </c:pt>
                <c:pt idx="7">
                  <c:v>24</c:v>
                </c:pt>
              </c:numCache>
            </c:numRef>
          </c:cat>
          <c:val>
            <c:numRef>
              <c:f>'[Test 2 e 3 (1).xlsx]Foglio1'!$E$68:$E$75</c:f>
              <c:numCache>
                <c:formatCode>0.000</c:formatCode>
                <c:ptCount val="8"/>
                <c:pt idx="0">
                  <c:v>43.62883333333334</c:v>
                </c:pt>
                <c:pt idx="1">
                  <c:v>26.356466666666666</c:v>
                </c:pt>
                <c:pt idx="2">
                  <c:v>13.994</c:v>
                </c:pt>
                <c:pt idx="3">
                  <c:v>8.6267566666666671</c:v>
                </c:pt>
                <c:pt idx="4">
                  <c:v>6.1272700000000002</c:v>
                </c:pt>
                <c:pt idx="5">
                  <c:v>5.4538599999999997</c:v>
                </c:pt>
                <c:pt idx="6">
                  <c:v>4.9493566666666666</c:v>
                </c:pt>
                <c:pt idx="7">
                  <c:v>4.0560933333333331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F6-4D86-A2C7-27D46113F8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dk1">
                  <a:lumMod val="35000"/>
                  <a:lumOff val="65000"/>
                </a:schemeClr>
              </a:solidFill>
              <a:round/>
            </a:ln>
            <a:effectLst/>
          </c:spPr>
        </c:hiLowLines>
        <c:smooth val="0"/>
        <c:axId val="36491971"/>
        <c:axId val="33552706"/>
      </c:lineChart>
      <c:catAx>
        <c:axId val="364919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552706"/>
        <c:crosses val="autoZero"/>
        <c:auto val="1"/>
        <c:lblAlgn val="ctr"/>
        <c:lblOffset val="100"/>
        <c:noMultiLvlLbl val="1"/>
      </c:catAx>
      <c:valAx>
        <c:axId val="3355270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Execution 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91971"/>
        <c:crosses val="autoZero"/>
        <c:crossBetween val="midCat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064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zero"/>
    <c:showDLblsOverMax val="1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07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3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9761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286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1929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967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723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96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41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61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5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069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66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9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31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51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7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29BE987C-6464-45A5-8EAA-800D11B97F5C}"/>
              </a:ext>
            </a:extLst>
          </p:cNvPr>
          <p:cNvSpPr txBox="1"/>
          <p:nvPr/>
        </p:nvSpPr>
        <p:spPr>
          <a:xfrm>
            <a:off x="3434451" y="5976698"/>
            <a:ext cx="5903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Diego Gaboardi and Giorgio Giardini</a:t>
            </a:r>
          </a:p>
          <a:p>
            <a:pPr algn="ctr"/>
            <a:r>
              <a:rPr lang="it-IT" dirty="0"/>
              <a:t>Politecnico di Milano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7D5609B-F72A-4355-8561-FFB57AAE1DBF}"/>
              </a:ext>
            </a:extLst>
          </p:cNvPr>
          <p:cNvSpPr txBox="1"/>
          <p:nvPr/>
        </p:nvSpPr>
        <p:spPr>
          <a:xfrm>
            <a:off x="2806470" y="619168"/>
            <a:ext cx="71596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oudy Old Style" panose="02020502050305020303" pitchFamily="18" charset="0"/>
              </a:rPr>
              <a:t>PROJECT OF AAPP</a:t>
            </a:r>
            <a:br>
              <a:rPr lang="it-IT" sz="60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oudy Old Style" panose="02020502050305020303" pitchFamily="18" charset="0"/>
              </a:rPr>
            </a:br>
            <a:r>
              <a:rPr lang="it-IT" sz="60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oudy Old Style" panose="02020502050305020303" pitchFamily="18" charset="0"/>
              </a:rPr>
              <a:t>K-</a:t>
            </a:r>
            <a:r>
              <a:rPr lang="it-IT" sz="6000" i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oudy Old Style" panose="02020502050305020303" pitchFamily="18" charset="0"/>
              </a:rPr>
              <a:t>mer</a:t>
            </a:r>
            <a:r>
              <a:rPr lang="it-IT" sz="60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oudy Old Style" panose="02020502050305020303" pitchFamily="18" charset="0"/>
              </a:rPr>
              <a:t> </a:t>
            </a:r>
            <a:r>
              <a:rPr lang="it-IT" sz="6000" i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oudy Old Style" panose="02020502050305020303" pitchFamily="18" charset="0"/>
              </a:rPr>
              <a:t>counting</a:t>
            </a:r>
            <a:endParaRPr lang="it-IT" sz="6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D81EB907-2F3B-4771-8BFD-CE1FDF1ACA89}"/>
              </a:ext>
            </a:extLst>
          </p:cNvPr>
          <p:cNvGrpSpPr/>
          <p:nvPr/>
        </p:nvGrpSpPr>
        <p:grpSpPr>
          <a:xfrm rot="20369766">
            <a:off x="797573" y="-675475"/>
            <a:ext cx="10541347" cy="9673573"/>
            <a:chOff x="177426" y="0"/>
            <a:chExt cx="7560901" cy="7963165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A45F87E2-4A1F-4B9E-8BF0-917C31F7A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 rot="5400000">
              <a:off x="-275004" y="452430"/>
              <a:ext cx="3708025" cy="2803166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A1F7D7BB-FB69-4778-82BA-6D75D523D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 rot="5400000">
              <a:off x="2649677" y="3067424"/>
              <a:ext cx="1363408" cy="1030699"/>
            </a:xfrm>
            <a:prstGeom prst="rect">
              <a:avLst/>
            </a:prstGeom>
          </p:spPr>
        </p:pic>
        <p:pic>
          <p:nvPicPr>
            <p:cNvPr id="16" name="Immagine 15">
              <a:extLst>
                <a:ext uri="{FF2B5EF4-FFF2-40B4-BE49-F238E27FC236}">
                  <a16:creationId xmlns:a16="http://schemas.microsoft.com/office/drawing/2014/main" id="{FD6A6211-A158-44F6-9A8C-288DC2198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 rot="15899821">
              <a:off x="3711487" y="4051783"/>
              <a:ext cx="1363408" cy="1030699"/>
            </a:xfrm>
            <a:prstGeom prst="rect">
              <a:avLst/>
            </a:prstGeom>
          </p:spPr>
        </p:pic>
        <p:pic>
          <p:nvPicPr>
            <p:cNvPr id="17" name="Immagine 16">
              <a:extLst>
                <a:ext uri="{FF2B5EF4-FFF2-40B4-BE49-F238E27FC236}">
                  <a16:creationId xmlns:a16="http://schemas.microsoft.com/office/drawing/2014/main" id="{C0A960C0-2FD7-47BF-8B9F-F4778E06E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 rot="15670763">
              <a:off x="4482731" y="4707570"/>
              <a:ext cx="3708025" cy="2803166"/>
            </a:xfrm>
            <a:prstGeom prst="rect">
              <a:avLst/>
            </a:prstGeom>
          </p:spPr>
        </p:pic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133E43BC-52F8-45A4-B0B7-A56E4DDE7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136" y="2990391"/>
            <a:ext cx="2850903" cy="28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916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2C236CB-D5B9-462C-B787-BD21217D663D}"/>
              </a:ext>
            </a:extLst>
          </p:cNvPr>
          <p:cNvSpPr txBox="1"/>
          <p:nvPr/>
        </p:nvSpPr>
        <p:spPr>
          <a:xfrm>
            <a:off x="3106045" y="587454"/>
            <a:ext cx="67585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it-IT" sz="4400" b="1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SERIAL IMPLEMENTATION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03F7FFA-1344-43D9-A932-36D9E8C90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012" y="1763504"/>
            <a:ext cx="8915400" cy="3777622"/>
          </a:xfrm>
        </p:spPr>
        <p:txBody>
          <a:bodyPr/>
          <a:lstStyle/>
          <a:p>
            <a:r>
              <a:rPr lang="it-IT" dirty="0"/>
              <a:t>Class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HashTable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HashEntry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Structures</a:t>
            </a: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FE965E9-D980-4E21-A810-32913F238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072" y="3734017"/>
            <a:ext cx="3589591" cy="259409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DC2AB570-80C0-40BB-8C6D-E4CA47999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472" y="1604523"/>
            <a:ext cx="6176196" cy="244124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7E04492-45FD-41FC-8055-540303441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908" y="3899943"/>
            <a:ext cx="3322760" cy="242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96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2C236CB-D5B9-462C-B787-BD21217D663D}"/>
              </a:ext>
            </a:extLst>
          </p:cNvPr>
          <p:cNvSpPr txBox="1"/>
          <p:nvPr/>
        </p:nvSpPr>
        <p:spPr>
          <a:xfrm>
            <a:off x="3106045" y="587454"/>
            <a:ext cx="67585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it-IT" sz="4400" b="1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SERIAL IMPLEMENTATION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03F7FFA-1344-43D9-A932-36D9E8C90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012" y="1763504"/>
            <a:ext cx="8915400" cy="3777622"/>
          </a:xfrm>
        </p:spPr>
        <p:txBody>
          <a:bodyPr/>
          <a:lstStyle/>
          <a:p>
            <a:r>
              <a:rPr lang="it-IT" dirty="0"/>
              <a:t>Program option</a:t>
            </a:r>
          </a:p>
          <a:p>
            <a:pPr marL="457200" lvl="1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362CBD8-08AF-4858-84AC-5E1FEA6AB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016" y="2356338"/>
            <a:ext cx="8317626" cy="2101361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A68C5D8-4703-4BF6-8E65-64CF4A8A89BC}"/>
              </a:ext>
            </a:extLst>
          </p:cNvPr>
          <p:cNvSpPr txBox="1"/>
          <p:nvPr/>
        </p:nvSpPr>
        <p:spPr>
          <a:xfrm>
            <a:off x="2497016" y="4696222"/>
            <a:ext cx="86561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 options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let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user set the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following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parameters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execution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time:</a:t>
            </a:r>
          </a:p>
          <a:p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hash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table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lenght</a:t>
            </a:r>
            <a:endParaRPr lang="it-IT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number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thread</a:t>
            </a:r>
            <a:endParaRPr lang="it-IT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 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source file</a:t>
            </a:r>
          </a:p>
          <a:p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k-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mer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lenght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15712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A33DF1F-B3FF-4BBD-9610-8F171CACA173}"/>
              </a:ext>
            </a:extLst>
          </p:cNvPr>
          <p:cNvSpPr txBox="1"/>
          <p:nvPr/>
        </p:nvSpPr>
        <p:spPr>
          <a:xfrm>
            <a:off x="1718458" y="578661"/>
            <a:ext cx="102547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it-IT" sz="4400" b="1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LOCK MULTITHREAD IMPLEMENTATION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E882EB7-A6C3-4AA0-9066-067CDF5A4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179" y="2919149"/>
            <a:ext cx="7743825" cy="27051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34079F2-F51D-4151-B5E4-5B832C871E73}"/>
              </a:ext>
            </a:extLst>
          </p:cNvPr>
          <p:cNvSpPr txBox="1"/>
          <p:nvPr/>
        </p:nvSpPr>
        <p:spPr>
          <a:xfrm>
            <a:off x="2347179" y="1810460"/>
            <a:ext cx="8656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CHOICE</a:t>
            </a:r>
            <a:r>
              <a:rPr lang="it-IT" dirty="0"/>
              <a:t>: use of a </a:t>
            </a:r>
            <a:r>
              <a:rPr lang="it-IT" dirty="0" err="1"/>
              <a:t>critical</a:t>
            </a:r>
            <a:r>
              <a:rPr lang="it-IT" dirty="0"/>
              <a:t> call of </a:t>
            </a:r>
            <a:r>
              <a:rPr lang="it-IT" dirty="0" err="1"/>
              <a:t>increment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, in an </a:t>
            </a:r>
            <a:r>
              <a:rPr lang="it-IT" dirty="0" err="1"/>
              <a:t>openmp</a:t>
            </a:r>
            <a:r>
              <a:rPr lang="it-IT" dirty="0"/>
              <a:t> </a:t>
            </a:r>
            <a:r>
              <a:rPr lang="it-IT" dirty="0" err="1"/>
              <a:t>parallel</a:t>
            </a:r>
            <a:r>
              <a:rPr lang="it-IT" dirty="0"/>
              <a:t> </a:t>
            </a:r>
            <a:r>
              <a:rPr lang="it-IT" dirty="0" err="1"/>
              <a:t>cycle</a:t>
            </a:r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958C703-751C-482C-AA30-0D6832A04743}"/>
              </a:ext>
            </a:extLst>
          </p:cNvPr>
          <p:cNvSpPr/>
          <p:nvPr/>
        </p:nvSpPr>
        <p:spPr>
          <a:xfrm>
            <a:off x="2347178" y="3147646"/>
            <a:ext cx="7743825" cy="202222"/>
          </a:xfrm>
          <a:prstGeom prst="rect">
            <a:avLst/>
          </a:prstGeom>
          <a:solidFill>
            <a:srgbClr val="E78712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87CF062C-17F6-4336-9053-5876FDDA333E}"/>
              </a:ext>
            </a:extLst>
          </p:cNvPr>
          <p:cNvSpPr/>
          <p:nvPr/>
        </p:nvSpPr>
        <p:spPr>
          <a:xfrm>
            <a:off x="2347178" y="4955982"/>
            <a:ext cx="7743825" cy="202222"/>
          </a:xfrm>
          <a:prstGeom prst="rect">
            <a:avLst/>
          </a:prstGeom>
          <a:solidFill>
            <a:srgbClr val="E78712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8054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CE8F0D5-4C43-471B-993A-B3303ABB3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808" y="2344729"/>
            <a:ext cx="3499338" cy="349933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FD32523-3B7F-462C-93D7-65CB0A3EE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729" y="2963008"/>
            <a:ext cx="8915399" cy="2262781"/>
          </a:xfrm>
        </p:spPr>
        <p:txBody>
          <a:bodyPr>
            <a:normAutofit/>
          </a:bodyPr>
          <a:lstStyle/>
          <a:p>
            <a:r>
              <a:rPr lang="it-IT" sz="6600" b="1" dirty="0">
                <a:solidFill>
                  <a:srgbClr val="FFC000"/>
                </a:solidFill>
              </a:rPr>
              <a:t>OPTIMIZATIONS</a:t>
            </a:r>
            <a:endParaRPr lang="it-IT" sz="6600" dirty="0"/>
          </a:p>
        </p:txBody>
      </p:sp>
    </p:spTree>
    <p:extLst>
      <p:ext uri="{BB962C8B-B14F-4D97-AF65-F5344CB8AC3E}">
        <p14:creationId xmlns:p14="http://schemas.microsoft.com/office/powerpoint/2010/main" val="1230242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A79DD8-7898-4554-92A3-C7A3BEF45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2849"/>
          </a:xfrm>
        </p:spPr>
        <p:txBody>
          <a:bodyPr>
            <a:normAutofit/>
          </a:bodyPr>
          <a:lstStyle/>
          <a:p>
            <a:pPr algn="ctr"/>
            <a:r>
              <a:rPr lang="it-IT" sz="4400" b="1" dirty="0">
                <a:solidFill>
                  <a:srgbClr val="FFC000"/>
                </a:solidFill>
              </a:rPr>
              <a:t>LOCK-FREE HASH TABLE</a:t>
            </a:r>
            <a:endParaRPr lang="en-GB" sz="4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71D541-E8D6-49B9-BCDF-B47663ADD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26959"/>
            <a:ext cx="8915400" cy="4384263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	</a:t>
            </a:r>
          </a:p>
          <a:p>
            <a:pPr marL="0" indent="0">
              <a:buNone/>
            </a:pPr>
            <a:r>
              <a:rPr lang="it-IT" b="1" dirty="0"/>
              <a:t>	CAS</a:t>
            </a:r>
            <a:r>
              <a:rPr lang="it-IT" dirty="0"/>
              <a:t> </a:t>
            </a:r>
            <a:r>
              <a:rPr lang="it-IT" dirty="0" err="1"/>
              <a:t>instruction</a:t>
            </a:r>
            <a:r>
              <a:rPr lang="it-IT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 err="1"/>
              <a:t>Reads</a:t>
            </a:r>
            <a:r>
              <a:rPr lang="it-IT" sz="1400" dirty="0"/>
              <a:t> a </a:t>
            </a:r>
            <a:r>
              <a:rPr lang="it-IT" sz="1400" dirty="0" err="1"/>
              <a:t>memory</a:t>
            </a:r>
            <a:r>
              <a:rPr lang="it-IT" sz="1400" dirty="0"/>
              <a:t> location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/>
              <a:t>Compare the </a:t>
            </a:r>
            <a:r>
              <a:rPr lang="it-IT" sz="1400" dirty="0" err="1"/>
              <a:t>read</a:t>
            </a:r>
            <a:r>
              <a:rPr lang="it-IT" sz="1400" dirty="0"/>
              <a:t> </a:t>
            </a:r>
            <a:r>
              <a:rPr lang="it-IT" sz="1400" dirty="0" err="1"/>
              <a:t>value</a:t>
            </a:r>
            <a:r>
              <a:rPr lang="it-IT" sz="1400" dirty="0"/>
              <a:t> with the second </a:t>
            </a:r>
            <a:r>
              <a:rPr lang="it-IT" sz="1400" dirty="0" err="1"/>
              <a:t>parameter</a:t>
            </a:r>
            <a:r>
              <a:rPr lang="it-IT" sz="1400" dirty="0"/>
              <a:t> of the </a:t>
            </a:r>
            <a:r>
              <a:rPr lang="it-IT" sz="1400" dirty="0" err="1"/>
              <a:t>instruction</a:t>
            </a:r>
            <a:endParaRPr lang="it-IT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 err="1"/>
              <a:t>If</a:t>
            </a:r>
            <a:r>
              <a:rPr lang="it-IT" sz="1400" dirty="0"/>
              <a:t> </a:t>
            </a:r>
            <a:r>
              <a:rPr lang="it-IT" sz="1400" dirty="0" err="1"/>
              <a:t>they</a:t>
            </a:r>
            <a:r>
              <a:rPr lang="it-IT" sz="1400" dirty="0"/>
              <a:t> are </a:t>
            </a:r>
            <a:r>
              <a:rPr lang="it-IT" sz="1400" dirty="0" err="1"/>
              <a:t>equal</a:t>
            </a:r>
            <a:r>
              <a:rPr lang="it-IT" sz="1400" dirty="0"/>
              <a:t> </a:t>
            </a:r>
            <a:r>
              <a:rPr lang="it-IT" sz="1400" dirty="0" err="1"/>
              <a:t>write</a:t>
            </a:r>
            <a:r>
              <a:rPr lang="it-IT" sz="1400" dirty="0"/>
              <a:t> the </a:t>
            </a:r>
            <a:r>
              <a:rPr lang="it-IT" sz="1400" dirty="0" err="1"/>
              <a:t>memory</a:t>
            </a:r>
            <a:r>
              <a:rPr lang="it-IT" sz="1400" dirty="0"/>
              <a:t> with the 3rd </a:t>
            </a:r>
            <a:r>
              <a:rPr lang="it-IT" sz="1400" dirty="0" err="1"/>
              <a:t>parameter</a:t>
            </a:r>
            <a:endParaRPr lang="it-IT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/>
              <a:t>Return the </a:t>
            </a:r>
            <a:r>
              <a:rPr lang="it-IT" sz="1400" dirty="0" err="1"/>
              <a:t>previously</a:t>
            </a:r>
            <a:r>
              <a:rPr lang="it-IT" sz="1400" dirty="0"/>
              <a:t> </a:t>
            </a:r>
            <a:r>
              <a:rPr lang="it-IT" sz="1400" dirty="0" err="1"/>
              <a:t>held</a:t>
            </a:r>
            <a:r>
              <a:rPr lang="it-IT" sz="1400" dirty="0"/>
              <a:t> </a:t>
            </a:r>
            <a:r>
              <a:rPr lang="it-IT" sz="1400" dirty="0" err="1"/>
              <a:t>value</a:t>
            </a:r>
            <a:endParaRPr lang="it-IT" sz="1400" dirty="0"/>
          </a:p>
          <a:p>
            <a:pPr marL="457200" lvl="1" indent="0">
              <a:buNone/>
            </a:pPr>
            <a:endParaRPr lang="it-IT" sz="1400" dirty="0"/>
          </a:p>
          <a:p>
            <a:pPr marL="457200" lvl="1" indent="0">
              <a:buNone/>
            </a:pPr>
            <a:r>
              <a:rPr lang="it-IT" dirty="0" err="1"/>
              <a:t>Possibility</a:t>
            </a:r>
            <a:r>
              <a:rPr lang="it-IT" dirty="0"/>
              <a:t> to </a:t>
            </a:r>
            <a:r>
              <a:rPr lang="it-IT" dirty="0" err="1"/>
              <a:t>detect</a:t>
            </a:r>
            <a:r>
              <a:rPr lang="it-IT" dirty="0"/>
              <a:t> </a:t>
            </a:r>
            <a:r>
              <a:rPr lang="it-IT" dirty="0" err="1"/>
              <a:t>simultaneous</a:t>
            </a:r>
            <a:r>
              <a:rPr lang="it-IT" dirty="0"/>
              <a:t> access to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resources</a:t>
            </a: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r>
              <a:rPr lang="it-IT" b="1" dirty="0"/>
              <a:t>USED TO</a:t>
            </a:r>
            <a:r>
              <a:rPr lang="it-IT" dirty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 err="1"/>
              <a:t>Finds</a:t>
            </a:r>
            <a:r>
              <a:rPr lang="it-IT" sz="1400" dirty="0"/>
              <a:t> the location in the </a:t>
            </a:r>
            <a:r>
              <a:rPr lang="it-IT" sz="1400" dirty="0" err="1"/>
              <a:t>hash</a:t>
            </a:r>
            <a:r>
              <a:rPr lang="it-IT" sz="1400" dirty="0"/>
              <a:t> </a:t>
            </a:r>
            <a:r>
              <a:rPr lang="it-IT" sz="1400" dirty="0" err="1"/>
              <a:t>table</a:t>
            </a:r>
            <a:endParaRPr lang="it-IT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 err="1"/>
              <a:t>Increments</a:t>
            </a:r>
            <a:r>
              <a:rPr lang="it-IT" sz="1400" dirty="0"/>
              <a:t> the </a:t>
            </a:r>
            <a:r>
              <a:rPr lang="it-IT" sz="1400" dirty="0" err="1"/>
              <a:t>value</a:t>
            </a:r>
            <a:r>
              <a:rPr lang="it-IT" sz="1400" dirty="0"/>
              <a:t> </a:t>
            </a:r>
            <a:r>
              <a:rPr lang="it-IT" sz="1400" dirty="0" err="1"/>
              <a:t>associated</a:t>
            </a:r>
            <a:r>
              <a:rPr lang="it-IT" sz="1400" dirty="0"/>
              <a:t> with the </a:t>
            </a:r>
            <a:r>
              <a:rPr lang="it-IT" sz="1400" dirty="0" err="1"/>
              <a:t>key</a:t>
            </a:r>
            <a:endParaRPr lang="it-IT" sz="1400" dirty="0"/>
          </a:p>
          <a:p>
            <a:pPr lvl="1">
              <a:buFont typeface="Arial" panose="020B0604020202020204" pitchFamily="34" charset="0"/>
              <a:buChar char="•"/>
            </a:pP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2620344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A96365-AF1C-48B5-B12D-FBFCC6BD2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1432" y="571357"/>
            <a:ext cx="8911687" cy="1280890"/>
          </a:xfrm>
        </p:spPr>
        <p:txBody>
          <a:bodyPr/>
          <a:lstStyle/>
          <a:p>
            <a:r>
              <a:rPr lang="it-IT" sz="4400" b="1" dirty="0">
                <a:solidFill>
                  <a:srgbClr val="FFC000"/>
                </a:solidFill>
              </a:rPr>
              <a:t>IMPLEMENTATION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CCC44C-527B-4B59-9F9D-583C675CE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2159" y="2074988"/>
            <a:ext cx="7636241" cy="5301762"/>
          </a:xfrm>
        </p:spPr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the location in the </a:t>
            </a:r>
            <a:r>
              <a:rPr lang="it-IT" dirty="0" err="1"/>
              <a:t>hash</a:t>
            </a:r>
            <a:r>
              <a:rPr lang="it-IT" dirty="0"/>
              <a:t> </a:t>
            </a:r>
            <a:r>
              <a:rPr lang="it-IT" dirty="0" err="1"/>
              <a:t>table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Increments</a:t>
            </a:r>
            <a:r>
              <a:rPr lang="it-IT" dirty="0"/>
              <a:t> the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associated</a:t>
            </a:r>
            <a:r>
              <a:rPr lang="it-IT" dirty="0"/>
              <a:t> with the </a:t>
            </a:r>
            <a:r>
              <a:rPr lang="it-IT" dirty="0" err="1"/>
              <a:t>key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4" name="Segnaposto contenuto 4">
            <a:extLst>
              <a:ext uri="{FF2B5EF4-FFF2-40B4-BE49-F238E27FC236}">
                <a16:creationId xmlns:a16="http://schemas.microsoft.com/office/drawing/2014/main" id="{E50144E3-3DD3-40DE-BB5E-E8E0A8AA0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567" y="2582012"/>
            <a:ext cx="5191979" cy="2194615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14E73C5A-4E83-46E6-B11F-90074A67E60D}"/>
              </a:ext>
            </a:extLst>
          </p:cNvPr>
          <p:cNvSpPr/>
          <p:nvPr/>
        </p:nvSpPr>
        <p:spPr>
          <a:xfrm>
            <a:off x="3165231" y="3679319"/>
            <a:ext cx="4897315" cy="145338"/>
          </a:xfrm>
          <a:prstGeom prst="rect">
            <a:avLst/>
          </a:prstGeom>
          <a:solidFill>
            <a:srgbClr val="E78712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5BFF46C-0CBE-4E73-8914-888496305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567" y="5399434"/>
            <a:ext cx="6010374" cy="1153038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D0F764A2-5C72-4057-87CB-BBCBD9A52E47}"/>
              </a:ext>
            </a:extLst>
          </p:cNvPr>
          <p:cNvSpPr/>
          <p:nvPr/>
        </p:nvSpPr>
        <p:spPr>
          <a:xfrm>
            <a:off x="3212124" y="6180996"/>
            <a:ext cx="5668817" cy="152824"/>
          </a:xfrm>
          <a:prstGeom prst="rect">
            <a:avLst/>
          </a:prstGeom>
          <a:solidFill>
            <a:srgbClr val="E78712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AF1DD8A-51DB-41CE-8399-B08D99872132}"/>
              </a:ext>
            </a:extLst>
          </p:cNvPr>
          <p:cNvSpPr txBox="1"/>
          <p:nvPr/>
        </p:nvSpPr>
        <p:spPr>
          <a:xfrm>
            <a:off x="2422159" y="1573068"/>
            <a:ext cx="93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CHOICE</a:t>
            </a:r>
            <a:r>
              <a:rPr lang="it-IT" dirty="0"/>
              <a:t>: use the GCC </a:t>
            </a:r>
            <a:r>
              <a:rPr lang="it-IT" dirty="0" err="1"/>
              <a:t>function</a:t>
            </a:r>
            <a:r>
              <a:rPr lang="it-IT" dirty="0"/>
              <a:t> __</a:t>
            </a:r>
            <a:r>
              <a:rPr lang="it-IT" dirty="0" err="1"/>
              <a:t>sync_bool_compare_and_swap</a:t>
            </a:r>
            <a:r>
              <a:rPr lang="it-IT" dirty="0"/>
              <a:t>()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85EEAED5-EF40-4FCB-B2CF-7888F9B4123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70567" y="662726"/>
            <a:ext cx="691661" cy="69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90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B5F828-2BA9-4F30-AD15-7DE20BCB5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9217" y="624110"/>
            <a:ext cx="9125396" cy="1280890"/>
          </a:xfrm>
        </p:spPr>
        <p:txBody>
          <a:bodyPr>
            <a:noAutofit/>
          </a:bodyPr>
          <a:lstStyle/>
          <a:p>
            <a:r>
              <a:rPr lang="it-IT" sz="4000" b="1" dirty="0">
                <a:solidFill>
                  <a:srgbClr val="FFC000"/>
                </a:solidFill>
              </a:rPr>
              <a:t>MERGING INTERMEDIATE HASH TABLE</a:t>
            </a:r>
            <a:endParaRPr lang="en-GB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27CBF7-C819-442F-9B3D-B31610D1B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215" y="1509204"/>
            <a:ext cx="8915400" cy="4402018"/>
          </a:xfrm>
        </p:spPr>
        <p:txBody>
          <a:bodyPr/>
          <a:lstStyle/>
          <a:p>
            <a:r>
              <a:rPr lang="it-IT" dirty="0"/>
              <a:t>Once </a:t>
            </a:r>
            <a:r>
              <a:rPr lang="it-IT" dirty="0" err="1"/>
              <a:t>computed</a:t>
            </a:r>
            <a:r>
              <a:rPr lang="it-IT" dirty="0"/>
              <a:t> the </a:t>
            </a:r>
            <a:r>
              <a:rPr lang="it-IT" dirty="0" err="1"/>
              <a:t>hash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written</a:t>
            </a:r>
            <a:r>
              <a:rPr lang="it-IT" dirty="0"/>
              <a:t> to disk in </a:t>
            </a:r>
            <a:r>
              <a:rPr lang="it-IT" dirty="0" err="1"/>
              <a:t>order</a:t>
            </a:r>
            <a:endParaRPr lang="it-IT" dirty="0"/>
          </a:p>
          <a:p>
            <a:endParaRPr lang="it-IT" dirty="0"/>
          </a:p>
          <a:p>
            <a:r>
              <a:rPr lang="it-IT" dirty="0"/>
              <a:t>In </a:t>
            </a:r>
            <a:r>
              <a:rPr lang="it-IT" dirty="0" err="1"/>
              <a:t>this</a:t>
            </a:r>
            <a:r>
              <a:rPr lang="it-IT" dirty="0"/>
              <a:t> way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to:</a:t>
            </a:r>
          </a:p>
          <a:p>
            <a:pPr lvl="1"/>
            <a:r>
              <a:rPr lang="it-IT" sz="1400" dirty="0"/>
              <a:t>Query </a:t>
            </a:r>
            <a:r>
              <a:rPr lang="it-IT" sz="1400" dirty="0" err="1"/>
              <a:t>quickly</a:t>
            </a:r>
            <a:r>
              <a:rPr lang="it-IT" sz="1400" dirty="0"/>
              <a:t> </a:t>
            </a:r>
            <a:r>
              <a:rPr lang="it-IT" sz="1400" dirty="0" err="1"/>
              <a:t>using</a:t>
            </a:r>
            <a:r>
              <a:rPr lang="it-IT" sz="1400" dirty="0"/>
              <a:t> </a:t>
            </a:r>
            <a:r>
              <a:rPr lang="it-IT" sz="1400" dirty="0" err="1"/>
              <a:t>binary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endParaRPr lang="it-IT" sz="1400" dirty="0"/>
          </a:p>
          <a:p>
            <a:pPr lvl="1"/>
            <a:r>
              <a:rPr lang="it-IT" sz="1400" dirty="0"/>
              <a:t>Merge </a:t>
            </a:r>
            <a:r>
              <a:rPr lang="it-IT" sz="1400" dirty="0" err="1"/>
              <a:t>two</a:t>
            </a:r>
            <a:r>
              <a:rPr lang="it-IT" sz="1400" dirty="0"/>
              <a:t> </a:t>
            </a:r>
            <a:r>
              <a:rPr lang="it-IT" sz="1400" dirty="0" err="1"/>
              <a:t>hash</a:t>
            </a:r>
            <a:r>
              <a:rPr lang="it-IT" sz="1400" dirty="0"/>
              <a:t> </a:t>
            </a:r>
            <a:r>
              <a:rPr lang="it-IT" sz="1400" dirty="0" err="1"/>
              <a:t>table</a:t>
            </a:r>
            <a:endParaRPr lang="it-IT" sz="1400" dirty="0"/>
          </a:p>
          <a:p>
            <a:pPr lvl="1"/>
            <a:endParaRPr lang="it-IT" dirty="0"/>
          </a:p>
          <a:p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isn’t</a:t>
            </a:r>
            <a:r>
              <a:rPr lang="it-IT" dirty="0"/>
              <a:t> </a:t>
            </a:r>
            <a:r>
              <a:rPr lang="it-IT" dirty="0" err="1"/>
              <a:t>enouth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for the </a:t>
            </a:r>
            <a:r>
              <a:rPr lang="it-IT" dirty="0" err="1"/>
              <a:t>entire</a:t>
            </a:r>
            <a:r>
              <a:rPr lang="it-IT" dirty="0"/>
              <a:t> </a:t>
            </a:r>
            <a:r>
              <a:rPr lang="it-IT" dirty="0" err="1"/>
              <a:t>computation</a:t>
            </a:r>
            <a:r>
              <a:rPr lang="it-IT" dirty="0"/>
              <a:t>:</a:t>
            </a:r>
          </a:p>
          <a:p>
            <a:pPr lvl="1"/>
            <a:r>
              <a:rPr lang="it-IT" sz="1400" dirty="0"/>
              <a:t>Intermediate </a:t>
            </a:r>
            <a:r>
              <a:rPr lang="it-IT" sz="1400" dirty="0" err="1"/>
              <a:t>results</a:t>
            </a:r>
            <a:r>
              <a:rPr lang="it-IT" sz="1400" dirty="0"/>
              <a:t> are </a:t>
            </a:r>
            <a:r>
              <a:rPr lang="it-IT" sz="1400" dirty="0" err="1"/>
              <a:t>saved</a:t>
            </a:r>
            <a:r>
              <a:rPr lang="it-IT" sz="1400" dirty="0"/>
              <a:t> to disk</a:t>
            </a:r>
          </a:p>
          <a:p>
            <a:pPr lvl="1"/>
            <a:r>
              <a:rPr lang="it-IT" sz="1400" dirty="0"/>
              <a:t>The </a:t>
            </a:r>
            <a:r>
              <a:rPr lang="it-IT" sz="1400" dirty="0" err="1"/>
              <a:t>hash</a:t>
            </a:r>
            <a:r>
              <a:rPr lang="it-IT" sz="1400" dirty="0"/>
              <a:t> </a:t>
            </a:r>
            <a:r>
              <a:rPr lang="it-IT" sz="1400" dirty="0" err="1"/>
              <a:t>table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cleared</a:t>
            </a:r>
            <a:r>
              <a:rPr lang="it-IT" sz="1400" dirty="0"/>
              <a:t> and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begin</a:t>
            </a:r>
            <a:r>
              <a:rPr lang="it-IT" sz="1400" dirty="0"/>
              <a:t> </a:t>
            </a:r>
            <a:r>
              <a:rPr lang="it-IT" sz="1400" dirty="0" err="1"/>
              <a:t>counting</a:t>
            </a:r>
            <a:r>
              <a:rPr lang="it-IT" sz="1400" dirty="0"/>
              <a:t> </a:t>
            </a:r>
            <a:r>
              <a:rPr lang="it-IT" sz="1400" dirty="0" err="1"/>
              <a:t>afresh</a:t>
            </a:r>
            <a:endParaRPr lang="it-IT" sz="1400" dirty="0"/>
          </a:p>
          <a:p>
            <a:pPr lvl="1"/>
            <a:r>
              <a:rPr lang="it-IT" sz="1400" dirty="0"/>
              <a:t>At the end intermediate </a:t>
            </a:r>
            <a:r>
              <a:rPr lang="it-IT" sz="1400" dirty="0" err="1"/>
              <a:t>results</a:t>
            </a:r>
            <a:r>
              <a:rPr lang="it-IT" sz="1400" dirty="0"/>
              <a:t> are </a:t>
            </a:r>
            <a:r>
              <a:rPr lang="it-IT" sz="1400" dirty="0" err="1"/>
              <a:t>merged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457633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BC9E53A-9C84-4C0B-8C5F-4215D20BACC5}"/>
              </a:ext>
            </a:extLst>
          </p:cNvPr>
          <p:cNvSpPr txBox="1"/>
          <p:nvPr/>
        </p:nvSpPr>
        <p:spPr>
          <a:xfrm>
            <a:off x="2510081" y="1470701"/>
            <a:ext cx="9355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CHOICE</a:t>
            </a:r>
            <a:r>
              <a:rPr lang="it-IT" dirty="0"/>
              <a:t>: use an </a:t>
            </a:r>
            <a:r>
              <a:rPr lang="it-IT" dirty="0" err="1"/>
              <a:t>openmp</a:t>
            </a:r>
            <a:r>
              <a:rPr lang="it-IT" dirty="0"/>
              <a:t> </a:t>
            </a:r>
            <a:r>
              <a:rPr lang="it-IT" dirty="0" err="1"/>
              <a:t>critical</a:t>
            </a:r>
            <a:r>
              <a:rPr lang="it-IT" dirty="0"/>
              <a:t> </a:t>
            </a:r>
            <a:r>
              <a:rPr lang="it-IT" dirty="0" err="1"/>
              <a:t>section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writing</a:t>
            </a:r>
            <a:r>
              <a:rPr lang="it-IT" dirty="0"/>
              <a:t> </a:t>
            </a:r>
            <a:r>
              <a:rPr lang="it-IT" dirty="0" err="1"/>
              <a:t>conflicts</a:t>
            </a:r>
            <a:endParaRPr lang="it-IT" dirty="0"/>
          </a:p>
          <a:p>
            <a:r>
              <a:rPr lang="it-IT" dirty="0"/>
              <a:t>			</a:t>
            </a:r>
            <a:r>
              <a:rPr lang="it-IT" dirty="0" err="1"/>
              <a:t>order</a:t>
            </a:r>
            <a:r>
              <a:rPr lang="it-IT" dirty="0"/>
              <a:t> the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dirty="0" err="1"/>
              <a:t>efficently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quicksort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2848CF5-42EC-4DCD-9A9B-F1FA29A3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275" y="562566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it-IT" sz="4400" b="1" dirty="0">
                <a:solidFill>
                  <a:srgbClr val="FFC000"/>
                </a:solidFill>
              </a:rPr>
              <a:t>IMPLEMENTATION</a:t>
            </a:r>
            <a:endParaRPr lang="it-IT" sz="44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ACEE140-39B2-4540-9D73-34F066019CD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13186" y="635616"/>
            <a:ext cx="691661" cy="691661"/>
          </a:xfrm>
          <a:prstGeom prst="rect">
            <a:avLst/>
          </a:prstGeom>
        </p:spPr>
      </p:pic>
      <p:grpSp>
        <p:nvGrpSpPr>
          <p:cNvPr id="11" name="Gruppo 10">
            <a:extLst>
              <a:ext uri="{FF2B5EF4-FFF2-40B4-BE49-F238E27FC236}">
                <a16:creationId xmlns:a16="http://schemas.microsoft.com/office/drawing/2014/main" id="{1D438392-B07A-4478-8817-70F4551D1302}"/>
              </a:ext>
            </a:extLst>
          </p:cNvPr>
          <p:cNvGrpSpPr/>
          <p:nvPr/>
        </p:nvGrpSpPr>
        <p:grpSpPr>
          <a:xfrm>
            <a:off x="2510081" y="2288614"/>
            <a:ext cx="8814411" cy="4473814"/>
            <a:chOff x="2510081" y="2045672"/>
            <a:chExt cx="9125097" cy="4714142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1F69E4BF-CBC8-4E63-AEFC-50B9B96AB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0081" y="2045672"/>
              <a:ext cx="7548077" cy="4714142"/>
            </a:xfrm>
            <a:prstGeom prst="rect">
              <a:avLst/>
            </a:prstGeom>
          </p:spPr>
        </p:pic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6CC08ED4-5100-412A-A35C-D94CAEB322F8}"/>
                </a:ext>
              </a:extLst>
            </p:cNvPr>
            <p:cNvSpPr/>
            <p:nvPr/>
          </p:nvSpPr>
          <p:spPr>
            <a:xfrm>
              <a:off x="2510081" y="2365125"/>
              <a:ext cx="7548077" cy="175847"/>
            </a:xfrm>
            <a:prstGeom prst="rect">
              <a:avLst/>
            </a:prstGeom>
            <a:solidFill>
              <a:srgbClr val="E78712">
                <a:alpha val="2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7ECB9C96-A204-4872-BBEF-253ECDD9F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10325" y="4655889"/>
              <a:ext cx="5224853" cy="2103925"/>
            </a:xfrm>
            <a:prstGeom prst="rect">
              <a:avLst/>
            </a:prstGeom>
          </p:spPr>
        </p:pic>
        <p:cxnSp>
          <p:nvCxnSpPr>
            <p:cNvPr id="10" name="Connettore a gomito 9">
              <a:extLst>
                <a:ext uri="{FF2B5EF4-FFF2-40B4-BE49-F238E27FC236}">
                  <a16:creationId xmlns:a16="http://schemas.microsoft.com/office/drawing/2014/main" id="{5CC7E06E-1D13-47DA-A232-B030FFB6D4FD}"/>
                </a:ext>
              </a:extLst>
            </p:cNvPr>
            <p:cNvCxnSpPr>
              <a:endCxn id="8" idx="0"/>
            </p:cNvCxnSpPr>
            <p:nvPr/>
          </p:nvCxnSpPr>
          <p:spPr>
            <a:xfrm>
              <a:off x="4800600" y="4220303"/>
              <a:ext cx="4222152" cy="43558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5615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5B9C06-8B3B-4611-A230-CFB29E50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756" y="62078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rgbClr val="FFC000"/>
                </a:solidFill>
              </a:rPr>
              <a:t>REDUCED MEMORY USAGE</a:t>
            </a:r>
            <a:endParaRPr lang="en-GB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2004A6-4419-4D6D-97F4-353BCECA2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72339"/>
            <a:ext cx="8915400" cy="4538883"/>
          </a:xfrm>
        </p:spPr>
        <p:txBody>
          <a:bodyPr/>
          <a:lstStyle/>
          <a:p>
            <a:endParaRPr lang="it-IT" dirty="0"/>
          </a:p>
          <a:p>
            <a:r>
              <a:rPr lang="it-IT" dirty="0"/>
              <a:t>Using a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field</a:t>
            </a:r>
            <a:r>
              <a:rPr lang="it-IT" dirty="0"/>
              <a:t> large </a:t>
            </a:r>
            <a:r>
              <a:rPr lang="it-IT" dirty="0" err="1"/>
              <a:t>enough</a:t>
            </a:r>
            <a:r>
              <a:rPr lang="it-IT" dirty="0"/>
              <a:t> for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repeated</a:t>
            </a:r>
            <a:r>
              <a:rPr lang="it-IT" dirty="0"/>
              <a:t> k-</a:t>
            </a:r>
            <a:r>
              <a:rPr lang="it-IT" dirty="0" err="1"/>
              <a:t>mer</a:t>
            </a:r>
            <a:r>
              <a:rPr lang="it-IT" dirty="0"/>
              <a:t>: </a:t>
            </a:r>
            <a:r>
              <a:rPr lang="it-IT" b="1" dirty="0"/>
              <a:t>INEFFICIENT</a:t>
            </a:r>
          </a:p>
          <a:p>
            <a:endParaRPr lang="it-IT" b="1" dirty="0"/>
          </a:p>
          <a:p>
            <a:r>
              <a:rPr lang="it-IT" dirty="0" err="1"/>
              <a:t>Most</a:t>
            </a:r>
            <a:r>
              <a:rPr lang="it-IT" dirty="0"/>
              <a:t> of the k-</a:t>
            </a:r>
            <a:r>
              <a:rPr lang="it-IT" dirty="0" err="1"/>
              <a:t>mers</a:t>
            </a:r>
            <a:r>
              <a:rPr lang="it-IT" dirty="0"/>
              <a:t> </a:t>
            </a:r>
            <a:r>
              <a:rPr lang="it-IT" dirty="0" err="1"/>
              <a:t>appear</a:t>
            </a:r>
            <a:r>
              <a:rPr lang="it-IT" dirty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b="1" dirty="0"/>
              <a:t>1</a:t>
            </a:r>
            <a:r>
              <a:rPr lang="it-IT" sz="1400" dirty="0"/>
              <a:t>			</a:t>
            </a:r>
            <a:r>
              <a:rPr lang="it-IT" sz="1400" dirty="0" err="1"/>
              <a:t>sequencing</a:t>
            </a:r>
            <a:r>
              <a:rPr lang="it-IT" sz="1400" dirty="0"/>
              <a:t> </a:t>
            </a:r>
            <a:r>
              <a:rPr lang="it-IT" sz="1400" dirty="0" err="1"/>
              <a:t>error</a:t>
            </a:r>
            <a:endParaRPr lang="it-IT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b="1" dirty="0"/>
              <a:t>C</a:t>
            </a:r>
            <a:r>
              <a:rPr lang="it-IT" sz="1400" dirty="0"/>
              <a:t>			</a:t>
            </a:r>
            <a:r>
              <a:rPr lang="it-IT" sz="1400" dirty="0" err="1"/>
              <a:t>sequencing</a:t>
            </a:r>
            <a:r>
              <a:rPr lang="it-IT" sz="1400" dirty="0"/>
              <a:t> </a:t>
            </a:r>
            <a:r>
              <a:rPr lang="it-IT" sz="1400" dirty="0" err="1"/>
              <a:t>coverage</a:t>
            </a:r>
            <a:r>
              <a:rPr lang="it-IT" dirty="0"/>
              <a:t> </a:t>
            </a:r>
          </a:p>
          <a:p>
            <a:endParaRPr lang="it-IT" dirty="0"/>
          </a:p>
          <a:p>
            <a:r>
              <a:rPr lang="it-IT" b="1" dirty="0"/>
              <a:t>IDEA: 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/>
              <a:t>Small </a:t>
            </a:r>
            <a:r>
              <a:rPr lang="it-IT" sz="1400" dirty="0" err="1"/>
              <a:t>value</a:t>
            </a:r>
            <a:r>
              <a:rPr lang="it-IT" sz="1400" dirty="0"/>
              <a:t> </a:t>
            </a:r>
            <a:r>
              <a:rPr lang="it-IT" sz="1400" dirty="0" err="1"/>
              <a:t>field</a:t>
            </a:r>
            <a:endParaRPr lang="it-IT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 err="1"/>
              <a:t>Allow</a:t>
            </a:r>
            <a:r>
              <a:rPr lang="it-IT" sz="1400" dirty="0"/>
              <a:t> </a:t>
            </a:r>
            <a:r>
              <a:rPr lang="it-IT" sz="1400" dirty="0" err="1"/>
              <a:t>key</a:t>
            </a:r>
            <a:r>
              <a:rPr lang="it-IT" sz="1400" dirty="0"/>
              <a:t> to </a:t>
            </a:r>
            <a:r>
              <a:rPr lang="it-IT" sz="1400" dirty="0" err="1"/>
              <a:t>have</a:t>
            </a:r>
            <a:r>
              <a:rPr lang="it-IT" sz="1400" dirty="0"/>
              <a:t> more </a:t>
            </a:r>
            <a:r>
              <a:rPr lang="it-IT" sz="1400" dirty="0" err="1"/>
              <a:t>than</a:t>
            </a:r>
            <a:r>
              <a:rPr lang="it-IT" sz="1400" dirty="0"/>
              <a:t> one entry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2AD4551E-2CF0-407C-AE9F-04BA8E4313A0}"/>
              </a:ext>
            </a:extLst>
          </p:cNvPr>
          <p:cNvCxnSpPr/>
          <p:nvPr/>
        </p:nvCxnSpPr>
        <p:spPr>
          <a:xfrm>
            <a:off x="3635498" y="3134465"/>
            <a:ext cx="792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57B86D4D-0840-41F2-B1EC-9D57636EA0C3}"/>
              </a:ext>
            </a:extLst>
          </p:cNvPr>
          <p:cNvCxnSpPr/>
          <p:nvPr/>
        </p:nvCxnSpPr>
        <p:spPr>
          <a:xfrm>
            <a:off x="3635498" y="3505292"/>
            <a:ext cx="792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795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4DB26-1CF8-488B-91B1-03A92226D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407" y="67909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it-IT" sz="4400" b="1" dirty="0">
                <a:solidFill>
                  <a:srgbClr val="FFC000"/>
                </a:solidFill>
              </a:rPr>
              <a:t>IMPLEMENTATION</a:t>
            </a:r>
            <a:endParaRPr lang="it-IT" sz="4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D4151A-501B-4BD5-95E9-D6B82F856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808284"/>
            <a:ext cx="8915400" cy="3777622"/>
          </a:xfrm>
        </p:spPr>
        <p:txBody>
          <a:bodyPr/>
          <a:lstStyle/>
          <a:p>
            <a:r>
              <a:rPr lang="it-IT" dirty="0"/>
              <a:t>Small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field</a:t>
            </a:r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dirty="0" err="1"/>
              <a:t>Allow</a:t>
            </a:r>
            <a:r>
              <a:rPr lang="it-IT" dirty="0"/>
              <a:t> </a:t>
            </a:r>
            <a:r>
              <a:rPr lang="it-IT" dirty="0" err="1"/>
              <a:t>keys</a:t>
            </a:r>
            <a:r>
              <a:rPr lang="it-IT" dirty="0"/>
              <a:t> to </a:t>
            </a:r>
            <a:r>
              <a:rPr lang="it-IT" dirty="0" err="1"/>
              <a:t>have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one entry</a:t>
            </a:r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518E0E9-7501-44F9-A4B1-245E4EC31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881305"/>
            <a:ext cx="5353050" cy="23812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BE76D2C-1D55-40E9-AE70-49F951C2C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2577726"/>
            <a:ext cx="3190875" cy="23812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AA564D62-2C2F-4C2F-95DD-ADA30436C8FB}"/>
              </a:ext>
            </a:extLst>
          </p:cNvPr>
          <p:cNvSpPr txBox="1"/>
          <p:nvPr/>
        </p:nvSpPr>
        <p:spPr>
          <a:xfrm>
            <a:off x="2513795" y="2235123"/>
            <a:ext cx="5640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Definition of </a:t>
            </a:r>
            <a:r>
              <a:rPr lang="it-IT" sz="1400" dirty="0" err="1"/>
              <a:t>count</a:t>
            </a:r>
            <a:r>
              <a:rPr lang="it-IT" sz="1400" dirty="0"/>
              <a:t> </a:t>
            </a:r>
            <a:r>
              <a:rPr lang="it-IT" sz="1400" dirty="0" err="1"/>
              <a:t>attribute</a:t>
            </a:r>
            <a:r>
              <a:rPr lang="it-IT" sz="1400" dirty="0"/>
              <a:t> </a:t>
            </a:r>
            <a:r>
              <a:rPr lang="it-IT" sz="1400" dirty="0" err="1"/>
              <a:t>as</a:t>
            </a:r>
            <a:r>
              <a:rPr lang="it-IT" sz="1400" dirty="0"/>
              <a:t> an </a:t>
            </a:r>
            <a:r>
              <a:rPr lang="it-IT" sz="1400" dirty="0" err="1"/>
              <a:t>int</a:t>
            </a:r>
            <a:r>
              <a:rPr lang="it-IT" sz="1400" dirty="0"/>
              <a:t> (32bit)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C70B7A6-B3FE-4C25-AE60-FFF5B41E43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925" y="3902793"/>
            <a:ext cx="6485304" cy="1911713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68676283-F2BA-43CF-B1E4-F5A108248F9B}"/>
              </a:ext>
            </a:extLst>
          </p:cNvPr>
          <p:cNvSpPr/>
          <p:nvPr/>
        </p:nvSpPr>
        <p:spPr>
          <a:xfrm>
            <a:off x="2997372" y="5020406"/>
            <a:ext cx="3248879" cy="475685"/>
          </a:xfrm>
          <a:prstGeom prst="rect">
            <a:avLst/>
          </a:prstGeom>
          <a:solidFill>
            <a:srgbClr val="E78712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8B884191-BE58-4028-A70E-1E597D62311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30770" y="679090"/>
            <a:ext cx="691661" cy="69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79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2599591" y="1934233"/>
            <a:ext cx="7643447" cy="369332"/>
          </a:xfrm>
          <a:prstGeom prst="rect">
            <a:avLst/>
          </a:prstGeom>
          <a:ln w="1905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Counting the number of occurrences of every k-</a:t>
            </a:r>
            <a:r>
              <a:rPr lang="en-US" dirty="0" err="1"/>
              <a:t>mer</a:t>
            </a:r>
            <a:r>
              <a:rPr lang="en-US" dirty="0"/>
              <a:t> in a </a:t>
            </a:r>
            <a:r>
              <a:rPr lang="en-US" u="sng" dirty="0"/>
              <a:t>long string</a:t>
            </a:r>
            <a:endParaRPr lang="it-IT" u="sng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599591" y="2524908"/>
            <a:ext cx="5240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K-</a:t>
            </a:r>
            <a:r>
              <a:rPr lang="it-IT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mer</a:t>
            </a:r>
            <a:r>
              <a:rPr lang="it-IT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/>
              <a:t>          </a:t>
            </a:r>
            <a:r>
              <a:rPr lang="it-IT" dirty="0" err="1"/>
              <a:t>substring</a:t>
            </a:r>
            <a:r>
              <a:rPr lang="it-IT" dirty="0"/>
              <a:t> of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i="1" dirty="0"/>
              <a:t>k</a:t>
            </a:r>
          </a:p>
          <a:p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4633439" y="589085"/>
            <a:ext cx="26789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PROBLEM</a:t>
            </a:r>
          </a:p>
        </p:txBody>
      </p:sp>
      <p:cxnSp>
        <p:nvCxnSpPr>
          <p:cNvPr id="5" name="Connettore 2 4">
            <a:extLst/>
          </p:cNvPr>
          <p:cNvCxnSpPr/>
          <p:nvPr/>
        </p:nvCxnSpPr>
        <p:spPr>
          <a:xfrm flipV="1">
            <a:off x="3428323" y="2716823"/>
            <a:ext cx="580969" cy="105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/>
          <p:cNvSpPr txBox="1"/>
          <p:nvPr/>
        </p:nvSpPr>
        <p:spPr>
          <a:xfrm>
            <a:off x="2555747" y="3409275"/>
            <a:ext cx="3417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C000"/>
                </a:solidFill>
              </a:rPr>
              <a:t>USAGE</a:t>
            </a:r>
            <a:r>
              <a:rPr lang="it-IT" dirty="0"/>
              <a:t>  </a:t>
            </a:r>
          </a:p>
          <a:p>
            <a:r>
              <a:rPr lang="it-IT" dirty="0" err="1"/>
              <a:t>genome</a:t>
            </a:r>
            <a:r>
              <a:rPr lang="it-IT" dirty="0"/>
              <a:t> </a:t>
            </a:r>
            <a:r>
              <a:rPr lang="it-IT" dirty="0" err="1"/>
              <a:t>assembly</a:t>
            </a:r>
            <a:endParaRPr lang="it-IT" dirty="0"/>
          </a:p>
        </p:txBody>
      </p:sp>
      <p:grpSp>
        <p:nvGrpSpPr>
          <p:cNvPr id="16" name="Gruppo 15"/>
          <p:cNvGrpSpPr/>
          <p:nvPr/>
        </p:nvGrpSpPr>
        <p:grpSpPr>
          <a:xfrm>
            <a:off x="2538162" y="4135384"/>
            <a:ext cx="8749192" cy="2039329"/>
            <a:chOff x="2513040" y="4053740"/>
            <a:chExt cx="8749192" cy="2039329"/>
          </a:xfrm>
        </p:grpSpPr>
        <p:pic>
          <p:nvPicPr>
            <p:cNvPr id="9" name="Immagin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9591" y="4347999"/>
              <a:ext cx="5079826" cy="1745070"/>
            </a:xfrm>
            <a:prstGeom prst="rect">
              <a:avLst/>
            </a:prstGeom>
          </p:spPr>
        </p:pic>
        <p:sp>
          <p:nvSpPr>
            <p:cNvPr id="8" name="Rettangolo 7"/>
            <p:cNvSpPr/>
            <p:nvPr/>
          </p:nvSpPr>
          <p:spPr>
            <a:xfrm>
              <a:off x="2513040" y="4053740"/>
              <a:ext cx="25763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dirty="0" err="1"/>
                <a:t>alphabet</a:t>
              </a:r>
              <a:r>
                <a:rPr lang="it-IT" dirty="0"/>
                <a:t>  = {A,C,G,T}</a:t>
              </a:r>
            </a:p>
          </p:txBody>
        </p:sp>
        <p:sp>
          <p:nvSpPr>
            <p:cNvPr id="10" name="Freccia a destra 9"/>
            <p:cNvSpPr/>
            <p:nvPr/>
          </p:nvSpPr>
          <p:spPr>
            <a:xfrm>
              <a:off x="6985209" y="5202935"/>
              <a:ext cx="880973" cy="11151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CasellaDiTesto 10"/>
            <p:cNvSpPr txBox="1"/>
            <p:nvPr/>
          </p:nvSpPr>
          <p:spPr>
            <a:xfrm>
              <a:off x="7663602" y="4663391"/>
              <a:ext cx="16705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err="1"/>
                <a:t>statistics</a:t>
              </a:r>
              <a:endParaRPr lang="it-IT" sz="1100" dirty="0"/>
            </a:p>
          </p:txBody>
        </p:sp>
        <p:sp>
          <p:nvSpPr>
            <p:cNvPr id="13" name="CasellaDiTesto 12"/>
            <p:cNvSpPr txBox="1"/>
            <p:nvPr/>
          </p:nvSpPr>
          <p:spPr>
            <a:xfrm>
              <a:off x="10308125" y="4663391"/>
              <a:ext cx="9541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100" dirty="0"/>
                <a:t>knowledge</a:t>
              </a:r>
            </a:p>
          </p:txBody>
        </p:sp>
        <p:sp>
          <p:nvSpPr>
            <p:cNvPr id="14" name="Freccia a destra 13"/>
            <p:cNvSpPr/>
            <p:nvPr/>
          </p:nvSpPr>
          <p:spPr>
            <a:xfrm>
              <a:off x="9163161" y="5206415"/>
              <a:ext cx="880973" cy="11151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18" name="Immagin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071" y="4926064"/>
            <a:ext cx="913659" cy="982429"/>
          </a:xfrm>
          <a:prstGeom prst="rect">
            <a:avLst/>
          </a:prstGeom>
        </p:spPr>
      </p:pic>
      <p:pic>
        <p:nvPicPr>
          <p:cNvPr id="20" name="Immagin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4550" y="5085689"/>
            <a:ext cx="822804" cy="82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47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D91AF7-5891-4401-8ACB-F215C6F0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6548" y="60388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rgbClr val="FFC000"/>
                </a:solidFill>
              </a:rPr>
              <a:t>KEY ENCODING</a:t>
            </a:r>
            <a:endParaRPr lang="en-GB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CE9E9F-9DF5-413D-B77E-9F794F231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6548" y="1628340"/>
            <a:ext cx="8915400" cy="4810391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M = 2l 		    </a:t>
            </a:r>
            <a:r>
              <a:rPr lang="it-IT" dirty="0" err="1"/>
              <a:t>lenght</a:t>
            </a:r>
            <a:r>
              <a:rPr lang="it-IT" dirty="0"/>
              <a:t> of </a:t>
            </a:r>
            <a:r>
              <a:rPr lang="it-IT" dirty="0" err="1"/>
              <a:t>hash-table</a:t>
            </a:r>
            <a:endParaRPr lang="it-IT" dirty="0"/>
          </a:p>
          <a:p>
            <a:pPr marL="0" indent="0" algn="ctr">
              <a:buNone/>
            </a:pPr>
            <a:r>
              <a:rPr lang="it-IT" dirty="0" err="1"/>
              <a:t>pos</a:t>
            </a:r>
            <a:r>
              <a:rPr lang="it-IT" dirty="0"/>
              <a:t>(m, i) = ( </a:t>
            </a:r>
            <a:r>
              <a:rPr lang="it-IT" dirty="0" err="1"/>
              <a:t>hash</a:t>
            </a:r>
            <a:r>
              <a:rPr lang="it-IT" dirty="0"/>
              <a:t>(m) + reprobe(i) ) </a:t>
            </a:r>
            <a:r>
              <a:rPr lang="it-IT" dirty="0" err="1"/>
              <a:t>mod</a:t>
            </a:r>
            <a:r>
              <a:rPr lang="it-IT" dirty="0"/>
              <a:t> M</a:t>
            </a:r>
          </a:p>
          <a:p>
            <a:pPr marL="0" indent="0" algn="ctr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The position of the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give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information </a:t>
            </a:r>
            <a:r>
              <a:rPr lang="it-IT" dirty="0" err="1"/>
              <a:t>about</a:t>
            </a:r>
            <a:r>
              <a:rPr lang="it-IT" dirty="0"/>
              <a:t> the l-</a:t>
            </a:r>
            <a:r>
              <a:rPr lang="it-IT" dirty="0" err="1"/>
              <a:t>lower</a:t>
            </a:r>
            <a:r>
              <a:rPr lang="it-IT" dirty="0"/>
              <a:t> bits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b="1" dirty="0"/>
              <a:t>IDEA</a:t>
            </a:r>
            <a:r>
              <a:rPr lang="it-IT" dirty="0"/>
              <a:t>: store </a:t>
            </a:r>
            <a:r>
              <a:rPr lang="it-IT" dirty="0" err="1"/>
              <a:t>only</a:t>
            </a:r>
            <a:r>
              <a:rPr lang="it-IT" dirty="0"/>
              <a:t> 2k-l </a:t>
            </a:r>
            <a:r>
              <a:rPr lang="it-IT" dirty="0" err="1"/>
              <a:t>higher</a:t>
            </a:r>
            <a:r>
              <a:rPr lang="it-IT" dirty="0"/>
              <a:t> bits and the reprobe </a:t>
            </a:r>
            <a:r>
              <a:rPr lang="it-IT" dirty="0" err="1"/>
              <a:t>count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In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obtain</a:t>
            </a:r>
            <a:r>
              <a:rPr lang="it-IT" dirty="0"/>
              <a:t> a </a:t>
            </a:r>
            <a:r>
              <a:rPr lang="it-IT" dirty="0" err="1"/>
              <a:t>space</a:t>
            </a:r>
            <a:r>
              <a:rPr lang="it-IT" dirty="0"/>
              <a:t> per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independent</a:t>
            </a:r>
            <a:r>
              <a:rPr lang="it-IT" dirty="0"/>
              <a:t> of the </a:t>
            </a:r>
            <a:r>
              <a:rPr lang="it-IT" dirty="0" err="1"/>
              <a:t>lenght</a:t>
            </a:r>
            <a:r>
              <a:rPr lang="it-IT" dirty="0"/>
              <a:t> of the l-</a:t>
            </a:r>
            <a:r>
              <a:rPr lang="it-IT" dirty="0" err="1"/>
              <a:t>mers</a:t>
            </a:r>
            <a:r>
              <a:rPr lang="it-IT" dirty="0"/>
              <a:t> and of the input </a:t>
            </a:r>
            <a:r>
              <a:rPr lang="it-IT" dirty="0" err="1"/>
              <a:t>string</a:t>
            </a:r>
            <a:endParaRPr lang="it-IT" dirty="0"/>
          </a:p>
          <a:p>
            <a:endParaRPr lang="en-GB" dirty="0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96E8E44D-6FDF-4964-9543-AA2340C1217C}"/>
              </a:ext>
            </a:extLst>
          </p:cNvPr>
          <p:cNvCxnSpPr/>
          <p:nvPr/>
        </p:nvCxnSpPr>
        <p:spPr>
          <a:xfrm>
            <a:off x="5802248" y="1819372"/>
            <a:ext cx="792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527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19F35837-E4F4-46D6-A823-F7504C47D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381742" y="624110"/>
            <a:ext cx="741973" cy="741973"/>
          </a:xfrm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DDC868C8-0EEA-477B-9295-8C7E2CAE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757" y="6241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it-IT" sz="4400" b="1" dirty="0">
                <a:solidFill>
                  <a:srgbClr val="FFC000"/>
                </a:solidFill>
              </a:rPr>
              <a:t>IMPLEMENTATION</a:t>
            </a:r>
            <a:endParaRPr lang="it-IT" sz="44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367933F-2545-4538-8D37-54F59771D62D}"/>
              </a:ext>
            </a:extLst>
          </p:cNvPr>
          <p:cNvSpPr txBox="1"/>
          <p:nvPr/>
        </p:nvSpPr>
        <p:spPr>
          <a:xfrm>
            <a:off x="2483704" y="1760846"/>
            <a:ext cx="9355015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CHOICE</a:t>
            </a:r>
            <a:r>
              <a:rPr lang="it-IT" dirty="0"/>
              <a:t>: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implement</a:t>
            </a:r>
            <a:r>
              <a:rPr lang="it-IT" dirty="0"/>
              <a:t>,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fully</a:t>
            </a:r>
            <a:r>
              <a:rPr lang="it-IT" dirty="0"/>
              <a:t> </a:t>
            </a:r>
            <a:r>
              <a:rPr lang="it-IT" dirty="0" err="1"/>
              <a:t>compatible</a:t>
            </a:r>
            <a:r>
              <a:rPr lang="it-IT" dirty="0"/>
              <a:t> with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optimizations</a:t>
            </a:r>
            <a:endParaRPr lang="it-IT" dirty="0"/>
          </a:p>
          <a:p>
            <a:endParaRPr lang="it-IT" dirty="0"/>
          </a:p>
          <a:p>
            <a:r>
              <a:rPr lang="it-I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Why</a:t>
            </a:r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r>
              <a:rPr lang="it-IT" dirty="0"/>
              <a:t>The </a:t>
            </a:r>
            <a:r>
              <a:rPr lang="it-IT" dirty="0" err="1"/>
              <a:t>optimization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the </a:t>
            </a:r>
            <a:r>
              <a:rPr lang="it-IT" dirty="0" err="1"/>
              <a:t>fact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encoded</a:t>
            </a:r>
            <a:r>
              <a:rPr lang="it-IT" dirty="0"/>
              <a:t> in the </a:t>
            </a:r>
            <a:r>
              <a:rPr lang="it-IT" dirty="0" err="1"/>
              <a:t>smallest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field</a:t>
            </a:r>
            <a:r>
              <a:rPr lang="it-IT" dirty="0"/>
              <a:t>.</a:t>
            </a:r>
          </a:p>
          <a:p>
            <a:r>
              <a:rPr lang="it-IT" dirty="0"/>
              <a:t>In </a:t>
            </a:r>
            <a:r>
              <a:rPr lang="it-IT" dirty="0" err="1"/>
              <a:t>order</a:t>
            </a:r>
            <a:r>
              <a:rPr lang="it-IT" dirty="0"/>
              <a:t> to take </a:t>
            </a:r>
            <a:r>
              <a:rPr lang="it-IT" dirty="0" err="1"/>
              <a:t>advantage</a:t>
            </a:r>
            <a:r>
              <a:rPr lang="it-IT" dirty="0"/>
              <a:t> from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optimization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must use a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field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minimum large to </a:t>
            </a:r>
            <a:r>
              <a:rPr lang="it-IT" dirty="0" err="1"/>
              <a:t>encode</a:t>
            </a:r>
            <a:r>
              <a:rPr lang="it-IT" dirty="0"/>
              <a:t> a k-mer.</a:t>
            </a:r>
          </a:p>
          <a:p>
            <a:r>
              <a:rPr lang="it-IT" dirty="0"/>
              <a:t>The </a:t>
            </a:r>
            <a:r>
              <a:rPr lang="it-IT" dirty="0" err="1"/>
              <a:t>dimension</a:t>
            </a:r>
            <a:r>
              <a:rPr lang="it-IT" dirty="0"/>
              <a:t> of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field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variable</a:t>
            </a:r>
            <a:r>
              <a:rPr lang="it-IT" dirty="0"/>
              <a:t> and </a:t>
            </a:r>
            <a:r>
              <a:rPr lang="it-IT" dirty="0" err="1"/>
              <a:t>depends</a:t>
            </a:r>
            <a:r>
              <a:rPr lang="it-IT" dirty="0"/>
              <a:t> on k.</a:t>
            </a:r>
          </a:p>
          <a:p>
            <a:r>
              <a:rPr lang="it-IT" dirty="0"/>
              <a:t>The CAS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assembly</a:t>
            </a:r>
            <a:r>
              <a:rPr lang="it-IT" dirty="0"/>
              <a:t> primitive.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work with non-primitive data </a:t>
            </a:r>
            <a:r>
              <a:rPr lang="it-IT" dirty="0" err="1"/>
              <a:t>type</a:t>
            </a:r>
            <a:r>
              <a:rPr lang="it-IT" dirty="0"/>
              <a:t>. </a:t>
            </a:r>
          </a:p>
          <a:p>
            <a:r>
              <a:rPr lang="it-IT" dirty="0"/>
              <a:t>Primitive data </a:t>
            </a:r>
            <a:r>
              <a:rPr lang="it-IT" dirty="0" err="1"/>
              <a:t>types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all </a:t>
            </a:r>
            <a:r>
              <a:rPr lang="it-IT" dirty="0" err="1"/>
              <a:t>fixed</a:t>
            </a:r>
            <a:r>
              <a:rPr lang="it-IT" dirty="0"/>
              <a:t> </a:t>
            </a:r>
            <a:r>
              <a:rPr lang="it-IT" dirty="0" err="1"/>
              <a:t>lenght</a:t>
            </a:r>
            <a:r>
              <a:rPr lang="it-IT" dirty="0"/>
              <a:t>, minimum 16bit for short </a:t>
            </a:r>
            <a:r>
              <a:rPr lang="it-IT" dirty="0" err="1"/>
              <a:t>int</a:t>
            </a:r>
            <a:r>
              <a:rPr lang="it-IT" dirty="0"/>
              <a:t>.</a:t>
            </a:r>
          </a:p>
          <a:p>
            <a:r>
              <a:rPr lang="it-IT" dirty="0"/>
              <a:t>The </a:t>
            </a:r>
            <a:r>
              <a:rPr lang="it-IT" dirty="0" err="1"/>
              <a:t>only</a:t>
            </a:r>
            <a:r>
              <a:rPr lang="it-IT" dirty="0"/>
              <a:t> way to </a:t>
            </a:r>
            <a:r>
              <a:rPr lang="it-IT" dirty="0" err="1"/>
              <a:t>implement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optimization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use CAS with short </a:t>
            </a:r>
            <a:r>
              <a:rPr lang="it-IT" dirty="0" err="1"/>
              <a:t>int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improve</a:t>
            </a:r>
            <a:r>
              <a:rPr lang="it-IT" dirty="0"/>
              <a:t> so </a:t>
            </a:r>
            <a:r>
              <a:rPr lang="it-IT" dirty="0" err="1"/>
              <a:t>much</a:t>
            </a:r>
            <a:r>
              <a:rPr lang="it-IT" dirty="0"/>
              <a:t> the performance of the </a:t>
            </a:r>
            <a:r>
              <a:rPr lang="it-IT" dirty="0" err="1"/>
              <a:t>algorithm</a:t>
            </a:r>
            <a:r>
              <a:rPr lang="it-IT" dirty="0"/>
              <a:t> so </a:t>
            </a:r>
            <a:r>
              <a:rPr lang="it-IT" dirty="0" err="1"/>
              <a:t>we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include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optimization</a:t>
            </a:r>
            <a:r>
              <a:rPr lang="it-IT" dirty="0"/>
              <a:t> in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endParaRPr lang="it-IT" dirty="0"/>
          </a:p>
          <a:p>
            <a:r>
              <a:rPr lang="it-IT" dirty="0"/>
              <a:t> </a:t>
            </a:r>
          </a:p>
          <a:p>
            <a:endParaRPr lang="it-IT" dirty="0"/>
          </a:p>
          <a:p>
            <a:endParaRPr lang="it-IT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417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E292CBEA-4B33-425E-A77E-E10952D481A9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4400" b="1" dirty="0">
                <a:solidFill>
                  <a:srgbClr val="FFC000"/>
                </a:solidFill>
              </a:rPr>
              <a:t>TIME EVALUATION</a:t>
            </a:r>
            <a:endParaRPr lang="en-GB" sz="4400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6C23F3C3-AA7B-4105-973E-68223E636DC1}"/>
              </a:ext>
            </a:extLst>
          </p:cNvPr>
          <p:cNvSpPr txBox="1">
            <a:spLocks/>
          </p:cNvSpPr>
          <p:nvPr/>
        </p:nvSpPr>
        <p:spPr>
          <a:xfrm>
            <a:off x="2589212" y="2028825"/>
            <a:ext cx="8915400" cy="4206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3 Version of the </a:t>
            </a:r>
            <a:r>
              <a:rPr lang="it-IT" dirty="0" err="1"/>
              <a:t>algorithm</a:t>
            </a:r>
            <a:r>
              <a:rPr lang="it-IT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Serial </a:t>
            </a:r>
            <a:r>
              <a:rPr lang="it-IT" dirty="0" err="1"/>
              <a:t>version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Multithreaded</a:t>
            </a:r>
            <a:r>
              <a:rPr lang="it-IT" dirty="0"/>
              <a:t> </a:t>
            </a:r>
            <a:r>
              <a:rPr lang="it-IT" dirty="0" err="1"/>
              <a:t>hash-table</a:t>
            </a:r>
            <a:r>
              <a:rPr lang="it-IT" dirty="0"/>
              <a:t> with </a:t>
            </a:r>
            <a:r>
              <a:rPr lang="it-IT" dirty="0" err="1"/>
              <a:t>locks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Multithreaded</a:t>
            </a:r>
            <a:r>
              <a:rPr lang="it-IT" dirty="0"/>
              <a:t> </a:t>
            </a:r>
            <a:r>
              <a:rPr lang="it-IT" dirty="0" err="1"/>
              <a:t>hash-table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locks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Show the speed up with </a:t>
            </a:r>
            <a:r>
              <a:rPr lang="it-IT" dirty="0" err="1"/>
              <a:t>respect</a:t>
            </a:r>
            <a:r>
              <a:rPr lang="it-IT" dirty="0"/>
              <a:t> to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threads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How </a:t>
            </a:r>
            <a:r>
              <a:rPr lang="it-IT" dirty="0" err="1"/>
              <a:t>much</a:t>
            </a:r>
            <a:r>
              <a:rPr lang="it-IT" dirty="0"/>
              <a:t> time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takes</a:t>
            </a:r>
            <a:r>
              <a:rPr lang="it-IT" dirty="0"/>
              <a:t> with </a:t>
            </a:r>
            <a:r>
              <a:rPr lang="it-IT" dirty="0" err="1"/>
              <a:t>respect</a:t>
            </a:r>
            <a:r>
              <a:rPr lang="it-IT" dirty="0"/>
              <a:t> to the </a:t>
            </a:r>
            <a:r>
              <a:rPr lang="it-IT" dirty="0" err="1"/>
              <a:t>lenght</a:t>
            </a:r>
            <a:r>
              <a:rPr lang="it-IT" dirty="0"/>
              <a:t> of the </a:t>
            </a:r>
            <a:r>
              <a:rPr lang="it-IT" dirty="0" err="1"/>
              <a:t>sequence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did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execution</a:t>
            </a:r>
            <a:r>
              <a:rPr lang="it-IT" dirty="0"/>
              <a:t> of the </a:t>
            </a:r>
            <a:r>
              <a:rPr lang="it-IT" dirty="0" err="1"/>
              <a:t>programs</a:t>
            </a:r>
            <a:r>
              <a:rPr lang="it-IT" dirty="0"/>
              <a:t> </a:t>
            </a:r>
            <a:r>
              <a:rPr lang="it-IT" dirty="0" err="1"/>
              <a:t>three</a:t>
            </a:r>
            <a:r>
              <a:rPr lang="it-IT" dirty="0"/>
              <a:t> </a:t>
            </a:r>
            <a:r>
              <a:rPr lang="it-IT" dirty="0" err="1"/>
              <a:t>times</a:t>
            </a:r>
            <a:r>
              <a:rPr lang="it-IT" dirty="0"/>
              <a:t> and </a:t>
            </a:r>
            <a:r>
              <a:rPr lang="it-IT" dirty="0" err="1"/>
              <a:t>then</a:t>
            </a:r>
            <a:r>
              <a:rPr lang="it-IT" dirty="0"/>
              <a:t> calcolate the </a:t>
            </a:r>
            <a:r>
              <a:rPr lang="it-IT" dirty="0" err="1"/>
              <a:t>average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pPr marL="457200" lvl="1" indent="0">
              <a:buFont typeface="Wingdings 3" charset="2"/>
              <a:buNone/>
            </a:pP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9A92E72-1C77-4395-BCD5-9FCD2B4B4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903" y="1748901"/>
            <a:ext cx="3260268" cy="244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083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0C734ED3-9278-4126-AE51-FE48147C659D}"/>
              </a:ext>
            </a:extLst>
          </p:cNvPr>
          <p:cNvSpPr txBox="1">
            <a:spLocks/>
          </p:cNvSpPr>
          <p:nvPr/>
        </p:nvSpPr>
        <p:spPr>
          <a:xfrm>
            <a:off x="1710861" y="632902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4400" b="1" dirty="0">
                <a:solidFill>
                  <a:srgbClr val="FFC000"/>
                </a:solidFill>
              </a:rPr>
              <a:t>DATASET</a:t>
            </a:r>
            <a:endParaRPr lang="en-GB" sz="4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D13824-B475-4E69-BE7B-F74CA1984017}"/>
              </a:ext>
            </a:extLst>
          </p:cNvPr>
          <p:cNvSpPr txBox="1">
            <a:spLocks/>
          </p:cNvSpPr>
          <p:nvPr/>
        </p:nvSpPr>
        <p:spPr>
          <a:xfrm>
            <a:off x="1781175" y="1628042"/>
            <a:ext cx="9692787" cy="485848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it-IT" sz="1800" b="1" dirty="0"/>
              <a:t>DNA </a:t>
            </a:r>
            <a:r>
              <a:rPr lang="it-IT" sz="1800" b="1" dirty="0" err="1"/>
              <a:t>randomly</a:t>
            </a:r>
            <a:r>
              <a:rPr lang="it-IT" sz="1800" b="1" dirty="0"/>
              <a:t> </a:t>
            </a:r>
            <a:r>
              <a:rPr lang="it-IT" sz="1800" b="1" dirty="0" err="1"/>
              <a:t>generated</a:t>
            </a:r>
            <a:endParaRPr lang="it-IT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800" b="1" dirty="0"/>
              <a:t>gbbct155.seq: </a:t>
            </a:r>
            <a:r>
              <a:rPr lang="it-IT" sz="1800" dirty="0"/>
              <a:t>complete </a:t>
            </a:r>
            <a:r>
              <a:rPr lang="it-IT" sz="1800" dirty="0" err="1"/>
              <a:t>genome</a:t>
            </a:r>
            <a:r>
              <a:rPr lang="it-IT" sz="1800" dirty="0"/>
              <a:t> of Escherichia Coli</a:t>
            </a:r>
            <a:endParaRPr lang="it-IT" sz="1800" u="sng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800" b="1" dirty="0"/>
              <a:t>gbbct367.seq</a:t>
            </a:r>
            <a:r>
              <a:rPr lang="it-IT" sz="1800" dirty="0"/>
              <a:t>: complete </a:t>
            </a:r>
            <a:r>
              <a:rPr lang="it-IT" sz="1800" dirty="0" err="1"/>
              <a:t>genome</a:t>
            </a:r>
            <a:r>
              <a:rPr lang="it-IT" sz="1800" dirty="0"/>
              <a:t> of </a:t>
            </a:r>
            <a:r>
              <a:rPr lang="it-IT" sz="1800" dirty="0" err="1"/>
              <a:t>Lactococcus</a:t>
            </a:r>
            <a:r>
              <a:rPr lang="it-IT" sz="1800" dirty="0"/>
              <a:t> </a:t>
            </a:r>
            <a:r>
              <a:rPr lang="it-IT" sz="1800" dirty="0" err="1"/>
              <a:t>lactis</a:t>
            </a:r>
            <a:endParaRPr lang="it-IT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800" b="1" dirty="0"/>
              <a:t>gbgss116.seq</a:t>
            </a:r>
            <a:r>
              <a:rPr lang="it-IT" sz="1800" dirty="0"/>
              <a:t>: </a:t>
            </a:r>
            <a:r>
              <a:rPr lang="en-GB" sz="1800" dirty="0" err="1"/>
              <a:t>Chlorocebus</a:t>
            </a:r>
            <a:r>
              <a:rPr lang="en-GB" sz="1800" dirty="0"/>
              <a:t> </a:t>
            </a:r>
            <a:r>
              <a:rPr lang="en-GB" sz="1800" dirty="0" err="1"/>
              <a:t>aethiops</a:t>
            </a:r>
            <a:r>
              <a:rPr lang="en-GB" sz="1800" dirty="0"/>
              <a:t> genomic clone CH252-491O17, genomic </a:t>
            </a:r>
            <a:r>
              <a:rPr lang="en-GB" sz="1800" dirty="0" err="1"/>
              <a:t>surveey</a:t>
            </a:r>
            <a:r>
              <a:rPr lang="en-GB" sz="1800" dirty="0"/>
              <a:t> sequence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800" b="1" dirty="0"/>
              <a:t>hs_alt_CHM1_1.1_chr22.gbk</a:t>
            </a:r>
            <a:r>
              <a:rPr lang="it-IT" sz="1800" dirty="0"/>
              <a:t>: Homo sapiens </a:t>
            </a:r>
            <a:r>
              <a:rPr lang="it-IT" sz="1800" dirty="0" err="1"/>
              <a:t>chromosome</a:t>
            </a:r>
            <a:r>
              <a:rPr lang="it-IT" sz="1800" dirty="0"/>
              <a:t> 22 </a:t>
            </a:r>
            <a:r>
              <a:rPr lang="it-IT" sz="1800" dirty="0" err="1"/>
              <a:t>genomic</a:t>
            </a:r>
            <a:r>
              <a:rPr lang="it-IT" sz="1800" dirty="0"/>
              <a:t> </a:t>
            </a:r>
            <a:r>
              <a:rPr lang="it-IT" sz="1800" dirty="0" err="1"/>
              <a:t>scaffold</a:t>
            </a:r>
            <a:endParaRPr lang="it-IT" sz="1800" dirty="0"/>
          </a:p>
          <a:p>
            <a:pPr lvl="1"/>
            <a:endParaRPr lang="it-IT" sz="1400" dirty="0"/>
          </a:p>
          <a:p>
            <a:pPr lvl="1"/>
            <a:endParaRPr lang="en-GB" sz="1400" dirty="0"/>
          </a:p>
          <a:p>
            <a:pPr marL="0" indent="0">
              <a:buNone/>
            </a:pPr>
            <a:r>
              <a:rPr lang="en-GB" sz="1600" dirty="0"/>
              <a:t>	</a:t>
            </a:r>
            <a:endParaRPr lang="en-GB" sz="12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CE9ED79-79A2-4A7D-8272-192043CA7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759" y="4074022"/>
            <a:ext cx="4927641" cy="278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39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0C734ED3-9278-4126-AE51-FE48147C659D}"/>
              </a:ext>
            </a:extLst>
          </p:cNvPr>
          <p:cNvSpPr txBox="1">
            <a:spLocks/>
          </p:cNvSpPr>
          <p:nvPr/>
        </p:nvSpPr>
        <p:spPr>
          <a:xfrm>
            <a:off x="1755202" y="571201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4400" b="1" dirty="0">
                <a:solidFill>
                  <a:srgbClr val="FFC000"/>
                </a:solidFill>
              </a:rPr>
              <a:t>RESULT</a:t>
            </a:r>
            <a:endParaRPr lang="en-GB" sz="4400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A68301A8-FD92-4900-B085-7F2ABB6ACB6F}"/>
              </a:ext>
            </a:extLst>
          </p:cNvPr>
          <p:cNvSpPr txBox="1">
            <a:spLocks/>
          </p:cNvSpPr>
          <p:nvPr/>
        </p:nvSpPr>
        <p:spPr>
          <a:xfrm>
            <a:off x="2844407" y="1329294"/>
            <a:ext cx="8915400" cy="36495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Execution time using different datasets</a:t>
            </a:r>
          </a:p>
          <a:p>
            <a:pPr marL="0" indent="0">
              <a:buNone/>
            </a:pPr>
            <a:r>
              <a:rPr lang="en-GB" sz="1600" dirty="0"/>
              <a:t>	</a:t>
            </a:r>
            <a:endParaRPr lang="en-GB" sz="12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FC86DCC-DF39-456E-AA63-0B83676EF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406" y="1770619"/>
            <a:ext cx="6945143" cy="493819"/>
          </a:xfrm>
          <a:prstGeom prst="rect">
            <a:avLst/>
          </a:prstGeom>
        </p:spPr>
      </p:pic>
      <p:graphicFrame>
        <p:nvGraphicFramePr>
          <p:cNvPr id="11" name="Grafico 10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3556500"/>
              </p:ext>
            </p:extLst>
          </p:nvPr>
        </p:nvGraphicFramePr>
        <p:xfrm>
          <a:off x="2844406" y="2169188"/>
          <a:ext cx="6945143" cy="4495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65149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0C734ED3-9278-4126-AE51-FE48147C659D}"/>
              </a:ext>
            </a:extLst>
          </p:cNvPr>
          <p:cNvSpPr txBox="1">
            <a:spLocks/>
          </p:cNvSpPr>
          <p:nvPr/>
        </p:nvSpPr>
        <p:spPr>
          <a:xfrm>
            <a:off x="1710861" y="632902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4400" b="1" dirty="0">
                <a:solidFill>
                  <a:srgbClr val="FFC000"/>
                </a:solidFill>
              </a:rPr>
              <a:t>RESULT</a:t>
            </a:r>
            <a:endParaRPr lang="en-GB" sz="4400" dirty="0"/>
          </a:p>
        </p:txBody>
      </p:sp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7BB31060-787E-4613-A9D7-63C6444A84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213810"/>
              </p:ext>
            </p:extLst>
          </p:nvPr>
        </p:nvGraphicFramePr>
        <p:xfrm>
          <a:off x="2592925" y="2283948"/>
          <a:ext cx="7147560" cy="4259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8B824931-297A-4CAF-86D2-180109FEA9A1}"/>
              </a:ext>
            </a:extLst>
          </p:cNvPr>
          <p:cNvSpPr txBox="1">
            <a:spLocks/>
          </p:cNvSpPr>
          <p:nvPr/>
        </p:nvSpPr>
        <p:spPr>
          <a:xfrm>
            <a:off x="2484215" y="1412492"/>
            <a:ext cx="8915400" cy="120761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Execution time compered to dataset length (random </a:t>
            </a:r>
            <a:r>
              <a:rPr lang="en-GB" sz="1600" dirty="0" err="1"/>
              <a:t>dna</a:t>
            </a:r>
            <a:r>
              <a:rPr lang="en-GB" sz="1600" dirty="0"/>
              <a:t> sequence)</a:t>
            </a:r>
          </a:p>
          <a:p>
            <a:pPr marL="0" indent="0">
              <a:buNone/>
            </a:pPr>
            <a:r>
              <a:rPr lang="en-GB" sz="1600" dirty="0"/>
              <a:t>	</a:t>
            </a:r>
            <a:endParaRPr lang="en-GB" sz="1200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1D909487-71AC-4D41-8BF7-02BA74030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1913792"/>
            <a:ext cx="7147560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35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0C734ED3-9278-4126-AE51-FE48147C659D}"/>
              </a:ext>
            </a:extLst>
          </p:cNvPr>
          <p:cNvSpPr txBox="1">
            <a:spLocks/>
          </p:cNvSpPr>
          <p:nvPr/>
        </p:nvSpPr>
        <p:spPr>
          <a:xfrm>
            <a:off x="1710861" y="632902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4400" b="1" dirty="0">
                <a:solidFill>
                  <a:srgbClr val="FFC000"/>
                </a:solidFill>
              </a:rPr>
              <a:t>RESULT</a:t>
            </a:r>
            <a:endParaRPr lang="en-GB" sz="4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D6C871-05E5-49BC-9652-5D8E1AA7EBA4}"/>
              </a:ext>
            </a:extLst>
          </p:cNvPr>
          <p:cNvSpPr txBox="1">
            <a:spLocks/>
          </p:cNvSpPr>
          <p:nvPr/>
        </p:nvSpPr>
        <p:spPr>
          <a:xfrm>
            <a:off x="2484215" y="1412492"/>
            <a:ext cx="8915400" cy="120761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Execution time compered to K 	</a:t>
            </a:r>
            <a:endParaRPr lang="en-GB" sz="1200" dirty="0"/>
          </a:p>
        </p:txBody>
      </p:sp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62F3356D-386B-4738-B314-0449C87293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1316375"/>
              </p:ext>
            </p:extLst>
          </p:nvPr>
        </p:nvGraphicFramePr>
        <p:xfrm>
          <a:off x="2592924" y="2292741"/>
          <a:ext cx="7147560" cy="4259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ttangolo 6">
            <a:extLst>
              <a:ext uri="{FF2B5EF4-FFF2-40B4-BE49-F238E27FC236}">
                <a16:creationId xmlns:a16="http://schemas.microsoft.com/office/drawing/2014/main" id="{9DFCE1CC-0C30-4EB6-B6AD-1785C82C9F76}"/>
              </a:ext>
            </a:extLst>
          </p:cNvPr>
          <p:cNvSpPr/>
          <p:nvPr/>
        </p:nvSpPr>
        <p:spPr>
          <a:xfrm>
            <a:off x="2592924" y="2016301"/>
            <a:ext cx="7147560" cy="3576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L = 2*K 		THREADS = 24 		DS = gbg116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854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0C734ED3-9278-4126-AE51-FE48147C659D}"/>
              </a:ext>
            </a:extLst>
          </p:cNvPr>
          <p:cNvSpPr txBox="1">
            <a:spLocks/>
          </p:cNvSpPr>
          <p:nvPr/>
        </p:nvSpPr>
        <p:spPr>
          <a:xfrm>
            <a:off x="1640155" y="672592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4400" b="1" dirty="0">
                <a:solidFill>
                  <a:srgbClr val="FFC000"/>
                </a:solidFill>
              </a:rPr>
              <a:t>RESULT</a:t>
            </a:r>
            <a:endParaRPr lang="en-GB" sz="4400" dirty="0"/>
          </a:p>
        </p:txBody>
      </p:sp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180905"/>
              </p:ext>
            </p:extLst>
          </p:nvPr>
        </p:nvGraphicFramePr>
        <p:xfrm>
          <a:off x="2623428" y="2241600"/>
          <a:ext cx="6945143" cy="4507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A7FB4265-68DC-4CB1-9E29-4ED97831C458}"/>
              </a:ext>
            </a:extLst>
          </p:cNvPr>
          <p:cNvSpPr txBox="1">
            <a:spLocks/>
          </p:cNvSpPr>
          <p:nvPr/>
        </p:nvSpPr>
        <p:spPr>
          <a:xfrm>
            <a:off x="2623428" y="1506715"/>
            <a:ext cx="8915400" cy="120761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Execution time compered to number of thread</a:t>
            </a:r>
          </a:p>
          <a:p>
            <a:pPr marL="0" indent="0">
              <a:buNone/>
            </a:pPr>
            <a:r>
              <a:rPr lang="en-GB" sz="1600" dirty="0"/>
              <a:t>	</a:t>
            </a:r>
            <a:endParaRPr lang="en-GB" sz="1200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43FC1237-CCBD-4736-A224-E0B366879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428" y="1979449"/>
            <a:ext cx="6945143" cy="42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67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1B860BB-F934-4DE1-A930-090DD475F1A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927C55-8047-466F-9FE4-B42D3D1AFA9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E914D83D-75AE-426B-90AC-E37CBA2BD7F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DB740D6-20EA-4164-9EDB-243B210E8FE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0843EF7D-8FF7-4B1B-810B-AA92D132EB5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F995A1BF-26D5-42BA-83D6-B74B0793A82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706BB22B-358C-43E3-A01E-2CCD2EFD4A9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09828090-C04F-4B25-BD86-CE7A94A3461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B062093C-CFDD-4759-8CD6-EB2CCD1DBC7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FB33C2A8-7609-427D-BC55-13F9562018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9FF51B36-24F3-42B4-9ACD-2B83F4B570F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6EBCB31E-7CBF-45FC-B7A3-7FE8E8C8A38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404CB86A-82A5-40B9-8D4B-159ED1A3CE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D17BCFA-C80F-4670-B8B9-034B5B1C8BA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2"/>
            <a:ext cx="2356675" cy="6853285"/>
            <a:chOff x="6627813" y="195454"/>
            <a:chExt cx="1952625" cy="5678297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F705DA76-B301-4098-9966-310A00C312E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7484AECD-B027-45E9-8764-6E1A4A4A0D9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CB341AF9-DEB1-42CB-8D1D-F262CFE465D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1C7213C3-CCDC-48BD-BF51-7AB8EE57A10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7568F4E5-84C7-4F79-A40F-AC4885CB63B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81654B91-DAE7-4763-8F60-7A35727C21D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E9C665F1-5409-4590-AA69-79EABC1EACC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C3192F7D-0C18-4DB2-A88B-EBF56274807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86BE4725-AC90-44AE-8B17-D13BA4BF363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2C0C171A-856F-4606-9D98-B5318639A63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B6D57E3C-42A8-4054-B617-CE82DD8B739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C0A815A3-B7C7-4090-88EA-DA48AE474E3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E2F7D72-C98C-4C79-88A4-1DD7AAE7BF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id="{17BE9237-F367-4B09-A610-9AC21A4323A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3DC8CC9-66EE-4E9F-9F6E-83DD08687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646" y="2233663"/>
            <a:ext cx="2873159" cy="2873159"/>
          </a:xfrm>
          <a:prstGeom prst="rect">
            <a:avLst/>
          </a:prstGeom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0C734ED3-9278-4126-AE51-FE48147C659D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b="1"/>
              <a:t>CONSIDERATIONS</a:t>
            </a:r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2D38757-F255-4543-8BE8-18140BF64F70}"/>
              </a:ext>
            </a:extLst>
          </p:cNvPr>
          <p:cNvSpPr txBox="1">
            <a:spLocks/>
          </p:cNvSpPr>
          <p:nvPr/>
        </p:nvSpPr>
        <p:spPr>
          <a:xfrm>
            <a:off x="2589212" y="2125362"/>
            <a:ext cx="5835121" cy="3785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700"/>
              <a:t>Lock-parallel-version has always very bad performances</a:t>
            </a:r>
          </a:p>
          <a:p>
            <a:pPr>
              <a:lnSpc>
                <a:spcPct val="90000"/>
              </a:lnSpc>
            </a:pPr>
            <a:r>
              <a:rPr lang="en-US" sz="1700"/>
              <a:t>Optimised version is always better than the other algorithms</a:t>
            </a:r>
          </a:p>
          <a:p>
            <a:pPr>
              <a:lnSpc>
                <a:spcPct val="90000"/>
              </a:lnSpc>
            </a:pPr>
            <a:endParaRPr lang="en-US" sz="1700"/>
          </a:p>
          <a:p>
            <a:pPr>
              <a:lnSpc>
                <a:spcPct val="90000"/>
              </a:lnSpc>
            </a:pPr>
            <a:r>
              <a:rPr lang="en-US" sz="1700"/>
              <a:t>Lock-parallel-version scales bad with the number of threads</a:t>
            </a:r>
          </a:p>
          <a:p>
            <a:pPr>
              <a:lnSpc>
                <a:spcPct val="90000"/>
              </a:lnSpc>
            </a:pPr>
            <a:r>
              <a:rPr lang="en-US" sz="1700"/>
              <a:t>Optimised version scales well with the number of threads</a:t>
            </a:r>
          </a:p>
          <a:p>
            <a:pPr>
              <a:lnSpc>
                <a:spcPct val="90000"/>
              </a:lnSpc>
            </a:pPr>
            <a:endParaRPr lang="en-US" sz="1700"/>
          </a:p>
          <a:p>
            <a:pPr>
              <a:lnSpc>
                <a:spcPct val="90000"/>
              </a:lnSpc>
            </a:pPr>
            <a:r>
              <a:rPr lang="en-US" sz="1700"/>
              <a:t>Execution time grows linearly with the input lenght</a:t>
            </a:r>
          </a:p>
          <a:p>
            <a:pPr>
              <a:lnSpc>
                <a:spcPct val="90000"/>
              </a:lnSpc>
            </a:pPr>
            <a:r>
              <a:rPr lang="en-US" sz="1700"/>
              <a:t>Execution time grows linearly with k</a:t>
            </a:r>
          </a:p>
        </p:txBody>
      </p:sp>
    </p:spTree>
    <p:extLst>
      <p:ext uri="{BB962C8B-B14F-4D97-AF65-F5344CB8AC3E}">
        <p14:creationId xmlns:p14="http://schemas.microsoft.com/office/powerpoint/2010/main" val="1606113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94E84D07-737A-465E-A979-5A405BD14147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4400" b="1" dirty="0">
                <a:solidFill>
                  <a:srgbClr val="FFC000"/>
                </a:solidFill>
              </a:rPr>
              <a:t>REFERENCES</a:t>
            </a:r>
            <a:endParaRPr lang="en-GB" sz="440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60F2809D-10DC-445F-AC51-205042122CE1}"/>
              </a:ext>
            </a:extLst>
          </p:cNvPr>
          <p:cNvSpPr/>
          <p:nvPr/>
        </p:nvSpPr>
        <p:spPr>
          <a:xfrm>
            <a:off x="2164802" y="1620891"/>
            <a:ext cx="841385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/>
              <a:t>[National </a:t>
            </a:r>
            <a:r>
              <a:rPr lang="en-GB" i="1" dirty="0" err="1"/>
              <a:t>Center</a:t>
            </a:r>
            <a:r>
              <a:rPr lang="en-GB" i="1" dirty="0"/>
              <a:t> for Biotechnology Information https://www.ncbi.nlm.nih.gov/genbank/release/145/]</a:t>
            </a:r>
          </a:p>
          <a:p>
            <a:endParaRPr lang="it-IT" i="1" dirty="0"/>
          </a:p>
          <a:p>
            <a:r>
              <a:rPr lang="it-IT" i="1" dirty="0"/>
              <a:t>[Random DNA Generator</a:t>
            </a:r>
          </a:p>
          <a:p>
            <a:r>
              <a:rPr lang="it-IT" i="1" dirty="0"/>
              <a:t>http://www.faculty.ucr.edu/</a:t>
            </a:r>
            <a:r>
              <a:rPr lang="it-IT" i="1" dirty="0" err="1"/>
              <a:t>mmaduro</a:t>
            </a:r>
            <a:r>
              <a:rPr lang="it-IT" i="1" dirty="0"/>
              <a:t>/random.htm]</a:t>
            </a:r>
          </a:p>
          <a:p>
            <a:endParaRPr lang="en-GB" i="1" dirty="0"/>
          </a:p>
          <a:p>
            <a:r>
              <a:rPr lang="en-GB" i="1" dirty="0"/>
              <a:t>[A fast, lock-free approach for efficient parallel counting of occurrences of k-</a:t>
            </a:r>
            <a:r>
              <a:rPr lang="en-GB" i="1" dirty="0" err="1"/>
              <a:t>mers</a:t>
            </a:r>
            <a:r>
              <a:rPr lang="en-GB" i="1" dirty="0"/>
              <a:t> Guillaume Marçais1, and Carl Kingsford]</a:t>
            </a:r>
          </a:p>
          <a:p>
            <a:endParaRPr lang="it-IT" i="1" dirty="0"/>
          </a:p>
          <a:p>
            <a:r>
              <a:rPr lang="it-IT" i="1" dirty="0"/>
              <a:t>[</a:t>
            </a:r>
            <a:r>
              <a:rPr lang="en-GB" i="1" dirty="0"/>
              <a:t>GitHub repository</a:t>
            </a:r>
          </a:p>
          <a:p>
            <a:r>
              <a:rPr lang="en-GB" i="1" dirty="0"/>
              <a:t>https://github.com/DiegoGabo/ProgettoAAPP/tree/master/dna_sequences]</a:t>
            </a:r>
          </a:p>
          <a:p>
            <a:endParaRPr lang="it-IT" i="1" dirty="0"/>
          </a:p>
          <a:p>
            <a:r>
              <a:rPr lang="it-IT" i="1" dirty="0"/>
              <a:t>[Compare and swap </a:t>
            </a:r>
            <a:r>
              <a:rPr lang="it-IT" i="1" dirty="0" err="1"/>
              <a:t>documentation</a:t>
            </a:r>
            <a:endParaRPr lang="it-IT" i="1" dirty="0"/>
          </a:p>
          <a:p>
            <a:r>
              <a:rPr lang="it-IT" i="1" dirty="0"/>
              <a:t>http://www.cplusplus.com/</a:t>
            </a:r>
            <a:r>
              <a:rPr lang="it-IT" i="1" dirty="0" err="1"/>
              <a:t>reference</a:t>
            </a:r>
            <a:r>
              <a:rPr lang="it-IT" i="1" dirty="0"/>
              <a:t>/</a:t>
            </a:r>
            <a:r>
              <a:rPr lang="it-IT" i="1" dirty="0" err="1"/>
              <a:t>atomic</a:t>
            </a:r>
            <a:r>
              <a:rPr lang="it-IT" i="1" dirty="0"/>
              <a:t>/</a:t>
            </a:r>
            <a:r>
              <a:rPr lang="it-IT" i="1" dirty="0" err="1"/>
              <a:t>atomic</a:t>
            </a:r>
            <a:r>
              <a:rPr lang="it-IT" i="1" dirty="0"/>
              <a:t>/</a:t>
            </a:r>
            <a:r>
              <a:rPr lang="it-IT" i="1" dirty="0" err="1"/>
              <a:t>compare_exchange_strong</a:t>
            </a:r>
            <a:r>
              <a:rPr lang="it-IT" i="1" dirty="0"/>
              <a:t>/]</a:t>
            </a:r>
          </a:p>
          <a:p>
            <a:endParaRPr lang="it-IT" i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5435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525757" y="587454"/>
            <a:ext cx="79191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it-IT" sz="4400" b="1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STANDARD IMPLEMENTATION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2525757" y="1510429"/>
            <a:ext cx="26436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Hash</a:t>
            </a:r>
            <a:r>
              <a:rPr lang="it-IT" b="1" dirty="0"/>
              <a:t> </a:t>
            </a:r>
            <a:r>
              <a:rPr lang="it-IT" b="1" dirty="0" err="1"/>
              <a:t>table</a:t>
            </a:r>
            <a:endParaRPr lang="it-IT" b="1" dirty="0"/>
          </a:p>
          <a:p>
            <a:r>
              <a:rPr lang="it-IT" dirty="0" err="1"/>
              <a:t>Key</a:t>
            </a:r>
            <a:r>
              <a:rPr lang="it-IT" dirty="0"/>
              <a:t>: </a:t>
            </a:r>
            <a:r>
              <a:rPr lang="it-IT" dirty="0" err="1"/>
              <a:t>substring</a:t>
            </a:r>
            <a:r>
              <a:rPr lang="it-IT" dirty="0"/>
              <a:t> (k-</a:t>
            </a:r>
            <a:r>
              <a:rPr lang="it-IT" dirty="0" err="1"/>
              <a:t>mers</a:t>
            </a:r>
            <a:r>
              <a:rPr lang="it-IT" dirty="0"/>
              <a:t>)</a:t>
            </a:r>
          </a:p>
          <a:p>
            <a:r>
              <a:rPr lang="it-IT" dirty="0"/>
              <a:t>Value: </a:t>
            </a:r>
            <a:r>
              <a:rPr lang="it-IT" dirty="0" err="1"/>
              <a:t>counter</a:t>
            </a:r>
            <a:endParaRPr lang="it-IT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972788"/>
              </p:ext>
            </p:extLst>
          </p:nvPr>
        </p:nvGraphicFramePr>
        <p:xfrm>
          <a:off x="3361924" y="2567723"/>
          <a:ext cx="840448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448">
                  <a:extLst>
                    <a:ext uri="{9D8B030D-6E8A-4147-A177-3AD203B41FA5}">
                      <a16:colId xmlns:a16="http://schemas.microsoft.com/office/drawing/2014/main" val="488726219"/>
                    </a:ext>
                  </a:extLst>
                </a:gridCol>
                <a:gridCol w="840448">
                  <a:extLst>
                    <a:ext uri="{9D8B030D-6E8A-4147-A177-3AD203B41FA5}">
                      <a16:colId xmlns:a16="http://schemas.microsoft.com/office/drawing/2014/main" val="425918640"/>
                    </a:ext>
                  </a:extLst>
                </a:gridCol>
                <a:gridCol w="840448">
                  <a:extLst>
                    <a:ext uri="{9D8B030D-6E8A-4147-A177-3AD203B41FA5}">
                      <a16:colId xmlns:a16="http://schemas.microsoft.com/office/drawing/2014/main" val="1128921845"/>
                    </a:ext>
                  </a:extLst>
                </a:gridCol>
                <a:gridCol w="840448">
                  <a:extLst>
                    <a:ext uri="{9D8B030D-6E8A-4147-A177-3AD203B41FA5}">
                      <a16:colId xmlns:a16="http://schemas.microsoft.com/office/drawing/2014/main" val="1262216361"/>
                    </a:ext>
                  </a:extLst>
                </a:gridCol>
                <a:gridCol w="840448">
                  <a:extLst>
                    <a:ext uri="{9D8B030D-6E8A-4147-A177-3AD203B41FA5}">
                      <a16:colId xmlns:a16="http://schemas.microsoft.com/office/drawing/2014/main" val="3664294785"/>
                    </a:ext>
                  </a:extLst>
                </a:gridCol>
                <a:gridCol w="840448">
                  <a:extLst>
                    <a:ext uri="{9D8B030D-6E8A-4147-A177-3AD203B41FA5}">
                      <a16:colId xmlns:a16="http://schemas.microsoft.com/office/drawing/2014/main" val="1209819192"/>
                    </a:ext>
                  </a:extLst>
                </a:gridCol>
                <a:gridCol w="840448">
                  <a:extLst>
                    <a:ext uri="{9D8B030D-6E8A-4147-A177-3AD203B41FA5}">
                      <a16:colId xmlns:a16="http://schemas.microsoft.com/office/drawing/2014/main" val="2387091824"/>
                    </a:ext>
                  </a:extLst>
                </a:gridCol>
                <a:gridCol w="840448">
                  <a:extLst>
                    <a:ext uri="{9D8B030D-6E8A-4147-A177-3AD203B41FA5}">
                      <a16:colId xmlns:a16="http://schemas.microsoft.com/office/drawing/2014/main" val="2136029689"/>
                    </a:ext>
                  </a:extLst>
                </a:gridCol>
                <a:gridCol w="840448">
                  <a:extLst>
                    <a:ext uri="{9D8B030D-6E8A-4147-A177-3AD203B41FA5}">
                      <a16:colId xmlns:a16="http://schemas.microsoft.com/office/drawing/2014/main" val="1127856319"/>
                    </a:ext>
                  </a:extLst>
                </a:gridCol>
                <a:gridCol w="840448">
                  <a:extLst>
                    <a:ext uri="{9D8B030D-6E8A-4147-A177-3AD203B41FA5}">
                      <a16:colId xmlns:a16="http://schemas.microsoft.com/office/drawing/2014/main" val="4171249301"/>
                    </a:ext>
                  </a:extLst>
                </a:gridCol>
              </a:tblGrid>
              <a:tr h="279587">
                <a:tc>
                  <a:txBody>
                    <a:bodyPr/>
                    <a:lstStyle/>
                    <a:p>
                      <a:r>
                        <a:rPr lang="it-IT" sz="1600" dirty="0"/>
                        <a:t>CCTA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ACGT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TTGC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ATCC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AATG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GAAC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TCCG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AGTC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CCAG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TGAA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132740"/>
                  </a:ext>
                </a:extLst>
              </a:tr>
              <a:tr h="287711">
                <a:tc>
                  <a:txBody>
                    <a:bodyPr/>
                    <a:lstStyle/>
                    <a:p>
                      <a:r>
                        <a:rPr lang="it-IT" dirty="0"/>
                        <a:t>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711204"/>
                  </a:ext>
                </a:extLst>
              </a:tr>
            </a:tbl>
          </a:graphicData>
        </a:graphic>
      </p:graphicFrame>
      <p:sp>
        <p:nvSpPr>
          <p:cNvPr id="5" name="CasellaDiTesto 4"/>
          <p:cNvSpPr txBox="1"/>
          <p:nvPr/>
        </p:nvSpPr>
        <p:spPr>
          <a:xfrm>
            <a:off x="2525757" y="2546234"/>
            <a:ext cx="790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Key</a:t>
            </a:r>
            <a:endParaRPr lang="it-IT" sz="1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2525757" y="2918243"/>
            <a:ext cx="1169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2486300" y="4107765"/>
                <a:ext cx="5614768" cy="1482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SPATIAL DIMENSION (in bit)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it-IT" b="0" i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b="0" dirty="0"/>
                  <a:t>(b)</a:t>
                </a:r>
              </a:p>
              <a:p>
                <a:r>
                  <a:rPr lang="it-IT" dirty="0" err="1"/>
                  <a:t>Where</a:t>
                </a:r>
                <a:r>
                  <a:rPr lang="it-IT" dirty="0"/>
                  <a:t> A </a:t>
                </a:r>
                <a:r>
                  <a:rPr lang="it-IT" dirty="0" err="1"/>
                  <a:t>is</a:t>
                </a:r>
                <a:r>
                  <a:rPr lang="it-IT" dirty="0"/>
                  <a:t> the </a:t>
                </a:r>
                <a:r>
                  <a:rPr lang="it-IT" dirty="0" err="1"/>
                  <a:t>alphabet</a:t>
                </a:r>
                <a:r>
                  <a:rPr lang="it-IT" dirty="0"/>
                  <a:t> </a:t>
                </a:r>
                <a:r>
                  <a:rPr lang="it-IT" dirty="0" err="1"/>
                  <a:t>size</a:t>
                </a:r>
                <a:endParaRPr lang="it-IT" dirty="0"/>
              </a:p>
              <a:p>
                <a:r>
                  <a:rPr lang="it-IT" dirty="0"/>
                  <a:t>             k the </a:t>
                </a:r>
                <a:r>
                  <a:rPr lang="it-IT" dirty="0" err="1"/>
                  <a:t>substrings</a:t>
                </a:r>
                <a:r>
                  <a:rPr lang="it-IT" dirty="0"/>
                  <a:t> </a:t>
                </a:r>
                <a:r>
                  <a:rPr lang="it-IT" dirty="0" err="1"/>
                  <a:t>lenght</a:t>
                </a:r>
                <a:endParaRPr lang="it-IT" dirty="0"/>
              </a:p>
              <a:p>
                <a:r>
                  <a:rPr lang="it-IT" dirty="0"/>
                  <a:t>             b the maximum </a:t>
                </a:r>
                <a:r>
                  <a:rPr lang="it-IT" dirty="0" err="1"/>
                  <a:t>value</a:t>
                </a:r>
                <a:r>
                  <a:rPr lang="it-IT" dirty="0"/>
                  <a:t> of </a:t>
                </a:r>
                <a:r>
                  <a:rPr lang="it-IT" dirty="0" err="1"/>
                  <a:t>each</a:t>
                </a:r>
                <a:r>
                  <a:rPr lang="it-IT" dirty="0"/>
                  <a:t> </a:t>
                </a:r>
                <a:r>
                  <a:rPr lang="it-IT" dirty="0" err="1"/>
                  <a:t>counter</a:t>
                </a:r>
                <a:r>
                  <a:rPr lang="it-IT" dirty="0"/>
                  <a:t> </a:t>
                </a:r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300" y="4107765"/>
                <a:ext cx="5614768" cy="1482265"/>
              </a:xfrm>
              <a:prstGeom prst="rect">
                <a:avLst/>
              </a:prstGeom>
              <a:blipFill>
                <a:blip r:embed="rId2"/>
                <a:stretch>
                  <a:fillRect l="-977" t="-2469" b="-53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/>
          <p:cNvSpPr txBox="1"/>
          <p:nvPr/>
        </p:nvSpPr>
        <p:spPr>
          <a:xfrm>
            <a:off x="8101068" y="4107765"/>
            <a:ext cx="3665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TEMPORAL DIMENTION</a:t>
            </a:r>
          </a:p>
          <a:p>
            <a:r>
              <a:rPr lang="it-IT" dirty="0"/>
              <a:t>|S|* </a:t>
            </a:r>
            <a:r>
              <a:rPr lang="it-IT" dirty="0" err="1"/>
              <a:t>table_access_time</a:t>
            </a:r>
            <a:endParaRPr lang="it-IT" dirty="0"/>
          </a:p>
          <a:p>
            <a:r>
              <a:rPr lang="it-IT" dirty="0" err="1"/>
              <a:t>Where</a:t>
            </a:r>
            <a:r>
              <a:rPr lang="it-IT" dirty="0"/>
              <a:t> S </a:t>
            </a:r>
            <a:r>
              <a:rPr lang="it-IT" dirty="0" err="1"/>
              <a:t>is</a:t>
            </a:r>
            <a:r>
              <a:rPr lang="it-IT" dirty="0"/>
              <a:t> the input </a:t>
            </a:r>
            <a:r>
              <a:rPr lang="it-IT" dirty="0" err="1"/>
              <a:t>string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4892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261945" y="552074"/>
            <a:ext cx="63128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it-IT" sz="4400" b="1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ON MAP REDUCE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529" y="1420326"/>
            <a:ext cx="4624088" cy="2032854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2305783" y="3838637"/>
            <a:ext cx="91418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Straightforward implementation -&gt; map operation emits a series of couples &lt; k-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, 1 &gt; for each node -&gt; large overhead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8401048" y="2113587"/>
            <a:ext cx="2347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process</a:t>
            </a:r>
            <a:r>
              <a:rPr lang="it-IT" dirty="0"/>
              <a:t> a </a:t>
            </a:r>
            <a:r>
              <a:rPr lang="it-IT" dirty="0" err="1"/>
              <a:t>substring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1934305" y="4683379"/>
            <a:ext cx="9662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ts val="1000"/>
              </a:spcBef>
              <a:buClr>
                <a:schemeClr val="accent1"/>
              </a:buClr>
            </a:pP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Efficient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-&gt;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map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operation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includes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counter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emits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series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couples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&lt; k-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mer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,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count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&gt;</a:t>
            </a:r>
          </a:p>
        </p:txBody>
      </p:sp>
      <p:sp>
        <p:nvSpPr>
          <p:cNvPr id="9" name="Freccia a destra 8"/>
          <p:cNvSpPr/>
          <p:nvPr/>
        </p:nvSpPr>
        <p:spPr>
          <a:xfrm rot="5400000">
            <a:off x="2933241" y="5491804"/>
            <a:ext cx="552354" cy="105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3261945" y="5409504"/>
            <a:ext cx="3015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to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obtain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efficiently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2305783" y="5820508"/>
            <a:ext cx="3279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Jellyfish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parallel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algorithm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each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node</a:t>
            </a:r>
            <a:endParaRPr lang="it-IT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88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E46BFF46-367C-4C23-AE5E-8B53A445E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275987" cy="982748"/>
          </a:xfrm>
        </p:spPr>
        <p:txBody>
          <a:bodyPr>
            <a:normAutofit/>
          </a:bodyPr>
          <a:lstStyle/>
          <a:p>
            <a:pPr algn="ctr"/>
            <a:r>
              <a:rPr lang="it-IT" sz="4400" b="1" dirty="0">
                <a:solidFill>
                  <a:srgbClr val="FFC000"/>
                </a:solidFill>
              </a:rPr>
              <a:t>JELLYFISH</a:t>
            </a:r>
            <a:endParaRPr lang="en-GB" sz="4400" b="1" dirty="0">
              <a:solidFill>
                <a:srgbClr val="FFC000"/>
              </a:solidFill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DB87C99C-DBDB-4EBE-9177-5CE56D98D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13390"/>
            <a:ext cx="8915400" cy="4197832"/>
          </a:xfrm>
        </p:spPr>
        <p:txBody>
          <a:bodyPr/>
          <a:lstStyle/>
          <a:p>
            <a:r>
              <a:rPr lang="it-IT" b="1" dirty="0"/>
              <a:t>GOALS</a:t>
            </a:r>
            <a:r>
              <a:rPr lang="it-IT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it-IT" dirty="0"/>
              <a:t>Fast and </a:t>
            </a:r>
            <a:r>
              <a:rPr lang="it-IT" dirty="0" err="1"/>
              <a:t>multithreaded</a:t>
            </a:r>
            <a:endParaRPr lang="it-IT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it-IT" dirty="0"/>
              <a:t>Memory </a:t>
            </a:r>
            <a:r>
              <a:rPr lang="it-IT" dirty="0" err="1"/>
              <a:t>efficient</a:t>
            </a:r>
            <a:endParaRPr lang="it-IT" dirty="0"/>
          </a:p>
          <a:p>
            <a:endParaRPr lang="it-IT" dirty="0"/>
          </a:p>
          <a:p>
            <a:r>
              <a:rPr lang="it-IT" b="1" dirty="0"/>
              <a:t>SOLUTION: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it-IT" dirty="0"/>
              <a:t>Lock free </a:t>
            </a:r>
            <a:r>
              <a:rPr lang="it-IT" dirty="0" err="1"/>
              <a:t>Hash-table</a:t>
            </a:r>
            <a:r>
              <a:rPr lang="it-IT" dirty="0"/>
              <a:t> with CAS </a:t>
            </a:r>
            <a:r>
              <a:rPr lang="it-IT" dirty="0" err="1"/>
              <a:t>assembly</a:t>
            </a:r>
            <a:r>
              <a:rPr lang="it-IT" dirty="0"/>
              <a:t> </a:t>
            </a:r>
            <a:r>
              <a:rPr lang="it-IT" dirty="0" err="1"/>
              <a:t>instruction</a:t>
            </a:r>
            <a:endParaRPr lang="it-IT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it-IT" dirty="0" err="1"/>
              <a:t>Merging</a:t>
            </a:r>
            <a:r>
              <a:rPr lang="it-IT" dirty="0"/>
              <a:t> intermediate </a:t>
            </a:r>
            <a:r>
              <a:rPr lang="it-IT" dirty="0" err="1"/>
              <a:t>hash</a:t>
            </a:r>
            <a:r>
              <a:rPr lang="it-IT" dirty="0"/>
              <a:t> </a:t>
            </a:r>
            <a:r>
              <a:rPr lang="it-IT" dirty="0" err="1"/>
              <a:t>tables</a:t>
            </a:r>
            <a:endParaRPr lang="it-IT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it-IT" dirty="0" err="1"/>
              <a:t>Reduced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usage</a:t>
            </a:r>
            <a:r>
              <a:rPr lang="it-IT" dirty="0"/>
              <a:t> of </a:t>
            </a:r>
            <a:r>
              <a:rPr lang="it-IT" dirty="0" err="1"/>
              <a:t>hash</a:t>
            </a:r>
            <a:r>
              <a:rPr lang="it-IT" dirty="0"/>
              <a:t> entry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it-IT" dirty="0"/>
              <a:t>Space-</a:t>
            </a:r>
            <a:r>
              <a:rPr lang="it-IT" dirty="0" err="1"/>
              <a:t>efficient</a:t>
            </a:r>
            <a:r>
              <a:rPr lang="it-IT" dirty="0"/>
              <a:t> </a:t>
            </a:r>
            <a:r>
              <a:rPr lang="it-IT" dirty="0" err="1"/>
              <a:t>encoding</a:t>
            </a:r>
            <a:r>
              <a:rPr lang="it-IT" dirty="0"/>
              <a:t> of </a:t>
            </a:r>
            <a:r>
              <a:rPr lang="it-IT" dirty="0" err="1"/>
              <a:t>keys</a:t>
            </a: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3" name="Immagine 2" descr="Immagine che contiene oggetto&#10;&#10;Descrizione generata con affidabilità elevata">
            <a:extLst>
              <a:ext uri="{FF2B5EF4-FFF2-40B4-BE49-F238E27FC236}">
                <a16:creationId xmlns:a16="http://schemas.microsoft.com/office/drawing/2014/main" id="{6BABD78C-CA58-4539-A6CF-F5FD1A2D6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5" y="1606858"/>
            <a:ext cx="1650999" cy="163165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54D68AE-8BB0-4651-8AEF-308372976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700" y="3533692"/>
            <a:ext cx="2066567" cy="189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538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97272" y="6241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it-IT" sz="4400" b="1" dirty="0">
                <a:solidFill>
                  <a:srgbClr val="FFC000"/>
                </a:solidFill>
              </a:rPr>
              <a:t>PARALLELISM: SIMD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605163" y="1560362"/>
            <a:ext cx="8915400" cy="2427910"/>
          </a:xfrm>
        </p:spPr>
        <p:txBody>
          <a:bodyPr/>
          <a:lstStyle/>
          <a:p>
            <a:r>
              <a:rPr lang="it-IT" dirty="0"/>
              <a:t>Single </a:t>
            </a:r>
            <a:r>
              <a:rPr lang="it-IT" dirty="0" err="1"/>
              <a:t>Instruction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Same</a:t>
            </a:r>
            <a:r>
              <a:rPr lang="it-IT" dirty="0"/>
              <a:t> code with a loop </a:t>
            </a:r>
            <a:r>
              <a:rPr lang="it-IT" dirty="0" err="1"/>
              <a:t>cycle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Each iteration of the loop is executed by one of the threads in the team</a:t>
            </a:r>
          </a:p>
          <a:p>
            <a:r>
              <a:rPr lang="it-IT" dirty="0"/>
              <a:t>Multiple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Partitioning</a:t>
            </a:r>
            <a:r>
              <a:rPr lang="it-IT" dirty="0"/>
              <a:t> of the </a:t>
            </a:r>
            <a:r>
              <a:rPr lang="it-IT" dirty="0" err="1"/>
              <a:t>string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threads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thread</a:t>
            </a:r>
            <a:r>
              <a:rPr lang="it-IT" dirty="0"/>
              <a:t> </a:t>
            </a:r>
            <a:r>
              <a:rPr lang="it-IT" dirty="0" err="1"/>
              <a:t>process</a:t>
            </a:r>
            <a:r>
              <a:rPr lang="it-IT" dirty="0"/>
              <a:t> a </a:t>
            </a:r>
            <a:r>
              <a:rPr lang="it-IT" dirty="0" err="1"/>
              <a:t>contiguous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of </a:t>
            </a:r>
            <a:r>
              <a:rPr lang="it-IT" dirty="0" err="1"/>
              <a:t>characters</a:t>
            </a:r>
            <a:endParaRPr lang="it-IT" dirty="0"/>
          </a:p>
          <a:p>
            <a:pPr lvl="1"/>
            <a:endParaRPr lang="it-IT" dirty="0"/>
          </a:p>
          <a:p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2985253" y="4149412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Border issue: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overlapping at border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it-IT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0" name="Gruppo 79"/>
          <p:cNvGrpSpPr/>
          <p:nvPr/>
        </p:nvGrpSpPr>
        <p:grpSpPr>
          <a:xfrm>
            <a:off x="3234014" y="4603025"/>
            <a:ext cx="7709910" cy="606227"/>
            <a:chOff x="2962430" y="4354814"/>
            <a:chExt cx="5449739" cy="252589"/>
          </a:xfrm>
        </p:grpSpPr>
        <p:sp>
          <p:nvSpPr>
            <p:cNvPr id="5" name="CasellaDiTesto 4"/>
            <p:cNvSpPr txBox="1"/>
            <p:nvPr/>
          </p:nvSpPr>
          <p:spPr>
            <a:xfrm>
              <a:off x="2962430" y="4359028"/>
              <a:ext cx="9231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dirty="0" err="1"/>
                <a:t>Thread</a:t>
              </a:r>
              <a:r>
                <a:rPr lang="it-IT" sz="1000" dirty="0"/>
                <a:t> 1</a:t>
              </a:r>
            </a:p>
          </p:txBody>
        </p:sp>
        <p:sp>
          <p:nvSpPr>
            <p:cNvPr id="6" name="CasellaDiTesto 5"/>
            <p:cNvSpPr txBox="1"/>
            <p:nvPr/>
          </p:nvSpPr>
          <p:spPr>
            <a:xfrm>
              <a:off x="4473615" y="4361182"/>
              <a:ext cx="9231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dirty="0" err="1"/>
                <a:t>Thread</a:t>
              </a:r>
              <a:r>
                <a:rPr lang="it-IT" sz="1000" dirty="0"/>
                <a:t> 2</a:t>
              </a:r>
            </a:p>
          </p:txBody>
        </p:sp>
        <p:sp>
          <p:nvSpPr>
            <p:cNvPr id="7" name="CasellaDiTesto 6"/>
            <p:cNvSpPr txBox="1"/>
            <p:nvPr/>
          </p:nvSpPr>
          <p:spPr>
            <a:xfrm>
              <a:off x="5978358" y="4354815"/>
              <a:ext cx="9231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dirty="0" err="1"/>
                <a:t>Thread</a:t>
              </a:r>
              <a:r>
                <a:rPr lang="it-IT" sz="1000" dirty="0"/>
                <a:t> 3</a:t>
              </a:r>
            </a:p>
          </p:txBody>
        </p:sp>
        <p:sp>
          <p:nvSpPr>
            <p:cNvPr id="8" name="CasellaDiTesto 7"/>
            <p:cNvSpPr txBox="1"/>
            <p:nvPr/>
          </p:nvSpPr>
          <p:spPr>
            <a:xfrm>
              <a:off x="7488978" y="4354814"/>
              <a:ext cx="9231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dirty="0" err="1"/>
                <a:t>Thread</a:t>
              </a:r>
              <a:r>
                <a:rPr lang="it-IT" sz="1000" dirty="0"/>
                <a:t> 4</a:t>
              </a:r>
            </a:p>
          </p:txBody>
        </p:sp>
      </p:grpSp>
      <p:grpSp>
        <p:nvGrpSpPr>
          <p:cNvPr id="78" name="Gruppo 77"/>
          <p:cNvGrpSpPr/>
          <p:nvPr/>
        </p:nvGrpSpPr>
        <p:grpSpPr>
          <a:xfrm>
            <a:off x="3119714" y="4917554"/>
            <a:ext cx="8010194" cy="1536053"/>
            <a:chOff x="3334081" y="5539153"/>
            <a:chExt cx="5809497" cy="940779"/>
          </a:xfrm>
        </p:grpSpPr>
        <p:sp>
          <p:nvSpPr>
            <p:cNvPr id="9" name="Rettangolo 8"/>
            <p:cNvSpPr/>
            <p:nvPr/>
          </p:nvSpPr>
          <p:spPr>
            <a:xfrm>
              <a:off x="3337442" y="5539155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Rettangolo 9"/>
            <p:cNvSpPr/>
            <p:nvPr/>
          </p:nvSpPr>
          <p:spPr>
            <a:xfrm>
              <a:off x="3481050" y="5539155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3624658" y="5539155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Rettangolo 11"/>
            <p:cNvSpPr/>
            <p:nvPr/>
          </p:nvSpPr>
          <p:spPr>
            <a:xfrm>
              <a:off x="3782920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12"/>
            <p:cNvSpPr/>
            <p:nvPr/>
          </p:nvSpPr>
          <p:spPr>
            <a:xfrm>
              <a:off x="3935323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ttangolo 13"/>
            <p:cNvSpPr/>
            <p:nvPr/>
          </p:nvSpPr>
          <p:spPr>
            <a:xfrm>
              <a:off x="4087723" y="5539155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Rettangolo 14"/>
            <p:cNvSpPr/>
            <p:nvPr/>
          </p:nvSpPr>
          <p:spPr>
            <a:xfrm>
              <a:off x="4231331" y="5539155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Rettangolo 15"/>
            <p:cNvSpPr/>
            <p:nvPr/>
          </p:nvSpPr>
          <p:spPr>
            <a:xfrm>
              <a:off x="4389595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Rettangolo 16"/>
            <p:cNvSpPr/>
            <p:nvPr/>
          </p:nvSpPr>
          <p:spPr>
            <a:xfrm>
              <a:off x="4533885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Rettangolo 17"/>
            <p:cNvSpPr/>
            <p:nvPr/>
          </p:nvSpPr>
          <p:spPr>
            <a:xfrm>
              <a:off x="4835757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Rettangolo 18"/>
            <p:cNvSpPr/>
            <p:nvPr/>
          </p:nvSpPr>
          <p:spPr>
            <a:xfrm>
              <a:off x="4979365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Rettangolo 19"/>
            <p:cNvSpPr/>
            <p:nvPr/>
          </p:nvSpPr>
          <p:spPr>
            <a:xfrm>
              <a:off x="5122973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Rettangolo 20"/>
            <p:cNvSpPr/>
            <p:nvPr/>
          </p:nvSpPr>
          <p:spPr>
            <a:xfrm>
              <a:off x="5281235" y="5539153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Rettangolo 21"/>
            <p:cNvSpPr/>
            <p:nvPr/>
          </p:nvSpPr>
          <p:spPr>
            <a:xfrm>
              <a:off x="5433638" y="5539153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Rettangolo 22"/>
            <p:cNvSpPr/>
            <p:nvPr/>
          </p:nvSpPr>
          <p:spPr>
            <a:xfrm>
              <a:off x="5586038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Rettangolo 23"/>
            <p:cNvSpPr/>
            <p:nvPr/>
          </p:nvSpPr>
          <p:spPr>
            <a:xfrm>
              <a:off x="5729646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/>
            <p:cNvSpPr/>
            <p:nvPr/>
          </p:nvSpPr>
          <p:spPr>
            <a:xfrm>
              <a:off x="5887910" y="5539153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ttangolo 25"/>
            <p:cNvSpPr/>
            <p:nvPr/>
          </p:nvSpPr>
          <p:spPr>
            <a:xfrm>
              <a:off x="6032200" y="5539153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/>
            <p:cNvSpPr/>
            <p:nvPr/>
          </p:nvSpPr>
          <p:spPr>
            <a:xfrm>
              <a:off x="6333388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Rettangolo 27"/>
            <p:cNvSpPr/>
            <p:nvPr/>
          </p:nvSpPr>
          <p:spPr>
            <a:xfrm>
              <a:off x="6476996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6620604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Rettangolo 29"/>
            <p:cNvSpPr/>
            <p:nvPr/>
          </p:nvSpPr>
          <p:spPr>
            <a:xfrm>
              <a:off x="6778866" y="5539153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Rettangolo 30"/>
            <p:cNvSpPr/>
            <p:nvPr/>
          </p:nvSpPr>
          <p:spPr>
            <a:xfrm>
              <a:off x="6931269" y="5539153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/>
            <p:cNvSpPr/>
            <p:nvPr/>
          </p:nvSpPr>
          <p:spPr>
            <a:xfrm>
              <a:off x="7083669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/>
            <p:cNvSpPr/>
            <p:nvPr/>
          </p:nvSpPr>
          <p:spPr>
            <a:xfrm>
              <a:off x="7227277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/>
            <p:cNvSpPr/>
            <p:nvPr/>
          </p:nvSpPr>
          <p:spPr>
            <a:xfrm>
              <a:off x="7385541" y="5539153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/>
            <p:cNvSpPr/>
            <p:nvPr/>
          </p:nvSpPr>
          <p:spPr>
            <a:xfrm>
              <a:off x="7529831" y="5539153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/>
            <p:cNvSpPr/>
            <p:nvPr/>
          </p:nvSpPr>
          <p:spPr>
            <a:xfrm>
              <a:off x="7846788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/>
            <p:cNvSpPr/>
            <p:nvPr/>
          </p:nvSpPr>
          <p:spPr>
            <a:xfrm>
              <a:off x="7990396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/>
            <p:cNvSpPr/>
            <p:nvPr/>
          </p:nvSpPr>
          <p:spPr>
            <a:xfrm>
              <a:off x="8134004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/>
            <p:cNvSpPr/>
            <p:nvPr/>
          </p:nvSpPr>
          <p:spPr>
            <a:xfrm>
              <a:off x="8292266" y="5539153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/>
            <p:cNvSpPr/>
            <p:nvPr/>
          </p:nvSpPr>
          <p:spPr>
            <a:xfrm>
              <a:off x="8444669" y="5539153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/>
            <p:cNvSpPr/>
            <p:nvPr/>
          </p:nvSpPr>
          <p:spPr>
            <a:xfrm>
              <a:off x="8597069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Rettangolo 41"/>
            <p:cNvSpPr/>
            <p:nvPr/>
          </p:nvSpPr>
          <p:spPr>
            <a:xfrm>
              <a:off x="8740677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Rettangolo 42"/>
            <p:cNvSpPr/>
            <p:nvPr/>
          </p:nvSpPr>
          <p:spPr>
            <a:xfrm>
              <a:off x="8898941" y="5539153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/>
            <p:cNvSpPr/>
            <p:nvPr/>
          </p:nvSpPr>
          <p:spPr>
            <a:xfrm>
              <a:off x="9043231" y="5539153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44"/>
            <p:cNvSpPr/>
            <p:nvPr/>
          </p:nvSpPr>
          <p:spPr>
            <a:xfrm>
              <a:off x="3334081" y="5596581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/>
            <p:cNvSpPr/>
            <p:nvPr/>
          </p:nvSpPr>
          <p:spPr>
            <a:xfrm>
              <a:off x="3483094" y="5685784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/>
            <p:cNvSpPr/>
            <p:nvPr/>
          </p:nvSpPr>
          <p:spPr>
            <a:xfrm>
              <a:off x="3624990" y="5779025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/>
            <p:cNvSpPr/>
            <p:nvPr/>
          </p:nvSpPr>
          <p:spPr>
            <a:xfrm>
              <a:off x="3781524" y="5871287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/>
            <p:cNvSpPr/>
            <p:nvPr/>
          </p:nvSpPr>
          <p:spPr>
            <a:xfrm>
              <a:off x="3936976" y="5962018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/>
            <p:cNvSpPr/>
            <p:nvPr/>
          </p:nvSpPr>
          <p:spPr>
            <a:xfrm>
              <a:off x="4083292" y="6055248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/>
            <p:cNvSpPr/>
            <p:nvPr/>
          </p:nvSpPr>
          <p:spPr>
            <a:xfrm>
              <a:off x="4235209" y="6150875"/>
              <a:ext cx="685808" cy="62388"/>
            </a:xfrm>
            <a:prstGeom prst="rect">
              <a:avLst/>
            </a:prstGeom>
            <a:solidFill>
              <a:srgbClr val="636E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Rettangolo 51"/>
            <p:cNvSpPr/>
            <p:nvPr/>
          </p:nvSpPr>
          <p:spPr>
            <a:xfrm>
              <a:off x="4384564" y="6244134"/>
              <a:ext cx="685808" cy="62388"/>
            </a:xfrm>
            <a:prstGeom prst="rect">
              <a:avLst/>
            </a:prstGeom>
            <a:solidFill>
              <a:srgbClr val="636E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Rettangolo 52"/>
            <p:cNvSpPr/>
            <p:nvPr/>
          </p:nvSpPr>
          <p:spPr>
            <a:xfrm>
              <a:off x="4532185" y="6340441"/>
              <a:ext cx="685808" cy="62388"/>
            </a:xfrm>
            <a:prstGeom prst="rect">
              <a:avLst/>
            </a:prstGeom>
            <a:solidFill>
              <a:srgbClr val="636E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4" name="Rettangolo 53"/>
            <p:cNvSpPr/>
            <p:nvPr/>
          </p:nvSpPr>
          <p:spPr>
            <a:xfrm>
              <a:off x="4836897" y="5603161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Rettangolo 54"/>
            <p:cNvSpPr/>
            <p:nvPr/>
          </p:nvSpPr>
          <p:spPr>
            <a:xfrm>
              <a:off x="4985910" y="5692364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6" name="Rettangolo 55"/>
            <p:cNvSpPr/>
            <p:nvPr/>
          </p:nvSpPr>
          <p:spPr>
            <a:xfrm>
              <a:off x="5127806" y="5785605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/>
            <p:cNvSpPr/>
            <p:nvPr/>
          </p:nvSpPr>
          <p:spPr>
            <a:xfrm>
              <a:off x="5284340" y="5877867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ttangolo 57"/>
            <p:cNvSpPr/>
            <p:nvPr/>
          </p:nvSpPr>
          <p:spPr>
            <a:xfrm>
              <a:off x="5439792" y="5968598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Rettangolo 58"/>
            <p:cNvSpPr/>
            <p:nvPr/>
          </p:nvSpPr>
          <p:spPr>
            <a:xfrm>
              <a:off x="5586108" y="6061828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59"/>
            <p:cNvSpPr/>
            <p:nvPr/>
          </p:nvSpPr>
          <p:spPr>
            <a:xfrm>
              <a:off x="5738025" y="6157455"/>
              <a:ext cx="685808" cy="62388"/>
            </a:xfrm>
            <a:prstGeom prst="rect">
              <a:avLst/>
            </a:prstGeom>
            <a:solidFill>
              <a:srgbClr val="636E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ttangolo 60"/>
            <p:cNvSpPr/>
            <p:nvPr/>
          </p:nvSpPr>
          <p:spPr>
            <a:xfrm>
              <a:off x="5887380" y="6250714"/>
              <a:ext cx="685808" cy="62388"/>
            </a:xfrm>
            <a:prstGeom prst="rect">
              <a:avLst/>
            </a:prstGeom>
            <a:solidFill>
              <a:srgbClr val="636E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/>
            <p:cNvSpPr/>
            <p:nvPr/>
          </p:nvSpPr>
          <p:spPr>
            <a:xfrm>
              <a:off x="6035001" y="6347021"/>
              <a:ext cx="685808" cy="62388"/>
            </a:xfrm>
            <a:prstGeom prst="rect">
              <a:avLst/>
            </a:prstGeom>
            <a:solidFill>
              <a:srgbClr val="636E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63" name="Rettangolo 62"/>
            <p:cNvSpPr/>
            <p:nvPr/>
          </p:nvSpPr>
          <p:spPr>
            <a:xfrm>
              <a:off x="6333388" y="5611332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6482401" y="5700535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ttangolo 64"/>
            <p:cNvSpPr/>
            <p:nvPr/>
          </p:nvSpPr>
          <p:spPr>
            <a:xfrm>
              <a:off x="6624297" y="5793776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Rettangolo 65"/>
            <p:cNvSpPr/>
            <p:nvPr/>
          </p:nvSpPr>
          <p:spPr>
            <a:xfrm>
              <a:off x="6780831" y="5886038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/>
            <p:cNvSpPr/>
            <p:nvPr/>
          </p:nvSpPr>
          <p:spPr>
            <a:xfrm>
              <a:off x="6936283" y="5976769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/>
            <p:cNvSpPr/>
            <p:nvPr/>
          </p:nvSpPr>
          <p:spPr>
            <a:xfrm>
              <a:off x="7082599" y="6069999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Rettangolo 68"/>
            <p:cNvSpPr/>
            <p:nvPr/>
          </p:nvSpPr>
          <p:spPr>
            <a:xfrm>
              <a:off x="7234516" y="6165626"/>
              <a:ext cx="685808" cy="62388"/>
            </a:xfrm>
            <a:prstGeom prst="rect">
              <a:avLst/>
            </a:prstGeom>
            <a:solidFill>
              <a:srgbClr val="636E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/>
            <p:cNvSpPr/>
            <p:nvPr/>
          </p:nvSpPr>
          <p:spPr>
            <a:xfrm>
              <a:off x="7383871" y="6258885"/>
              <a:ext cx="685808" cy="62388"/>
            </a:xfrm>
            <a:prstGeom prst="rect">
              <a:avLst/>
            </a:prstGeom>
            <a:solidFill>
              <a:srgbClr val="636E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/>
            <p:cNvSpPr/>
            <p:nvPr/>
          </p:nvSpPr>
          <p:spPr>
            <a:xfrm>
              <a:off x="7531492" y="6355192"/>
              <a:ext cx="685808" cy="62388"/>
            </a:xfrm>
            <a:prstGeom prst="rect">
              <a:avLst/>
            </a:prstGeom>
            <a:solidFill>
              <a:srgbClr val="636E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72" name="Rettangolo 71"/>
            <p:cNvSpPr/>
            <p:nvPr/>
          </p:nvSpPr>
          <p:spPr>
            <a:xfrm>
              <a:off x="7841177" y="5616429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/>
            <p:cNvSpPr/>
            <p:nvPr/>
          </p:nvSpPr>
          <p:spPr>
            <a:xfrm>
              <a:off x="7990190" y="5705632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73"/>
            <p:cNvSpPr/>
            <p:nvPr/>
          </p:nvSpPr>
          <p:spPr>
            <a:xfrm>
              <a:off x="8132086" y="5798873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5" name="Rettangolo 74"/>
            <p:cNvSpPr/>
            <p:nvPr/>
          </p:nvSpPr>
          <p:spPr>
            <a:xfrm>
              <a:off x="8288620" y="5891135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6" name="Rettangolo 75"/>
            <p:cNvSpPr/>
            <p:nvPr/>
          </p:nvSpPr>
          <p:spPr>
            <a:xfrm>
              <a:off x="8444072" y="5981866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7" name="Rettangolo 76"/>
            <p:cNvSpPr/>
            <p:nvPr/>
          </p:nvSpPr>
          <p:spPr>
            <a:xfrm>
              <a:off x="8590388" y="6075096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3" name="Gruppo 82"/>
          <p:cNvGrpSpPr/>
          <p:nvPr/>
        </p:nvGrpSpPr>
        <p:grpSpPr>
          <a:xfrm>
            <a:off x="2605163" y="4149412"/>
            <a:ext cx="322384" cy="307777"/>
            <a:chOff x="2857500" y="4142674"/>
            <a:chExt cx="322384" cy="307777"/>
          </a:xfrm>
        </p:grpSpPr>
        <p:sp>
          <p:nvSpPr>
            <p:cNvPr id="81" name="Triangolo isoscele 80"/>
            <p:cNvSpPr/>
            <p:nvPr/>
          </p:nvSpPr>
          <p:spPr>
            <a:xfrm>
              <a:off x="2857500" y="4142674"/>
              <a:ext cx="322384" cy="26569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2" name="CasellaDiTesto 81"/>
            <p:cNvSpPr txBox="1"/>
            <p:nvPr/>
          </p:nvSpPr>
          <p:spPr>
            <a:xfrm>
              <a:off x="2874995" y="4142674"/>
              <a:ext cx="2873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/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832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/>
          </p:cNvPr>
          <p:cNvSpPr txBox="1">
            <a:spLocks/>
          </p:cNvSpPr>
          <p:nvPr/>
        </p:nvSpPr>
        <p:spPr>
          <a:xfrm>
            <a:off x="2074179" y="562564"/>
            <a:ext cx="9275987" cy="98274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4400" b="1" dirty="0">
                <a:solidFill>
                  <a:srgbClr val="FFC000"/>
                </a:solidFill>
              </a:rPr>
              <a:t>OUR IMPLEMENTATION</a:t>
            </a:r>
            <a:endParaRPr lang="en-GB" sz="4400" b="1" dirty="0">
              <a:solidFill>
                <a:srgbClr val="FFC000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2074179" y="2225703"/>
            <a:ext cx="331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Language</a:t>
            </a:r>
            <a:r>
              <a:rPr lang="it-IT" dirty="0"/>
              <a:t>: C++ &amp; open mp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795" y="3119389"/>
            <a:ext cx="3375728" cy="1205618"/>
          </a:xfrm>
          <a:prstGeom prst="rect">
            <a:avLst/>
          </a:prstGeom>
        </p:spPr>
      </p:pic>
      <p:sp>
        <p:nvSpPr>
          <p:cNvPr id="8" name="Segnaposto contenuto 4">
            <a:extLst/>
          </p:cNvPr>
          <p:cNvSpPr txBox="1">
            <a:spLocks/>
          </p:cNvSpPr>
          <p:nvPr/>
        </p:nvSpPr>
        <p:spPr>
          <a:xfrm>
            <a:off x="2589212" y="1713390"/>
            <a:ext cx="8915400" cy="419783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</p:txBody>
      </p:sp>
      <p:sp>
        <p:nvSpPr>
          <p:cNvPr id="10" name="Segnaposto contenuto 2">
            <a:extLst/>
          </p:cNvPr>
          <p:cNvSpPr txBox="1">
            <a:spLocks/>
          </p:cNvSpPr>
          <p:nvPr/>
        </p:nvSpPr>
        <p:spPr>
          <a:xfrm>
            <a:off x="1567469" y="2410369"/>
            <a:ext cx="8915400" cy="138941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/>
              <a:t>Support </a:t>
            </a:r>
            <a:r>
              <a:rPr lang="it-IT" sz="1400" dirty="0" err="1"/>
              <a:t>shared</a:t>
            </a:r>
            <a:r>
              <a:rPr lang="it-IT" sz="1400" dirty="0"/>
              <a:t> </a:t>
            </a:r>
            <a:r>
              <a:rPr lang="it-IT" sz="1400" dirty="0" err="1"/>
              <a:t>memory</a:t>
            </a:r>
            <a:r>
              <a:rPr lang="it-IT" sz="1400" dirty="0"/>
              <a:t> </a:t>
            </a:r>
            <a:r>
              <a:rPr lang="it-IT" sz="1400" dirty="0" err="1"/>
              <a:t>multiprocessing</a:t>
            </a:r>
            <a:endParaRPr lang="it-IT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/>
              <a:t>Easy to use </a:t>
            </a:r>
            <a:r>
              <a:rPr lang="it-IT" sz="1400" dirty="0" err="1"/>
              <a:t>simply</a:t>
            </a:r>
            <a:r>
              <a:rPr lang="it-IT" sz="1400" dirty="0"/>
              <a:t> </a:t>
            </a:r>
            <a:r>
              <a:rPr lang="it-IT" sz="1400" dirty="0" err="1"/>
              <a:t>adding</a:t>
            </a:r>
            <a:r>
              <a:rPr lang="it-IT" sz="1400" dirty="0"/>
              <a:t> some </a:t>
            </a:r>
            <a:r>
              <a:rPr lang="it-IT" sz="1400" dirty="0" err="1"/>
              <a:t>commands</a:t>
            </a:r>
            <a:r>
              <a:rPr lang="it-IT" sz="1400" dirty="0"/>
              <a:t> to standard C++ code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sz="1400" dirty="0"/>
          </a:p>
          <a:p>
            <a:pPr lvl="1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457200" lvl="1" indent="0">
              <a:buNone/>
            </a:pPr>
            <a:endParaRPr lang="it-IT" sz="1800" b="1" dirty="0"/>
          </a:p>
          <a:p>
            <a:pPr marL="457200" lvl="1" indent="0">
              <a:buNone/>
            </a:pPr>
            <a:endParaRPr lang="it-IT" sz="1800" b="1" dirty="0"/>
          </a:p>
          <a:p>
            <a:pPr marL="457200" lvl="1" indent="0">
              <a:buNone/>
            </a:pPr>
            <a:r>
              <a:rPr lang="it-IT" sz="1800" b="1" dirty="0"/>
              <a:t>GIT and GIT HUB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/>
              <a:t>For </a:t>
            </a:r>
            <a:r>
              <a:rPr lang="it-IT" sz="1400" dirty="0" err="1"/>
              <a:t>working</a:t>
            </a:r>
            <a:r>
              <a:rPr lang="it-IT" sz="1400" dirty="0"/>
              <a:t> in group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9" name="Immagine 8" descr="Immagine che contiene oggetto&#10;&#10;Descrizione generata con affidabilità molto elevata">
            <a:extLst>
              <a:ext uri="{FF2B5EF4-FFF2-40B4-BE49-F238E27FC236}">
                <a16:creationId xmlns:a16="http://schemas.microsoft.com/office/drawing/2014/main" id="{011CF354-00A4-402D-9284-4BB90F81F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5053" y="887026"/>
            <a:ext cx="3455632" cy="2387528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B6944976-25F9-4F2F-B25D-7348EE93A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3423" y="4665559"/>
            <a:ext cx="1905000" cy="190500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3EED8EC7-7CD8-48D4-AD01-AD9EDA19F8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9437" y="4785862"/>
            <a:ext cx="1479086" cy="144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909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737D5CBC-A6DF-4A55-9A5D-E91443A633A5}"/>
              </a:ext>
            </a:extLst>
          </p:cNvPr>
          <p:cNvSpPr txBox="1">
            <a:spLocks/>
          </p:cNvSpPr>
          <p:nvPr/>
        </p:nvSpPr>
        <p:spPr>
          <a:xfrm>
            <a:off x="577048" y="233493"/>
            <a:ext cx="11478828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4400" b="1" dirty="0">
                <a:solidFill>
                  <a:srgbClr val="FFC000"/>
                </a:solidFill>
              </a:rPr>
              <a:t>WORK PLAN</a:t>
            </a:r>
            <a:endParaRPr lang="en-GB" sz="440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99716D7-5493-4D23-9F16-F70D81D5DDC2}"/>
              </a:ext>
            </a:extLst>
          </p:cNvPr>
          <p:cNvSpPr/>
          <p:nvPr/>
        </p:nvSpPr>
        <p:spPr>
          <a:xfrm>
            <a:off x="585926" y="1313895"/>
            <a:ext cx="11469950" cy="35510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E578407-C9FB-4082-8E73-8A3A05712CA4}"/>
              </a:ext>
            </a:extLst>
          </p:cNvPr>
          <p:cNvSpPr/>
          <p:nvPr/>
        </p:nvSpPr>
        <p:spPr>
          <a:xfrm>
            <a:off x="577048" y="2128708"/>
            <a:ext cx="1597981" cy="932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sz="2000" dirty="0" err="1">
                <a:solidFill>
                  <a:schemeClr val="tx1"/>
                </a:solidFill>
              </a:rPr>
              <a:t>Parser</a:t>
            </a:r>
            <a:r>
              <a:rPr lang="it-IT" sz="2000" dirty="0">
                <a:solidFill>
                  <a:schemeClr val="tx1"/>
                </a:solidFill>
              </a:rPr>
              <a:t> of the DNA </a:t>
            </a:r>
            <a:r>
              <a:rPr lang="it-IT" sz="2000" dirty="0" err="1">
                <a:solidFill>
                  <a:schemeClr val="tx1"/>
                </a:solidFill>
              </a:rPr>
              <a:t>sequence</a:t>
            </a:r>
            <a:endParaRPr lang="en-GB" sz="2000" dirty="0">
              <a:solidFill>
                <a:schemeClr val="tx1"/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259EB14C-6272-403C-9710-98749FBAC2AA}"/>
              </a:ext>
            </a:extLst>
          </p:cNvPr>
          <p:cNvSpPr/>
          <p:nvPr/>
        </p:nvSpPr>
        <p:spPr>
          <a:xfrm>
            <a:off x="2411409" y="2749404"/>
            <a:ext cx="1597981" cy="932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>
                <a:solidFill>
                  <a:schemeClr val="tx1"/>
                </a:solidFill>
              </a:rPr>
              <a:t>Serial </a:t>
            </a:r>
            <a:r>
              <a:rPr lang="it-IT" dirty="0" err="1">
                <a:solidFill>
                  <a:schemeClr val="tx1"/>
                </a:solidFill>
              </a:rPr>
              <a:t>version</a:t>
            </a:r>
            <a:r>
              <a:rPr lang="it-IT" dirty="0">
                <a:solidFill>
                  <a:schemeClr val="tx1"/>
                </a:solidFill>
              </a:rPr>
              <a:t> of the </a:t>
            </a:r>
            <a:r>
              <a:rPr lang="it-IT" dirty="0" err="1">
                <a:solidFill>
                  <a:schemeClr val="tx1"/>
                </a:solidFill>
              </a:rPr>
              <a:t>hash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table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3F74EE11-5588-4BCA-988B-987B5A34A3FC}"/>
              </a:ext>
            </a:extLst>
          </p:cNvPr>
          <p:cNvSpPr/>
          <p:nvPr/>
        </p:nvSpPr>
        <p:spPr>
          <a:xfrm>
            <a:off x="4245770" y="3405793"/>
            <a:ext cx="1939183" cy="941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Multithreaded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hash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table</a:t>
            </a:r>
            <a:r>
              <a:rPr lang="it-IT" dirty="0">
                <a:solidFill>
                  <a:schemeClr val="tx1"/>
                </a:solidFill>
              </a:rPr>
              <a:t> with </a:t>
            </a:r>
            <a:r>
              <a:rPr lang="it-IT" dirty="0" err="1">
                <a:solidFill>
                  <a:schemeClr val="tx1"/>
                </a:solidFill>
              </a:rPr>
              <a:t>locks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011FDD33-E476-4032-A25C-B00537AD09E5}"/>
              </a:ext>
            </a:extLst>
          </p:cNvPr>
          <p:cNvSpPr/>
          <p:nvPr/>
        </p:nvSpPr>
        <p:spPr>
          <a:xfrm>
            <a:off x="6421333" y="3876309"/>
            <a:ext cx="1969362" cy="11703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Multithreaded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hash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table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without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locks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D32B2DE4-54E0-4A9E-82EE-CF907DBE07CD}"/>
              </a:ext>
            </a:extLst>
          </p:cNvPr>
          <p:cNvSpPr/>
          <p:nvPr/>
        </p:nvSpPr>
        <p:spPr>
          <a:xfrm>
            <a:off x="8554971" y="4560536"/>
            <a:ext cx="1760604" cy="1326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Make the </a:t>
            </a:r>
            <a:r>
              <a:rPr lang="it-IT" dirty="0" err="1">
                <a:solidFill>
                  <a:schemeClr val="tx1"/>
                </a:solidFill>
              </a:rPr>
              <a:t>program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memory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efficient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0E37061B-0AAE-46E9-B05F-70B32D0BE49B}"/>
              </a:ext>
            </a:extLst>
          </p:cNvPr>
          <p:cNvSpPr/>
          <p:nvPr/>
        </p:nvSpPr>
        <p:spPr>
          <a:xfrm>
            <a:off x="10439400" y="5419079"/>
            <a:ext cx="1616476" cy="11703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Evaluation of the </a:t>
            </a:r>
            <a:r>
              <a:rPr lang="it-IT" dirty="0" err="1">
                <a:solidFill>
                  <a:schemeClr val="tx1"/>
                </a:solidFill>
              </a:rPr>
              <a:t>algorithm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549A19EE-DB10-4700-A24D-2471447D387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376039" y="1390650"/>
            <a:ext cx="0" cy="7380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91C0EB42-237E-4F57-AE5B-9A4526FE827A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11247638" y="1669002"/>
            <a:ext cx="4440" cy="37500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BFBFDA2D-D0B4-4902-9E40-9B39ED6C4FCA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9435273" y="1673954"/>
            <a:ext cx="33014" cy="28865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D0DEC947-F880-4FED-83BA-75CEF4A7E2C8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7406014" y="1695450"/>
            <a:ext cx="0" cy="21808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648FD781-76A7-45A6-8E1A-559A9BF30FC1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5215361" y="1695450"/>
            <a:ext cx="1" cy="17103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9A4353F3-AFF0-46C0-AECC-9D60412D8A9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210399" y="1631221"/>
            <a:ext cx="1" cy="11181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847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6885CBBA-BDAD-411A-BF78-7687664379C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61604" y="439224"/>
            <a:ext cx="5638433" cy="6014329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0AFD520A-8B42-4630-B473-0F24421C6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0659" y="4475285"/>
            <a:ext cx="10027749" cy="830066"/>
          </a:xfrm>
        </p:spPr>
        <p:txBody>
          <a:bodyPr>
            <a:noAutofit/>
          </a:bodyPr>
          <a:lstStyle/>
          <a:p>
            <a:pPr algn="ctr"/>
            <a:r>
              <a:rPr lang="it-IT" sz="7200" b="1" dirty="0">
                <a:solidFill>
                  <a:srgbClr val="FFC000"/>
                </a:solidFill>
              </a:rPr>
              <a:t>OUR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722099740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485</TotalTime>
  <Words>1052</Words>
  <Application>Microsoft Office PowerPoint</Application>
  <PresentationFormat>Widescreen</PresentationFormat>
  <Paragraphs>254</Paragraphs>
  <Slides>29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6" baseType="lpstr">
      <vt:lpstr>Arial</vt:lpstr>
      <vt:lpstr>Cambria Math</vt:lpstr>
      <vt:lpstr>Century Gothic</vt:lpstr>
      <vt:lpstr>Goudy Old Style</vt:lpstr>
      <vt:lpstr>Wingdings</vt:lpstr>
      <vt:lpstr>Wingdings 3</vt:lpstr>
      <vt:lpstr>Filo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JELLYFISH</vt:lpstr>
      <vt:lpstr>PARALLELISM: SIMD</vt:lpstr>
      <vt:lpstr>Presentazione standard di PowerPoint</vt:lpstr>
      <vt:lpstr>Presentazione standard di PowerPoint</vt:lpstr>
      <vt:lpstr>OUR IMPLEMENTATION</vt:lpstr>
      <vt:lpstr>Presentazione standard di PowerPoint</vt:lpstr>
      <vt:lpstr>Presentazione standard di PowerPoint</vt:lpstr>
      <vt:lpstr>Presentazione standard di PowerPoint</vt:lpstr>
      <vt:lpstr>OPTIMIZATIONS</vt:lpstr>
      <vt:lpstr>LOCK-FREE HASH TABLE</vt:lpstr>
      <vt:lpstr>IMPLEMENTATION</vt:lpstr>
      <vt:lpstr>MERGING INTERMEDIATE HASH TABLE</vt:lpstr>
      <vt:lpstr>IMPLEMENTATION</vt:lpstr>
      <vt:lpstr>REDUCED MEMORY USAGE</vt:lpstr>
      <vt:lpstr>IMPLEMENTATION</vt:lpstr>
      <vt:lpstr>KEY ENCODING</vt:lpstr>
      <vt:lpstr>IMPLEMENTATION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JELLYFISH</dc:title>
  <dc:creator>diego gaboardi</dc:creator>
  <cp:lastModifiedBy>diego gaboardi</cp:lastModifiedBy>
  <cp:revision>60</cp:revision>
  <dcterms:created xsi:type="dcterms:W3CDTF">2017-09-21T08:17:35Z</dcterms:created>
  <dcterms:modified xsi:type="dcterms:W3CDTF">2017-11-08T07:25:44Z</dcterms:modified>
</cp:coreProperties>
</file>