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6" r:id="rId4"/>
    <p:sldId id="267" r:id="rId5"/>
    <p:sldId id="256" r:id="rId6"/>
    <p:sldId id="273" r:id="rId7"/>
    <p:sldId id="269" r:id="rId8"/>
    <p:sldId id="271" r:id="rId9"/>
    <p:sldId id="281" r:id="rId10"/>
    <p:sldId id="280" r:id="rId11"/>
    <p:sldId id="285" r:id="rId12"/>
    <p:sldId id="282" r:id="rId13"/>
    <p:sldId id="283" r:id="rId14"/>
    <p:sldId id="257" r:id="rId15"/>
    <p:sldId id="275" r:id="rId16"/>
    <p:sldId id="260" r:id="rId17"/>
    <p:sldId id="276" r:id="rId18"/>
    <p:sldId id="258" r:id="rId19"/>
    <p:sldId id="277" r:id="rId20"/>
    <p:sldId id="259" r:id="rId21"/>
    <p:sldId id="278" r:id="rId22"/>
    <p:sldId id="272" r:id="rId23"/>
    <p:sldId id="292" r:id="rId24"/>
    <p:sldId id="295" r:id="rId25"/>
    <p:sldId id="288" r:id="rId26"/>
    <p:sldId id="293" r:id="rId27"/>
    <p:sldId id="294" r:id="rId28"/>
    <p:sldId id="29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Dataset Lenght (#char)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Foglio1!$A$4:$A$8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Foglio1!$E$4:$E$8</c:f>
              <c:numCache>
                <c:formatCode>0.000</c:formatCode>
                <c:ptCount val="5"/>
                <c:pt idx="0">
                  <c:v>1.4999999999999999E-2</c:v>
                </c:pt>
                <c:pt idx="1">
                  <c:v>0.12733333333333333</c:v>
                </c:pt>
                <c:pt idx="2">
                  <c:v>1.3006666666666666</c:v>
                </c:pt>
                <c:pt idx="3">
                  <c:v>12.011333333333333</c:v>
                </c:pt>
                <c:pt idx="4">
                  <c:v>102.23166666666667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D-43E6-92B3-07B6705A01DD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Foglio1!$E$12:$E$16</c:f>
              <c:numCache>
                <c:formatCode>0.000</c:formatCode>
                <c:ptCount val="5"/>
                <c:pt idx="0">
                  <c:v>1.9666666666666666E-2</c:v>
                </c:pt>
                <c:pt idx="1">
                  <c:v>0.12433333333333334</c:v>
                </c:pt>
                <c:pt idx="2">
                  <c:v>1.1803333333333332</c:v>
                </c:pt>
                <c:pt idx="3">
                  <c:v>12.132333333333333</c:v>
                </c:pt>
                <c:pt idx="4">
                  <c:v>131.36166666666665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D-43E6-92B3-07B6705A01DD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Foglio1!$E$20:$E$24</c:f>
              <c:numCache>
                <c:formatCode>0.000</c:formatCode>
                <c:ptCount val="5"/>
                <c:pt idx="0">
                  <c:v>2.0666666666666667E-2</c:v>
                </c:pt>
                <c:pt idx="1">
                  <c:v>3.2666666666666663E-2</c:v>
                </c:pt>
                <c:pt idx="2">
                  <c:v>8.900000000000001E-2</c:v>
                </c:pt>
                <c:pt idx="3">
                  <c:v>0.69633333333333347</c:v>
                </c:pt>
                <c:pt idx="4">
                  <c:v>5.8290000000000006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8D-43E6-92B3-07B6705A01D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Foglio1!$A$29:$A$33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Foglio1!$E$29:$E$33</c:f>
              <c:numCache>
                <c:formatCode>0.000</c:formatCode>
                <c:ptCount val="5"/>
                <c:pt idx="0">
                  <c:v>30.608000000000001</c:v>
                </c:pt>
                <c:pt idx="1">
                  <c:v>42.719533333333324</c:v>
                </c:pt>
                <c:pt idx="2">
                  <c:v>44.281000000000006</c:v>
                </c:pt>
                <c:pt idx="3">
                  <c:v>59.846000000000004</c:v>
                </c:pt>
                <c:pt idx="4">
                  <c:v>61.000666666666667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E-4D0C-B29F-B317850CFEC6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Foglio1!$E$37:$E$41</c:f>
              <c:numCache>
                <c:formatCode>0.000</c:formatCode>
                <c:ptCount val="5"/>
                <c:pt idx="0">
                  <c:v>50.194333333333333</c:v>
                </c:pt>
                <c:pt idx="1">
                  <c:v>59.56666666666667</c:v>
                </c:pt>
                <c:pt idx="2">
                  <c:v>63.129333333333328</c:v>
                </c:pt>
                <c:pt idx="3">
                  <c:v>74.90333333333335</c:v>
                </c:pt>
                <c:pt idx="4">
                  <c:v>76.076666666666654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E-4D0C-B29F-B317850CFEC6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Foglio1!$E$45:$E$49</c:f>
              <c:numCache>
                <c:formatCode>0.000</c:formatCode>
                <c:ptCount val="5"/>
                <c:pt idx="0">
                  <c:v>3.0263333333333335</c:v>
                </c:pt>
                <c:pt idx="1">
                  <c:v>3.781333333333333</c:v>
                </c:pt>
                <c:pt idx="2">
                  <c:v>3.9103333333333334</c:v>
                </c:pt>
                <c:pt idx="3">
                  <c:v>4.6480000000000006</c:v>
                </c:pt>
                <c:pt idx="4">
                  <c:v>4.9273333333333333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CE-4D0C-B29F-B317850CF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3434451" y="5976698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Diego Gaboardi and Giorgio Giardini</a:t>
            </a:r>
          </a:p>
          <a:p>
            <a:pPr algn="ctr"/>
            <a:r>
              <a:rPr lang="it-IT" dirty="0"/>
              <a:t>Politecnico di Milano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D5609B-F72A-4355-8561-FFB57AAE1DBF}"/>
              </a:ext>
            </a:extLst>
          </p:cNvPr>
          <p:cNvSpPr txBox="1"/>
          <p:nvPr/>
        </p:nvSpPr>
        <p:spPr>
          <a:xfrm>
            <a:off x="2806470" y="619168"/>
            <a:ext cx="715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PROJECT OF AAPP</a:t>
            </a:r>
            <a:b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</a:b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K-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mer</a:t>
            </a: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counting</a:t>
            </a:r>
            <a:endParaRPr lang="it-IT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81EB907-2F3B-4771-8BFD-CE1FDF1ACA89}"/>
              </a:ext>
            </a:extLst>
          </p:cNvPr>
          <p:cNvGrpSpPr/>
          <p:nvPr/>
        </p:nvGrpSpPr>
        <p:grpSpPr>
          <a:xfrm rot="20369766">
            <a:off x="797573" y="-675475"/>
            <a:ext cx="10541347" cy="9673573"/>
            <a:chOff x="177426" y="0"/>
            <a:chExt cx="7560901" cy="796316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45F87E2-4A1F-4B9E-8BF0-917C31F7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-275004" y="452430"/>
              <a:ext cx="3708025" cy="280316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F7D7BB-FB69-4778-82BA-6D75D5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2649677" y="3067424"/>
              <a:ext cx="1363408" cy="103069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D6A6211-A158-44F6-9A8C-288DC219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899821">
              <a:off x="3711487" y="4051783"/>
              <a:ext cx="1363408" cy="1030699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0A960C0-2FD7-47BF-8B9F-F4778E06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670763">
              <a:off x="4482731" y="4707570"/>
              <a:ext cx="3708025" cy="280316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36" y="2990391"/>
            <a:ext cx="2850903" cy="28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Class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HashEntry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E965E9-D980-4E21-A810-32913F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2" y="3734017"/>
            <a:ext cx="3589591" cy="2594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2AB570-80C0-40BB-8C6D-E4CA4799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2" y="1604523"/>
            <a:ext cx="6176196" cy="24412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04492-45FD-41FC-8055-54030344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8" y="3899943"/>
            <a:ext cx="3322760" cy="2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Program option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62CBD8-08AF-4858-84AC-5E1FEA6A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6" y="2356338"/>
            <a:ext cx="8317626" cy="21013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8C5D8-4703-4BF6-8E65-64CF4A8A89BC}"/>
              </a:ext>
            </a:extLst>
          </p:cNvPr>
          <p:cNvSpPr txBox="1"/>
          <p:nvPr/>
        </p:nvSpPr>
        <p:spPr>
          <a:xfrm>
            <a:off x="2497016" y="4696222"/>
            <a:ext cx="86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options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set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time: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source file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7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33DF1F-B3FF-4BBD-9610-8F171CACA173}"/>
              </a:ext>
            </a:extLst>
          </p:cNvPr>
          <p:cNvSpPr txBox="1"/>
          <p:nvPr/>
        </p:nvSpPr>
        <p:spPr>
          <a:xfrm>
            <a:off x="1718458" y="578661"/>
            <a:ext cx="1025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LOCK MULTITHREAD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882EB7-A6C3-4AA0-9066-067CDF5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9" y="2919149"/>
            <a:ext cx="7743825" cy="270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079F2-F51D-4151-B5E4-5B832C871E73}"/>
              </a:ext>
            </a:extLst>
          </p:cNvPr>
          <p:cNvSpPr txBox="1"/>
          <p:nvPr/>
        </p:nvSpPr>
        <p:spPr>
          <a:xfrm>
            <a:off x="2347179" y="1810460"/>
            <a:ext cx="865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of a </a:t>
            </a:r>
            <a:r>
              <a:rPr lang="it-IT" dirty="0" err="1"/>
              <a:t>critical</a:t>
            </a:r>
            <a:r>
              <a:rPr lang="it-IT" dirty="0"/>
              <a:t> call of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in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58C703-751C-482C-AA30-0D6832A04743}"/>
              </a:ext>
            </a:extLst>
          </p:cNvPr>
          <p:cNvSpPr/>
          <p:nvPr/>
        </p:nvSpPr>
        <p:spPr>
          <a:xfrm>
            <a:off x="2347178" y="3147646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CF062C-17F6-4336-9053-5876FDDA333E}"/>
              </a:ext>
            </a:extLst>
          </p:cNvPr>
          <p:cNvSpPr/>
          <p:nvPr/>
        </p:nvSpPr>
        <p:spPr>
          <a:xfrm>
            <a:off x="2347178" y="4955982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5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E8F0D5-4C43-471B-993A-B3303AB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8" y="2344729"/>
            <a:ext cx="3499338" cy="34993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D32523-3B7F-462C-93D7-65CB0A3E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729" y="2963008"/>
            <a:ext cx="8915399" cy="2262781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C000"/>
                </a:solidFill>
              </a:rPr>
              <a:t>OPTIMIZATIONS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2302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to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USED TO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6365-AF1C-48B5-B12D-FBFCC6BD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32" y="571357"/>
            <a:ext cx="8911687" cy="1280890"/>
          </a:xfrm>
        </p:spPr>
        <p:txBody>
          <a:bodyPr/>
          <a:lstStyle/>
          <a:p>
            <a:r>
              <a:rPr lang="it-IT" sz="44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CC44C-527B-4B59-9F9D-583C67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159" y="2074988"/>
            <a:ext cx="7636241" cy="5301762"/>
          </a:xfrm>
        </p:spPr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the location in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key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50144E3-3DD3-40DE-BB5E-E8E0A8A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67" y="2582012"/>
            <a:ext cx="5191979" cy="21946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4E73C5A-4E83-46E6-B11F-90074A67E60D}"/>
              </a:ext>
            </a:extLst>
          </p:cNvPr>
          <p:cNvSpPr/>
          <p:nvPr/>
        </p:nvSpPr>
        <p:spPr>
          <a:xfrm>
            <a:off x="3165231" y="3679319"/>
            <a:ext cx="4897315" cy="145338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FF46C-0CBE-4E73-8914-8884963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7" y="5399434"/>
            <a:ext cx="6010374" cy="11530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F764A2-5C72-4057-87CB-BBCBD9A52E47}"/>
              </a:ext>
            </a:extLst>
          </p:cNvPr>
          <p:cNvSpPr/>
          <p:nvPr/>
        </p:nvSpPr>
        <p:spPr>
          <a:xfrm>
            <a:off x="3212124" y="6180996"/>
            <a:ext cx="5668817" cy="152824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F1DD8A-51DB-41CE-8399-B08D99872132}"/>
              </a:ext>
            </a:extLst>
          </p:cNvPr>
          <p:cNvSpPr txBox="1"/>
          <p:nvPr/>
        </p:nvSpPr>
        <p:spPr>
          <a:xfrm>
            <a:off x="2422159" y="1573068"/>
            <a:ext cx="93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the GCC </a:t>
            </a:r>
            <a:r>
              <a:rPr lang="it-IT" dirty="0" err="1"/>
              <a:t>function</a:t>
            </a:r>
            <a:r>
              <a:rPr lang="it-IT" dirty="0"/>
              <a:t> __</a:t>
            </a:r>
            <a:r>
              <a:rPr lang="it-IT" dirty="0" err="1"/>
              <a:t>sync_bool_compare_and_swap</a:t>
            </a:r>
            <a:r>
              <a:rPr lang="it-IT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EEAED5-EF40-4FCB-B2CF-7888F9B4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567" y="662726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9E53A-9C84-4C0B-8C5F-4215D20BACC5}"/>
              </a:ext>
            </a:extLst>
          </p:cNvPr>
          <p:cNvSpPr txBox="1"/>
          <p:nvPr/>
        </p:nvSpPr>
        <p:spPr>
          <a:xfrm>
            <a:off x="2510081" y="1470701"/>
            <a:ext cx="935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conflicts</a:t>
            </a:r>
            <a:endParaRPr lang="it-IT" dirty="0"/>
          </a:p>
          <a:p>
            <a:r>
              <a:rPr lang="it-IT" dirty="0"/>
              <a:t>			</a:t>
            </a:r>
            <a:r>
              <a:rPr lang="it-IT" dirty="0" err="1"/>
              <a:t>order</a:t>
            </a:r>
            <a:r>
              <a:rPr lang="it-IT" dirty="0"/>
              <a:t>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efficently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quicksort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848CF5-42EC-4DCD-9A9B-F1FA29A3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75" y="562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CEE140-39B2-4540-9D73-34F06601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3186" y="635616"/>
            <a:ext cx="691661" cy="6916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438392-B07A-4478-8817-70F4551D1302}"/>
              </a:ext>
            </a:extLst>
          </p:cNvPr>
          <p:cNvGrpSpPr/>
          <p:nvPr/>
        </p:nvGrpSpPr>
        <p:grpSpPr>
          <a:xfrm>
            <a:off x="2510081" y="2288614"/>
            <a:ext cx="8814411" cy="4473814"/>
            <a:chOff x="2510081" y="2045672"/>
            <a:chExt cx="9125097" cy="4714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69E4BF-CBC8-4E63-AEFC-50B9B96A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81" y="2045672"/>
              <a:ext cx="7548077" cy="471414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CC08ED4-5100-412A-A35C-D94CAEB322F8}"/>
                </a:ext>
              </a:extLst>
            </p:cNvPr>
            <p:cNvSpPr/>
            <p:nvPr/>
          </p:nvSpPr>
          <p:spPr>
            <a:xfrm>
              <a:off x="2510081" y="2365125"/>
              <a:ext cx="7548077" cy="175847"/>
            </a:xfrm>
            <a:prstGeom prst="rect">
              <a:avLst/>
            </a:prstGeom>
            <a:solidFill>
              <a:srgbClr val="E78712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ECB9C96-A204-4872-BBEF-253ECDD9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325" y="4655889"/>
              <a:ext cx="5224853" cy="210392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5CC7E06E-1D13-47DA-A232-B030FFB6D4FD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800600" y="4220303"/>
              <a:ext cx="4222152" cy="435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6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6" y="620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DB26-1CF8-488B-91B1-03A9222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07" y="679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151A-501B-4BD5-95E9-D6B82F85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8284"/>
            <a:ext cx="8915400" cy="3777622"/>
          </a:xfrm>
        </p:spPr>
        <p:txBody>
          <a:bodyPr/>
          <a:lstStyle/>
          <a:p>
            <a:r>
              <a:rPr lang="it-IT" dirty="0"/>
              <a:t>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entry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E0E9-7501-44F9-A4B1-245E4EC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881305"/>
            <a:ext cx="5353050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E76D2C-1D55-40E9-AE70-49F951C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7726"/>
            <a:ext cx="3190875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64D62-2C2F-4C2F-95DD-ADA30436C8FB}"/>
              </a:ext>
            </a:extLst>
          </p:cNvPr>
          <p:cNvSpPr txBox="1"/>
          <p:nvPr/>
        </p:nvSpPr>
        <p:spPr>
          <a:xfrm>
            <a:off x="2513795" y="2235123"/>
            <a:ext cx="564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Definition of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</a:t>
            </a:r>
            <a:r>
              <a:rPr lang="it-IT" sz="1400" dirty="0" err="1"/>
              <a:t>int</a:t>
            </a:r>
            <a:r>
              <a:rPr lang="it-IT" sz="1400" dirty="0"/>
              <a:t> (32bit)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0B7A6-B3FE-4C25-AE60-FFF5B41E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2793"/>
            <a:ext cx="6485304" cy="191171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8676283-F2BA-43CF-B1E4-F5A108248F9B}"/>
              </a:ext>
            </a:extLst>
          </p:cNvPr>
          <p:cNvSpPr/>
          <p:nvPr/>
        </p:nvSpPr>
        <p:spPr>
          <a:xfrm>
            <a:off x="2997372" y="5020406"/>
            <a:ext cx="3248879" cy="475685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B884191-BE58-4028-A70E-1E597D6231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0770" y="679090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48" y="603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48" y="1628340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02248" y="181937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F35837-E4F4-46D6-A823-F7504C47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1742" y="624110"/>
            <a:ext cx="741973" cy="741973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C868C8-0EEA-477B-9295-8C7E2CAE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67933F-2545-4538-8D37-54F59771D62D}"/>
              </a:ext>
            </a:extLst>
          </p:cNvPr>
          <p:cNvSpPr txBox="1"/>
          <p:nvPr/>
        </p:nvSpPr>
        <p:spPr>
          <a:xfrm>
            <a:off x="2483704" y="1760846"/>
            <a:ext cx="93550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  <a:p>
            <a:endParaRPr lang="it-IT" dirty="0"/>
          </a:p>
          <a:p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advantage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must use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minimum large to </a:t>
            </a:r>
            <a:r>
              <a:rPr lang="it-IT" dirty="0" err="1"/>
              <a:t>encode</a:t>
            </a:r>
            <a:r>
              <a:rPr lang="it-IT" dirty="0"/>
              <a:t> a k-mer.</a:t>
            </a:r>
          </a:p>
          <a:p>
            <a:r>
              <a:rPr lang="it-IT" dirty="0"/>
              <a:t>The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depends</a:t>
            </a:r>
            <a:r>
              <a:rPr lang="it-IT" dirty="0"/>
              <a:t> on k.</a:t>
            </a:r>
          </a:p>
          <a:p>
            <a:r>
              <a:rPr lang="it-IT" dirty="0"/>
              <a:t>The CAS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assembly</a:t>
            </a:r>
            <a:r>
              <a:rPr lang="it-IT" dirty="0"/>
              <a:t> primitive.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with non-primitive data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  <a:p>
            <a:r>
              <a:rPr lang="it-IT" dirty="0"/>
              <a:t>Primitive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all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, minimum 16bit for short </a:t>
            </a:r>
            <a:r>
              <a:rPr lang="it-IT" dirty="0" err="1"/>
              <a:t>int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way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CAS with short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the performance of the </a:t>
            </a:r>
            <a:r>
              <a:rPr lang="it-IT" dirty="0" err="1"/>
              <a:t>algorithm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include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TIME 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 Version of the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Serial </a:t>
            </a:r>
            <a:r>
              <a:rPr lang="it-IT" dirty="0" err="1"/>
              <a:t>version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with </a:t>
            </a:r>
            <a:r>
              <a:rPr lang="it-IT" dirty="0" err="1"/>
              <a:t>locks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locks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Show the speed up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How </a:t>
            </a:r>
            <a:r>
              <a:rPr lang="it-IT" dirty="0" err="1"/>
              <a:t>much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takes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lenght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DATASET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576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651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BB31060-787E-4613-A9D7-63C6444A8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931188"/>
              </p:ext>
            </p:extLst>
          </p:nvPr>
        </p:nvGraphicFramePr>
        <p:xfrm>
          <a:off x="2592925" y="2283948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B824931-297A-4CAF-86D2-180109FEA9A1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dataset length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200" dirty="0"/>
              <a:t>Dataset: random created, k = 4, L = 8, CPU = 24</a:t>
            </a:r>
          </a:p>
        </p:txBody>
      </p:sp>
    </p:spTree>
    <p:extLst>
      <p:ext uri="{BB962C8B-B14F-4D97-AF65-F5344CB8AC3E}">
        <p14:creationId xmlns:p14="http://schemas.microsoft.com/office/powerpoint/2010/main" val="382683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6C871-05E5-49BC-9652-5D8E1AA7EBA4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K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200" dirty="0"/>
              <a:t>Dataset: gbgss116, L = 2*k, CPU = 24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2F3356D-386B-4738-B314-0449C8729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275871"/>
              </p:ext>
            </p:extLst>
          </p:nvPr>
        </p:nvGraphicFramePr>
        <p:xfrm>
          <a:off x="2592924" y="2292741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085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8126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CONSIDERATIONS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0611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4E84D07-737A-465E-A979-5A405BD14147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REFERENCES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1554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5757" y="2918243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01068" y="4107765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05783" y="3838637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2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PARALLELISM: 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885CBBA-BDAD-411A-BF78-76876643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04" y="439224"/>
            <a:ext cx="5638433" cy="601432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AFD520A-8B42-4630-B473-0F24421C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59" y="4475285"/>
            <a:ext cx="10027749" cy="830066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>
                <a:solidFill>
                  <a:srgbClr val="FFC000"/>
                </a:solidFill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22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793</Words>
  <Application>Microsoft Office PowerPoint</Application>
  <PresentationFormat>Widescreen</PresentationFormat>
  <Paragraphs>215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JELLYFISH</vt:lpstr>
      <vt:lpstr>PARALLELISM: SIMD</vt:lpstr>
      <vt:lpstr>Presentazione standard di PowerPoint</vt:lpstr>
      <vt:lpstr>Presentazione standard di PowerPoint</vt:lpstr>
      <vt:lpstr>OUR IMPLEMENTATION</vt:lpstr>
      <vt:lpstr>Presentazione standard di PowerPoint</vt:lpstr>
      <vt:lpstr>Presentazione standard di PowerPoint</vt:lpstr>
      <vt:lpstr>Presentazione standard di PowerPoint</vt:lpstr>
      <vt:lpstr>OPTIMIZATIONS</vt:lpstr>
      <vt:lpstr>LOCK-FREE HASH TABLE</vt:lpstr>
      <vt:lpstr>IMPLEMENTATION</vt:lpstr>
      <vt:lpstr>MERGING INTERMEDIATE HASH TABLE</vt:lpstr>
      <vt:lpstr>IMPLEMENTATION</vt:lpstr>
      <vt:lpstr>REDUCED MEMORY USAGE</vt:lpstr>
      <vt:lpstr>IMPLEMENTATION</vt:lpstr>
      <vt:lpstr>KEY ENCODING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Giorgio Giardini</cp:lastModifiedBy>
  <cp:revision>47</cp:revision>
  <dcterms:created xsi:type="dcterms:W3CDTF">2017-09-21T08:17:35Z</dcterms:created>
  <dcterms:modified xsi:type="dcterms:W3CDTF">2017-10-28T17:28:11Z</dcterms:modified>
</cp:coreProperties>
</file>