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1" r:id="rId2"/>
    <p:sldId id="264" r:id="rId3"/>
    <p:sldId id="266" r:id="rId4"/>
    <p:sldId id="267" r:id="rId5"/>
    <p:sldId id="256" r:id="rId6"/>
    <p:sldId id="273" r:id="rId7"/>
    <p:sldId id="269" r:id="rId8"/>
    <p:sldId id="271" r:id="rId9"/>
    <p:sldId id="281" r:id="rId10"/>
    <p:sldId id="280" r:id="rId11"/>
    <p:sldId id="285" r:id="rId12"/>
    <p:sldId id="282" r:id="rId13"/>
    <p:sldId id="283" r:id="rId14"/>
    <p:sldId id="257" r:id="rId15"/>
    <p:sldId id="275" r:id="rId16"/>
    <p:sldId id="260" r:id="rId17"/>
    <p:sldId id="276" r:id="rId18"/>
    <p:sldId id="258" r:id="rId19"/>
    <p:sldId id="277" r:id="rId20"/>
    <p:sldId id="259" r:id="rId21"/>
    <p:sldId id="278" r:id="rId22"/>
    <p:sldId id="272" r:id="rId23"/>
    <p:sldId id="279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76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2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E987C-6464-45A5-8EAA-800D11B97F5C}"/>
              </a:ext>
            </a:extLst>
          </p:cNvPr>
          <p:cNvSpPr txBox="1"/>
          <p:nvPr/>
        </p:nvSpPr>
        <p:spPr>
          <a:xfrm>
            <a:off x="3434451" y="5976698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Diego Gaboardi and Giorgio Giardini</a:t>
            </a:r>
          </a:p>
          <a:p>
            <a:pPr algn="ctr"/>
            <a:r>
              <a:rPr lang="it-IT" dirty="0"/>
              <a:t>Politecnico di Milano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D5609B-F72A-4355-8561-FFB57AAE1DBF}"/>
              </a:ext>
            </a:extLst>
          </p:cNvPr>
          <p:cNvSpPr txBox="1"/>
          <p:nvPr/>
        </p:nvSpPr>
        <p:spPr>
          <a:xfrm>
            <a:off x="2806470" y="619168"/>
            <a:ext cx="715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PROJECT OF AAPP</a:t>
            </a:r>
            <a:b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</a:b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K-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mer</a:t>
            </a: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 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counting</a:t>
            </a:r>
            <a:endParaRPr lang="it-IT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81EB907-2F3B-4771-8BFD-CE1FDF1ACA89}"/>
              </a:ext>
            </a:extLst>
          </p:cNvPr>
          <p:cNvGrpSpPr/>
          <p:nvPr/>
        </p:nvGrpSpPr>
        <p:grpSpPr>
          <a:xfrm rot="20369766">
            <a:off x="797573" y="-675475"/>
            <a:ext cx="10541347" cy="9673573"/>
            <a:chOff x="177426" y="0"/>
            <a:chExt cx="7560901" cy="796316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45F87E2-4A1F-4B9E-8BF0-917C31F7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-275004" y="452430"/>
              <a:ext cx="3708025" cy="280316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F7D7BB-FB69-4778-82BA-6D75D523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2649677" y="3067424"/>
              <a:ext cx="1363408" cy="103069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D6A6211-A158-44F6-9A8C-288DC219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899821">
              <a:off x="3711487" y="4051783"/>
              <a:ext cx="1363408" cy="1030699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C0A960C0-2FD7-47BF-8B9F-F4778E06E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670763">
              <a:off x="4482731" y="4707570"/>
              <a:ext cx="3708025" cy="2803166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33E43BC-52F8-45A4-B0B7-A56E4DDE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36" y="2990391"/>
            <a:ext cx="2850903" cy="28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Class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HashEntry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E965E9-D980-4E21-A810-32913F2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2" y="3734017"/>
            <a:ext cx="3589591" cy="25940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2AB570-80C0-40BB-8C6D-E4CA4799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2" y="1604523"/>
            <a:ext cx="6176196" cy="24412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E04492-45FD-41FC-8055-54030344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08" y="3899943"/>
            <a:ext cx="3322760" cy="2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 err="1"/>
              <a:t>Parser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1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33DF1F-B3FF-4BBD-9610-8F171CACA173}"/>
              </a:ext>
            </a:extLst>
          </p:cNvPr>
          <p:cNvSpPr txBox="1"/>
          <p:nvPr/>
        </p:nvSpPr>
        <p:spPr>
          <a:xfrm>
            <a:off x="1718458" y="578661"/>
            <a:ext cx="1025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LOCK MULTITHREAD IMPLEMENTATION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882EB7-A6C3-4AA0-9066-067CDF5A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79" y="2919149"/>
            <a:ext cx="7743825" cy="2705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4079F2-F51D-4151-B5E4-5B832C871E73}"/>
              </a:ext>
            </a:extLst>
          </p:cNvPr>
          <p:cNvSpPr txBox="1"/>
          <p:nvPr/>
        </p:nvSpPr>
        <p:spPr>
          <a:xfrm>
            <a:off x="2347179" y="1810460"/>
            <a:ext cx="865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of a </a:t>
            </a:r>
            <a:r>
              <a:rPr lang="it-IT" dirty="0" err="1"/>
              <a:t>critical</a:t>
            </a:r>
            <a:r>
              <a:rPr lang="it-IT" dirty="0"/>
              <a:t> call of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in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58C703-751C-482C-AA30-0D6832A04743}"/>
              </a:ext>
            </a:extLst>
          </p:cNvPr>
          <p:cNvSpPr/>
          <p:nvPr/>
        </p:nvSpPr>
        <p:spPr>
          <a:xfrm>
            <a:off x="2347178" y="3147646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CF062C-17F6-4336-9053-5876FDDA333E}"/>
              </a:ext>
            </a:extLst>
          </p:cNvPr>
          <p:cNvSpPr/>
          <p:nvPr/>
        </p:nvSpPr>
        <p:spPr>
          <a:xfrm>
            <a:off x="2347178" y="4955982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5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E8F0D5-4C43-471B-993A-B3303ABB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08" y="2344729"/>
            <a:ext cx="3499338" cy="34993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D32523-3B7F-462C-93D7-65CB0A3E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729" y="2963008"/>
            <a:ext cx="8915399" cy="2262781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C000"/>
                </a:solidFill>
              </a:rPr>
              <a:t>OPTIMIZATIONS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2302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9DD8-7898-4554-92A3-C7A3BEF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LOCK-FREE HASH TABLE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1D541-E8D6-49B9-BCDF-B47663A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b="1" dirty="0"/>
              <a:t>	CAS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Reads</a:t>
            </a:r>
            <a:r>
              <a:rPr lang="it-IT" sz="1400" dirty="0"/>
              <a:t> a </a:t>
            </a:r>
            <a:r>
              <a:rPr lang="it-IT" sz="1400" dirty="0" err="1"/>
              <a:t>memory</a:t>
            </a:r>
            <a:r>
              <a:rPr lang="it-IT" sz="1400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Compare the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to the second </a:t>
            </a:r>
            <a:r>
              <a:rPr lang="it-IT" sz="1400" dirty="0" err="1"/>
              <a:t>parameter</a:t>
            </a:r>
            <a:r>
              <a:rPr lang="it-IT" sz="1400" dirty="0"/>
              <a:t> of the </a:t>
            </a:r>
            <a:r>
              <a:rPr lang="it-IT" sz="1400" dirty="0" err="1"/>
              <a:t>instruction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equal</a:t>
            </a:r>
            <a:r>
              <a:rPr lang="it-IT" sz="1400" dirty="0"/>
              <a:t> </a:t>
            </a:r>
            <a:r>
              <a:rPr lang="it-IT" sz="1400" dirty="0" err="1"/>
              <a:t>write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with the 3rd </a:t>
            </a:r>
            <a:r>
              <a:rPr lang="it-IT" sz="1400" dirty="0" err="1"/>
              <a:t>parameter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Return the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simultaneous</a:t>
            </a:r>
            <a:r>
              <a:rPr lang="it-IT" dirty="0"/>
              <a:t> access to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b="1" dirty="0"/>
              <a:t>USED TO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Finds</a:t>
            </a:r>
            <a:r>
              <a:rPr lang="it-IT" sz="1400" dirty="0"/>
              <a:t> the location in 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Increments</a:t>
            </a:r>
            <a:r>
              <a:rPr lang="it-IT" sz="1400" dirty="0"/>
              <a:t>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associated</a:t>
            </a:r>
            <a:r>
              <a:rPr lang="it-IT" sz="1400" dirty="0"/>
              <a:t> with the </a:t>
            </a:r>
            <a:r>
              <a:rPr lang="it-IT" sz="1400" dirty="0" err="1"/>
              <a:t>key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203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96365-AF1C-48B5-B12D-FBFCC6BD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32" y="571357"/>
            <a:ext cx="8911687" cy="1280890"/>
          </a:xfrm>
        </p:spPr>
        <p:txBody>
          <a:bodyPr/>
          <a:lstStyle/>
          <a:p>
            <a:r>
              <a:rPr lang="it-IT" sz="44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CCC44C-527B-4B59-9F9D-583C675C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159" y="2074988"/>
            <a:ext cx="7636241" cy="5301762"/>
          </a:xfrm>
        </p:spPr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the location in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key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50144E3-3DD3-40DE-BB5E-E8E0A8AA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67" y="2582012"/>
            <a:ext cx="5191979" cy="21946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4E73C5A-4E83-46E6-B11F-90074A67E60D}"/>
              </a:ext>
            </a:extLst>
          </p:cNvPr>
          <p:cNvSpPr/>
          <p:nvPr/>
        </p:nvSpPr>
        <p:spPr>
          <a:xfrm>
            <a:off x="3165231" y="3679319"/>
            <a:ext cx="4897315" cy="145338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FF46C-0CBE-4E73-8914-88849630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67" y="5399434"/>
            <a:ext cx="6010374" cy="115303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0F764A2-5C72-4057-87CB-BBCBD9A52E47}"/>
              </a:ext>
            </a:extLst>
          </p:cNvPr>
          <p:cNvSpPr/>
          <p:nvPr/>
        </p:nvSpPr>
        <p:spPr>
          <a:xfrm>
            <a:off x="3212124" y="6180996"/>
            <a:ext cx="5668817" cy="152824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F1DD8A-51DB-41CE-8399-B08D99872132}"/>
              </a:ext>
            </a:extLst>
          </p:cNvPr>
          <p:cNvSpPr txBox="1"/>
          <p:nvPr/>
        </p:nvSpPr>
        <p:spPr>
          <a:xfrm>
            <a:off x="2422159" y="1573068"/>
            <a:ext cx="93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the GCC </a:t>
            </a:r>
            <a:r>
              <a:rPr lang="it-IT" dirty="0" err="1"/>
              <a:t>function</a:t>
            </a:r>
            <a:r>
              <a:rPr lang="it-IT" dirty="0"/>
              <a:t> __</a:t>
            </a:r>
            <a:r>
              <a:rPr lang="it-IT" dirty="0" err="1"/>
              <a:t>sync_bool_compare_and_swap</a:t>
            </a:r>
            <a:r>
              <a:rPr lang="it-IT" dirty="0"/>
              <a:t>()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EEAED5-EF40-4FCB-B2CF-7888F9B4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0567" y="662726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5F828-2BA9-4F30-AD15-7DE20BCB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624110"/>
            <a:ext cx="9125396" cy="128089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C000"/>
                </a:solidFill>
              </a:rPr>
              <a:t>MERGING INTERMEDIATE HASH TABLE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7CBF7-C819-442F-9B3D-B31610D1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15" y="1509204"/>
            <a:ext cx="8915400" cy="4402018"/>
          </a:xfrm>
        </p:spPr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computed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disk in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to:</a:t>
            </a:r>
          </a:p>
          <a:p>
            <a:pPr lvl="1"/>
            <a:r>
              <a:rPr lang="it-IT" sz="1400" dirty="0"/>
              <a:t>Query </a:t>
            </a:r>
            <a:r>
              <a:rPr lang="it-IT" sz="1400" dirty="0" err="1"/>
              <a:t>quickly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lvl="1"/>
            <a:r>
              <a:rPr lang="it-IT" sz="1400" dirty="0"/>
              <a:t>Merge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/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enouth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:</a:t>
            </a:r>
          </a:p>
          <a:p>
            <a:pPr lvl="1"/>
            <a:r>
              <a:rPr lang="it-IT" sz="1400" dirty="0"/>
              <a:t>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saved</a:t>
            </a:r>
            <a:r>
              <a:rPr lang="it-IT" sz="1400" dirty="0"/>
              <a:t> to disk</a:t>
            </a:r>
          </a:p>
          <a:p>
            <a:pPr lvl="1"/>
            <a:r>
              <a:rPr lang="it-IT" sz="1400" dirty="0"/>
              <a:t>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cleared</a:t>
            </a:r>
            <a:r>
              <a:rPr lang="it-IT" sz="1400" dirty="0"/>
              <a:t>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begin</a:t>
            </a:r>
            <a:r>
              <a:rPr lang="it-IT" sz="1400" dirty="0"/>
              <a:t> </a:t>
            </a:r>
            <a:r>
              <a:rPr lang="it-IT" sz="1400" dirty="0" err="1"/>
              <a:t>counting</a:t>
            </a:r>
            <a:r>
              <a:rPr lang="it-IT" sz="1400" dirty="0"/>
              <a:t> </a:t>
            </a:r>
            <a:r>
              <a:rPr lang="it-IT" sz="1400" dirty="0" err="1"/>
              <a:t>afresh</a:t>
            </a:r>
            <a:endParaRPr lang="it-IT" sz="1400" dirty="0"/>
          </a:p>
          <a:p>
            <a:pPr lvl="1"/>
            <a:r>
              <a:rPr lang="it-IT" sz="1400" dirty="0"/>
              <a:t>At the end 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merged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6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9E53A-9C84-4C0B-8C5F-4215D20BACC5}"/>
              </a:ext>
            </a:extLst>
          </p:cNvPr>
          <p:cNvSpPr txBox="1"/>
          <p:nvPr/>
        </p:nvSpPr>
        <p:spPr>
          <a:xfrm>
            <a:off x="2510081" y="1470701"/>
            <a:ext cx="935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conflicts</a:t>
            </a:r>
            <a:endParaRPr lang="it-IT" dirty="0"/>
          </a:p>
          <a:p>
            <a:r>
              <a:rPr lang="it-IT" dirty="0"/>
              <a:t>			</a:t>
            </a:r>
            <a:r>
              <a:rPr lang="it-IT" dirty="0" err="1"/>
              <a:t>order</a:t>
            </a:r>
            <a:r>
              <a:rPr lang="it-IT" dirty="0"/>
              <a:t>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efficently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quicksort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848CF5-42EC-4DCD-9A9B-F1FA29A3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75" y="5625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CEE140-39B2-4540-9D73-34F066019C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3186" y="635616"/>
            <a:ext cx="691661" cy="69166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1D438392-B07A-4478-8817-70F4551D1302}"/>
              </a:ext>
            </a:extLst>
          </p:cNvPr>
          <p:cNvGrpSpPr/>
          <p:nvPr/>
        </p:nvGrpSpPr>
        <p:grpSpPr>
          <a:xfrm>
            <a:off x="2510081" y="2288614"/>
            <a:ext cx="8814411" cy="4473814"/>
            <a:chOff x="2510081" y="2045672"/>
            <a:chExt cx="9125097" cy="4714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69E4BF-CBC8-4E63-AEFC-50B9B96AB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81" y="2045672"/>
              <a:ext cx="7548077" cy="4714142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CC08ED4-5100-412A-A35C-D94CAEB322F8}"/>
                </a:ext>
              </a:extLst>
            </p:cNvPr>
            <p:cNvSpPr/>
            <p:nvPr/>
          </p:nvSpPr>
          <p:spPr>
            <a:xfrm>
              <a:off x="2510081" y="2365125"/>
              <a:ext cx="7548077" cy="175847"/>
            </a:xfrm>
            <a:prstGeom prst="rect">
              <a:avLst/>
            </a:prstGeom>
            <a:solidFill>
              <a:srgbClr val="E78712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ECB9C96-A204-4872-BBEF-253ECDD9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325" y="4655889"/>
              <a:ext cx="5224853" cy="210392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5CC7E06E-1D13-47DA-A232-B030FFB6D4FD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800600" y="4220303"/>
              <a:ext cx="4222152" cy="435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61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B9C06-8B3B-4611-A230-CFB29E5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56" y="620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REDUCED MEMORY USAGE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2004A6-4419-4D6D-97F4-353BCECA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2339"/>
            <a:ext cx="8915400" cy="453888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Using 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large </a:t>
            </a:r>
            <a:r>
              <a:rPr lang="it-IT" dirty="0" err="1"/>
              <a:t>enough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k-</a:t>
            </a:r>
            <a:r>
              <a:rPr lang="it-IT" dirty="0" err="1"/>
              <a:t>mer</a:t>
            </a:r>
            <a:r>
              <a:rPr lang="it-IT" dirty="0"/>
              <a:t>: </a:t>
            </a:r>
            <a:r>
              <a:rPr lang="it-IT" b="1" dirty="0"/>
              <a:t>INEFFICIENT</a:t>
            </a:r>
          </a:p>
          <a:p>
            <a:endParaRPr lang="it-IT" b="1" dirty="0"/>
          </a:p>
          <a:p>
            <a:r>
              <a:rPr lang="it-IT" dirty="0" err="1"/>
              <a:t>Most</a:t>
            </a:r>
            <a:r>
              <a:rPr lang="it-IT" dirty="0"/>
              <a:t> of the k-</a:t>
            </a:r>
            <a:r>
              <a:rPr lang="it-IT" dirty="0" err="1"/>
              <a:t>mers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1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C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coverage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/>
              <a:t>IDEA: 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Small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field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key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one entry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D4551E-2CF0-407C-AE9F-04BA8E4313A0}"/>
              </a:ext>
            </a:extLst>
          </p:cNvPr>
          <p:cNvCxnSpPr/>
          <p:nvPr/>
        </p:nvCxnSpPr>
        <p:spPr>
          <a:xfrm>
            <a:off x="3635498" y="3134465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7B86D4D-0840-41F2-B1EC-9D57636EA0C3}"/>
              </a:ext>
            </a:extLst>
          </p:cNvPr>
          <p:cNvCxnSpPr/>
          <p:nvPr/>
        </p:nvCxnSpPr>
        <p:spPr>
          <a:xfrm>
            <a:off x="3635498" y="35052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4DB26-1CF8-488B-91B1-03A9222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07" y="679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4151A-501B-4BD5-95E9-D6B82F85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08284"/>
            <a:ext cx="8915400" cy="3777622"/>
          </a:xfrm>
        </p:spPr>
        <p:txBody>
          <a:bodyPr/>
          <a:lstStyle/>
          <a:p>
            <a:r>
              <a:rPr lang="it-IT" dirty="0"/>
              <a:t>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entry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E0E9-7501-44F9-A4B1-245E4EC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881305"/>
            <a:ext cx="5353050" cy="238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E76D2C-1D55-40E9-AE70-49F951C2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77726"/>
            <a:ext cx="3190875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564D62-2C2F-4C2F-95DD-ADA30436C8FB}"/>
              </a:ext>
            </a:extLst>
          </p:cNvPr>
          <p:cNvSpPr txBox="1"/>
          <p:nvPr/>
        </p:nvSpPr>
        <p:spPr>
          <a:xfrm>
            <a:off x="2513795" y="2235123"/>
            <a:ext cx="564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Definition of </a:t>
            </a:r>
            <a:r>
              <a:rPr lang="it-IT" sz="1400" dirty="0" err="1"/>
              <a:t>count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an </a:t>
            </a:r>
            <a:r>
              <a:rPr lang="it-IT" sz="1400" dirty="0" err="1"/>
              <a:t>int</a:t>
            </a:r>
            <a:r>
              <a:rPr lang="it-IT" sz="1400" dirty="0"/>
              <a:t> (32bit)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70B7A6-B3FE-4C25-AE60-FFF5B41E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02793"/>
            <a:ext cx="6485304" cy="191171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8676283-F2BA-43CF-B1E4-F5A108248F9B}"/>
              </a:ext>
            </a:extLst>
          </p:cNvPr>
          <p:cNvSpPr/>
          <p:nvPr/>
        </p:nvSpPr>
        <p:spPr>
          <a:xfrm>
            <a:off x="2997372" y="5020406"/>
            <a:ext cx="3248879" cy="475685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B884191-BE58-4028-A70E-1E597D6231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0770" y="679090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99591" y="1934233"/>
            <a:ext cx="7643447" cy="3693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Counting the number of occurrences of every k-</a:t>
            </a:r>
            <a:r>
              <a:rPr lang="en-US" dirty="0" err="1"/>
              <a:t>mer</a:t>
            </a:r>
            <a:r>
              <a:rPr lang="en-US" dirty="0"/>
              <a:t> in a </a:t>
            </a:r>
            <a:r>
              <a:rPr lang="en-US" u="sng" dirty="0"/>
              <a:t>long string</a:t>
            </a:r>
            <a:endParaRPr lang="it-IT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99591" y="2524908"/>
            <a:ext cx="524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/>
              <a:t>          </a:t>
            </a:r>
            <a:r>
              <a:rPr lang="it-IT" dirty="0" err="1"/>
              <a:t>substring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i="1" dirty="0"/>
              <a:t>k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633439" y="589085"/>
            <a:ext cx="2678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cxnSp>
        <p:nvCxnSpPr>
          <p:cNvPr id="5" name="Connettore 2 4">
            <a:extLst/>
          </p:cNvPr>
          <p:cNvCxnSpPr/>
          <p:nvPr/>
        </p:nvCxnSpPr>
        <p:spPr>
          <a:xfrm flipV="1">
            <a:off x="3428323" y="2716823"/>
            <a:ext cx="580969" cy="10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555747" y="3409275"/>
            <a:ext cx="341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USAGE</a:t>
            </a:r>
            <a:r>
              <a:rPr lang="it-IT" dirty="0"/>
              <a:t>  </a:t>
            </a:r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assembly</a:t>
            </a:r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2538162" y="4135384"/>
            <a:ext cx="8749192" cy="2039329"/>
            <a:chOff x="2513040" y="4053740"/>
            <a:chExt cx="8749192" cy="2039329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591" y="4347999"/>
              <a:ext cx="5079826" cy="174507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2513040" y="4053740"/>
              <a:ext cx="257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alphabet</a:t>
              </a:r>
              <a:r>
                <a:rPr lang="it-IT" dirty="0"/>
                <a:t>  = {A,C,G,T}</a:t>
              </a: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6985209" y="520293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7663602" y="4663391"/>
              <a:ext cx="167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err="1"/>
                <a:t>statistics</a:t>
              </a:r>
              <a:endParaRPr lang="it-IT" sz="11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0308125" y="4663391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knowledge</a:t>
              </a: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9163161" y="520641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71" y="4926064"/>
            <a:ext cx="913659" cy="98242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50" y="5085689"/>
            <a:ext cx="822804" cy="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91AF7-5891-4401-8ACB-F215C6F0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48" y="6038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KEY ENCODING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E9F-9DF5-413D-B77E-9F794F2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48" y="1628340"/>
            <a:ext cx="8915400" cy="48103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 = 2l 		   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hash-table</a:t>
            </a:r>
            <a:endParaRPr lang="it-IT" dirty="0"/>
          </a:p>
          <a:p>
            <a:pPr marL="0" indent="0" algn="ctr">
              <a:buNone/>
            </a:pPr>
            <a:r>
              <a:rPr lang="it-IT" dirty="0" err="1"/>
              <a:t>pos</a:t>
            </a:r>
            <a:r>
              <a:rPr lang="it-IT" dirty="0"/>
              <a:t>(m, i) = ( </a:t>
            </a:r>
            <a:r>
              <a:rPr lang="it-IT" dirty="0" err="1"/>
              <a:t>hash</a:t>
            </a:r>
            <a:r>
              <a:rPr lang="it-IT" dirty="0"/>
              <a:t>(m) + reprobe(i) ) </a:t>
            </a:r>
            <a:r>
              <a:rPr lang="it-IT" dirty="0" err="1"/>
              <a:t>mod</a:t>
            </a:r>
            <a:r>
              <a:rPr lang="it-IT" dirty="0"/>
              <a:t> M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position of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l-</a:t>
            </a:r>
            <a:r>
              <a:rPr lang="it-IT" dirty="0" err="1"/>
              <a:t>lower</a:t>
            </a:r>
            <a:r>
              <a:rPr lang="it-IT" dirty="0"/>
              <a:t> bits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IDEA</a:t>
            </a:r>
            <a:r>
              <a:rPr lang="it-IT" dirty="0"/>
              <a:t>: store </a:t>
            </a:r>
            <a:r>
              <a:rPr lang="it-IT" dirty="0" err="1"/>
              <a:t>only</a:t>
            </a:r>
            <a:r>
              <a:rPr lang="it-IT" dirty="0"/>
              <a:t> 2k-l </a:t>
            </a:r>
            <a:r>
              <a:rPr lang="it-IT" dirty="0" err="1"/>
              <a:t>higher</a:t>
            </a:r>
            <a:r>
              <a:rPr lang="it-IT" dirty="0"/>
              <a:t> bits and the reprobe </a:t>
            </a:r>
            <a:r>
              <a:rPr lang="it-IT" dirty="0" err="1"/>
              <a:t>count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space</a:t>
            </a:r>
            <a:r>
              <a:rPr lang="it-IT" dirty="0"/>
              <a:t> per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</a:t>
            </a:r>
            <a:r>
              <a:rPr lang="it-IT" dirty="0" err="1"/>
              <a:t>lenght</a:t>
            </a:r>
            <a:r>
              <a:rPr lang="it-IT" dirty="0"/>
              <a:t> of the l-</a:t>
            </a:r>
            <a:r>
              <a:rPr lang="it-IT" dirty="0" err="1"/>
              <a:t>mers</a:t>
            </a:r>
            <a:r>
              <a:rPr lang="it-IT" dirty="0"/>
              <a:t> and of the input </a:t>
            </a:r>
            <a:r>
              <a:rPr lang="it-IT" dirty="0" err="1"/>
              <a:t>string</a:t>
            </a:r>
            <a:endParaRPr lang="it-IT" dirty="0"/>
          </a:p>
          <a:p>
            <a:endParaRPr lang="en-GB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E8E44D-6FDF-4964-9543-AA2340C1217C}"/>
              </a:ext>
            </a:extLst>
          </p:cNvPr>
          <p:cNvCxnSpPr/>
          <p:nvPr/>
        </p:nvCxnSpPr>
        <p:spPr>
          <a:xfrm>
            <a:off x="5802248" y="181937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F35837-E4F4-46D6-A823-F7504C47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81742" y="624110"/>
            <a:ext cx="741973" cy="741973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DC868C8-0EEA-477B-9295-8C7E2CAE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5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67933F-2545-4538-8D37-54F59771D62D}"/>
              </a:ext>
            </a:extLst>
          </p:cNvPr>
          <p:cNvSpPr txBox="1"/>
          <p:nvPr/>
        </p:nvSpPr>
        <p:spPr>
          <a:xfrm>
            <a:off x="2483704" y="1760846"/>
            <a:ext cx="93550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compatible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endParaRPr lang="it-IT" dirty="0"/>
          </a:p>
          <a:p>
            <a:endParaRPr lang="it-IT" dirty="0"/>
          </a:p>
          <a:p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take </a:t>
            </a:r>
            <a:r>
              <a:rPr lang="it-IT" dirty="0" err="1"/>
              <a:t>advantage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must use 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minimum large to </a:t>
            </a:r>
            <a:r>
              <a:rPr lang="it-IT" dirty="0" err="1"/>
              <a:t>encode</a:t>
            </a:r>
            <a:r>
              <a:rPr lang="it-IT" dirty="0"/>
              <a:t> a k-mer.</a:t>
            </a:r>
          </a:p>
          <a:p>
            <a:r>
              <a:rPr lang="it-IT" dirty="0"/>
              <a:t>The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depends</a:t>
            </a:r>
            <a:r>
              <a:rPr lang="it-IT" dirty="0"/>
              <a:t> on k.</a:t>
            </a:r>
          </a:p>
          <a:p>
            <a:r>
              <a:rPr lang="it-IT" dirty="0"/>
              <a:t>The CAS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assembly</a:t>
            </a:r>
            <a:r>
              <a:rPr lang="it-IT" dirty="0"/>
              <a:t> primitive.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with non-primitive data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  <a:p>
            <a:r>
              <a:rPr lang="it-IT" dirty="0"/>
              <a:t>Primitive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all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, minimum 16bit for short </a:t>
            </a:r>
            <a:r>
              <a:rPr lang="it-IT" dirty="0" err="1"/>
              <a:t>int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way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CAS with short 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the performance of the </a:t>
            </a:r>
            <a:r>
              <a:rPr lang="it-IT" dirty="0" err="1"/>
              <a:t>algorithm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include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92CBEA-4B33-425E-A77E-E10952D481A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EVALUATION</a:t>
            </a:r>
            <a:endParaRPr lang="en-GB" sz="4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23F3C3-AA7B-4105-973E-68223E636DC1}"/>
              </a:ext>
            </a:extLst>
          </p:cNvPr>
          <p:cNvSpPr txBox="1">
            <a:spLocks/>
          </p:cNvSpPr>
          <p:nvPr/>
        </p:nvSpPr>
        <p:spPr>
          <a:xfrm>
            <a:off x="2589212" y="2028825"/>
            <a:ext cx="8915400" cy="42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3 Version of the algorithm: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Serial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Multithreaded hash-table with 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Multithreaded hash-table without locks</a:t>
            </a:r>
          </a:p>
          <a:p>
            <a:endParaRPr lang="it-IT"/>
          </a:p>
          <a:p>
            <a:r>
              <a:rPr lang="it-IT"/>
              <a:t>We want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Show the speed up with respect to the number of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How much time it takes with respect to the lenght of the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How much memory is used with respect to the lenght of the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pPr marL="457200" lvl="1" indent="0">
              <a:buFont typeface="Wingdings 3" charset="2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A92E72-1C77-4395-BCD5-9FCD2B4B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03" y="1748901"/>
            <a:ext cx="3260268" cy="24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D40A41-8082-4F8A-B4A5-E77F1A3BDD40}"/>
              </a:ext>
            </a:extLst>
          </p:cNvPr>
          <p:cNvSpPr txBox="1"/>
          <p:nvPr/>
        </p:nvSpPr>
        <p:spPr>
          <a:xfrm>
            <a:off x="5372100" y="1784838"/>
            <a:ext cx="570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EVALUATION RESULT</a:t>
            </a:r>
          </a:p>
        </p:txBody>
      </p:sp>
    </p:spTree>
    <p:extLst>
      <p:ext uri="{BB962C8B-B14F-4D97-AF65-F5344CB8AC3E}">
        <p14:creationId xmlns:p14="http://schemas.microsoft.com/office/powerpoint/2010/main" val="158982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07761C-323D-4D83-A660-C336DCB8CA68}"/>
              </a:ext>
            </a:extLst>
          </p:cNvPr>
          <p:cNvSpPr txBox="1"/>
          <p:nvPr/>
        </p:nvSpPr>
        <p:spPr>
          <a:xfrm>
            <a:off x="4195664" y="4281854"/>
            <a:ext cx="570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4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25757" y="587454"/>
            <a:ext cx="7919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STANDARD IMPLEMENTATION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5757" y="1510429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Hash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endParaRPr lang="it-IT" b="1" dirty="0"/>
          </a:p>
          <a:p>
            <a:r>
              <a:rPr lang="it-IT" dirty="0" err="1"/>
              <a:t>Key</a:t>
            </a:r>
            <a:r>
              <a:rPr lang="it-IT" dirty="0"/>
              <a:t>: </a:t>
            </a:r>
            <a:r>
              <a:rPr lang="it-IT" dirty="0" err="1"/>
              <a:t>substring</a:t>
            </a:r>
            <a:r>
              <a:rPr lang="it-IT" dirty="0"/>
              <a:t> (k-</a:t>
            </a:r>
            <a:r>
              <a:rPr lang="it-IT" dirty="0" err="1"/>
              <a:t>mers</a:t>
            </a:r>
            <a:r>
              <a:rPr lang="it-IT" dirty="0"/>
              <a:t>)</a:t>
            </a:r>
          </a:p>
          <a:p>
            <a:r>
              <a:rPr lang="it-IT" dirty="0"/>
              <a:t>Value: </a:t>
            </a:r>
            <a:r>
              <a:rPr lang="it-IT" dirty="0" err="1"/>
              <a:t>counter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88"/>
              </p:ext>
            </p:extLst>
          </p:nvPr>
        </p:nvGraphicFramePr>
        <p:xfrm>
          <a:off x="3361924" y="2567723"/>
          <a:ext cx="84044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448">
                  <a:extLst>
                    <a:ext uri="{9D8B030D-6E8A-4147-A177-3AD203B41FA5}">
                      <a16:colId xmlns:a16="http://schemas.microsoft.com/office/drawing/2014/main" val="4887262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25918640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892184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62216361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366429478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09819192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387091824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13602968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78563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171249301"/>
                    </a:ext>
                  </a:extLst>
                </a:gridCol>
              </a:tblGrid>
              <a:tr h="279587">
                <a:tc>
                  <a:txBody>
                    <a:bodyPr/>
                    <a:lstStyle/>
                    <a:p>
                      <a:r>
                        <a:rPr lang="it-IT" sz="1600" dirty="0"/>
                        <a:t>CCTA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TCCG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TGAA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32740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12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25757" y="2546234"/>
            <a:ext cx="7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Key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25757" y="2918243"/>
            <a:ext cx="11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SPATIAL DIMENSION (in bit)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(b)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A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alphabet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endParaRPr lang="it-IT" dirty="0"/>
              </a:p>
              <a:p>
                <a:r>
                  <a:rPr lang="it-IT" dirty="0"/>
                  <a:t>             k the </a:t>
                </a:r>
                <a:r>
                  <a:rPr lang="it-IT" dirty="0" err="1"/>
                  <a:t>substrings</a:t>
                </a:r>
                <a:r>
                  <a:rPr lang="it-IT" dirty="0"/>
                  <a:t> </a:t>
                </a:r>
                <a:r>
                  <a:rPr lang="it-IT" dirty="0" err="1"/>
                  <a:t>lenght</a:t>
                </a:r>
                <a:endParaRPr lang="it-IT" dirty="0"/>
              </a:p>
              <a:p>
                <a:r>
                  <a:rPr lang="it-IT" dirty="0"/>
                  <a:t>             b the maximum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counter</a:t>
                </a:r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blipFill>
                <a:blip r:embed="rId2"/>
                <a:stretch>
                  <a:fillRect l="-977" t="-2469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8101068" y="4107765"/>
            <a:ext cx="3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TEMPORAL DIMENTION</a:t>
            </a:r>
          </a:p>
          <a:p>
            <a:r>
              <a:rPr lang="it-IT" dirty="0"/>
              <a:t>|S|* </a:t>
            </a:r>
            <a:r>
              <a:rPr lang="it-IT" dirty="0" err="1"/>
              <a:t>table_access_time</a:t>
            </a:r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61945" y="552074"/>
            <a:ext cx="63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ON MAP REDUCE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29" y="1420326"/>
            <a:ext cx="4624088" cy="203285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05783" y="3838637"/>
            <a:ext cx="914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implementation -&gt; map operation emits a series of couples &lt; 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1 &gt; for each node -&gt; large overhead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401048" y="2113587"/>
            <a:ext cx="23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substring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4305" y="4683379"/>
            <a:ext cx="966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</a:pP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couples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</a:p>
        </p:txBody>
      </p:sp>
      <p:sp>
        <p:nvSpPr>
          <p:cNvPr id="9" name="Freccia a destra 8"/>
          <p:cNvSpPr/>
          <p:nvPr/>
        </p:nvSpPr>
        <p:spPr>
          <a:xfrm rot="5400000">
            <a:off x="2933241" y="5491804"/>
            <a:ext cx="552354" cy="10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261945" y="5409504"/>
            <a:ext cx="301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obtain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efficiently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305783" y="5820508"/>
            <a:ext cx="327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Jellyfish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6BFF46-367C-4C23-AE5E-8B53A44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987" cy="982748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JELLYFISH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B87C99C-DBDB-4EBE-9177-5CE56D9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/>
          <a:lstStyle/>
          <a:p>
            <a:r>
              <a:rPr lang="it-IT" b="1" dirty="0"/>
              <a:t>GOALS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Fast and </a:t>
            </a:r>
            <a:r>
              <a:rPr lang="it-IT" dirty="0" err="1"/>
              <a:t>multithreaded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Memory </a:t>
            </a:r>
            <a:r>
              <a:rPr lang="it-IT" dirty="0" err="1"/>
              <a:t>efficient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SOLUTION: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Lock free </a:t>
            </a:r>
            <a:r>
              <a:rPr lang="it-IT" dirty="0" err="1"/>
              <a:t>Hash-table</a:t>
            </a:r>
            <a:r>
              <a:rPr lang="it-IT" dirty="0"/>
              <a:t> with CAS </a:t>
            </a:r>
            <a:r>
              <a:rPr lang="it-IT" dirty="0" err="1"/>
              <a:t>assembly</a:t>
            </a:r>
            <a:r>
              <a:rPr lang="it-IT" dirty="0"/>
              <a:t>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Merging</a:t>
            </a:r>
            <a:r>
              <a:rPr lang="it-IT" dirty="0"/>
              <a:t> intermediate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entry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Space-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of </a:t>
            </a:r>
            <a:r>
              <a:rPr lang="it-IT" dirty="0" err="1"/>
              <a:t>keys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" name="Immagine 2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6BABD78C-CA58-4539-A6CF-F5FD1A2D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606858"/>
            <a:ext cx="1650999" cy="1631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D68AE-8BB0-4651-8AEF-30837297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33692"/>
            <a:ext cx="2066567" cy="1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2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PARALLELISM: SIMD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5163" y="1560362"/>
            <a:ext cx="8915400" cy="2427910"/>
          </a:xfrm>
        </p:spPr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code with a loop </a:t>
            </a:r>
            <a:r>
              <a:rPr lang="it-IT" dirty="0" err="1"/>
              <a:t>cycle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iteration of the loop is executed by one of the threads in the team</a:t>
            </a:r>
          </a:p>
          <a:p>
            <a:r>
              <a:rPr lang="it-IT" dirty="0"/>
              <a:t>Multiple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Partitioning</a:t>
            </a:r>
            <a:r>
              <a:rPr lang="it-IT" dirty="0"/>
              <a:t> of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985253" y="41494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 issue: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overlapping at border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uppo 79"/>
          <p:cNvGrpSpPr/>
          <p:nvPr/>
        </p:nvGrpSpPr>
        <p:grpSpPr>
          <a:xfrm>
            <a:off x="3234014" y="4603025"/>
            <a:ext cx="7709910" cy="606227"/>
            <a:chOff x="2962430" y="4354814"/>
            <a:chExt cx="5449739" cy="252589"/>
          </a:xfrm>
        </p:grpSpPr>
        <p:sp>
          <p:nvSpPr>
            <p:cNvPr id="5" name="CasellaDiTesto 4"/>
            <p:cNvSpPr txBox="1"/>
            <p:nvPr/>
          </p:nvSpPr>
          <p:spPr>
            <a:xfrm>
              <a:off x="2962430" y="4359028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1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473615" y="4361182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2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978358" y="4354815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3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488978" y="4354814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4</a:t>
              </a:r>
            </a:p>
          </p:txBody>
        </p:sp>
      </p:grpSp>
      <p:grpSp>
        <p:nvGrpSpPr>
          <p:cNvPr id="78" name="Gruppo 77"/>
          <p:cNvGrpSpPr/>
          <p:nvPr/>
        </p:nvGrpSpPr>
        <p:grpSpPr>
          <a:xfrm>
            <a:off x="3119714" y="4917554"/>
            <a:ext cx="8010194" cy="1536053"/>
            <a:chOff x="3334081" y="5539153"/>
            <a:chExt cx="5809497" cy="940779"/>
          </a:xfrm>
        </p:grpSpPr>
        <p:sp>
          <p:nvSpPr>
            <p:cNvPr id="9" name="Rettangolo 8"/>
            <p:cNvSpPr/>
            <p:nvPr/>
          </p:nvSpPr>
          <p:spPr>
            <a:xfrm>
              <a:off x="3337442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81050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624658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782920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93532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087723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31331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8959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53388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83575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7936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12297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81235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433638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558603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72964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8791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03220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3333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4769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6206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7788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312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0836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2272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73855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5298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8467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9903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81340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82922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84446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85970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87406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88989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90432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334081" y="559658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483094" y="568578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624990" y="577902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781524" y="587128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936976" y="596201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083292" y="605524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235209" y="615087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4384564" y="624413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32185" y="634044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836897" y="560316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4985910" y="569236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5127806" y="578560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84340" y="587786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5439792" y="596859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5586108" y="606182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738025" y="615745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887380" y="625071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035001" y="634702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6333388" y="56113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6482401" y="57005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6624297" y="579377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6780831" y="588603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6936283" y="597676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7082599" y="606999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/>
            <p:cNvSpPr/>
            <p:nvPr/>
          </p:nvSpPr>
          <p:spPr>
            <a:xfrm>
              <a:off x="7234516" y="6165626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7383871" y="625888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7531492" y="6355192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71"/>
            <p:cNvSpPr/>
            <p:nvPr/>
          </p:nvSpPr>
          <p:spPr>
            <a:xfrm>
              <a:off x="7841177" y="561642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7990190" y="57056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/>
            <p:cNvSpPr/>
            <p:nvPr/>
          </p:nvSpPr>
          <p:spPr>
            <a:xfrm>
              <a:off x="8132086" y="5798873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8288620" y="58911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8444072" y="598186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8590388" y="607509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605163" y="4149412"/>
            <a:ext cx="322384" cy="307777"/>
            <a:chOff x="2857500" y="4142674"/>
            <a:chExt cx="322384" cy="307777"/>
          </a:xfrm>
        </p:grpSpPr>
        <p:sp>
          <p:nvSpPr>
            <p:cNvPr id="81" name="Triangolo isoscele 80"/>
            <p:cNvSpPr/>
            <p:nvPr/>
          </p:nvSpPr>
          <p:spPr>
            <a:xfrm>
              <a:off x="2857500" y="4142674"/>
              <a:ext cx="322384" cy="2656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874995" y="4142674"/>
              <a:ext cx="28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/>
          </p:cNvPr>
          <p:cNvSpPr txBox="1">
            <a:spLocks/>
          </p:cNvSpPr>
          <p:nvPr/>
        </p:nvSpPr>
        <p:spPr>
          <a:xfrm>
            <a:off x="2074179" y="562564"/>
            <a:ext cx="9275987" cy="982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OUR IMPLEMENTATION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074179" y="2225703"/>
            <a:ext cx="33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it-IT" dirty="0"/>
              <a:t>: C++ &amp; open mp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3119389"/>
            <a:ext cx="3375728" cy="1205618"/>
          </a:xfrm>
          <a:prstGeom prst="rect">
            <a:avLst/>
          </a:prstGeom>
        </p:spPr>
      </p:pic>
      <p:sp>
        <p:nvSpPr>
          <p:cNvPr id="8" name="Segnaposto contenuto 4">
            <a:extLst/>
          </p:cNvPr>
          <p:cNvSpPr txBox="1">
            <a:spLocks/>
          </p:cNvSpPr>
          <p:nvPr/>
        </p:nvSpPr>
        <p:spPr>
          <a:xfrm>
            <a:off x="2589212" y="1713390"/>
            <a:ext cx="8915400" cy="4197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contenuto 2">
            <a:extLst/>
          </p:cNvPr>
          <p:cNvSpPr txBox="1">
            <a:spLocks/>
          </p:cNvSpPr>
          <p:nvPr/>
        </p:nvSpPr>
        <p:spPr>
          <a:xfrm>
            <a:off x="1567469" y="2410369"/>
            <a:ext cx="8915400" cy="13894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Support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multiprocessing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Easy to use </a:t>
            </a:r>
            <a:r>
              <a:rPr lang="it-IT" sz="1400" dirty="0" err="1"/>
              <a:t>simply</a:t>
            </a:r>
            <a:r>
              <a:rPr lang="it-IT" sz="1400" dirty="0"/>
              <a:t> </a:t>
            </a:r>
            <a:r>
              <a:rPr lang="it-IT" sz="1400" dirty="0" err="1"/>
              <a:t>adding</a:t>
            </a:r>
            <a:r>
              <a:rPr lang="it-IT" sz="1400" dirty="0"/>
              <a:t> some </a:t>
            </a:r>
            <a:r>
              <a:rPr lang="it-IT" sz="1400" dirty="0" err="1"/>
              <a:t>commands</a:t>
            </a:r>
            <a:r>
              <a:rPr lang="it-IT" sz="1400" dirty="0"/>
              <a:t> to standard C++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r>
              <a:rPr lang="it-IT" sz="1800" b="1" dirty="0"/>
              <a:t>GIT and GIT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working</a:t>
            </a:r>
            <a:r>
              <a:rPr lang="it-IT" sz="1400" dirty="0"/>
              <a:t> in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11CF354-00A4-402D-9284-4BB90F81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53" y="887026"/>
            <a:ext cx="3455632" cy="2387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944976-25F9-4F2F-B25D-7348EE9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23" y="4665559"/>
            <a:ext cx="1905000" cy="1905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ED8EC7-7CD8-48D4-AD01-AD9EDA19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7" y="4785862"/>
            <a:ext cx="1479086" cy="1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7D5CBC-A6DF-4A55-9A5D-E91443A633A5}"/>
              </a:ext>
            </a:extLst>
          </p:cNvPr>
          <p:cNvSpPr txBox="1">
            <a:spLocks/>
          </p:cNvSpPr>
          <p:nvPr/>
        </p:nvSpPr>
        <p:spPr>
          <a:xfrm>
            <a:off x="577048" y="233493"/>
            <a:ext cx="114788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WORK PLAN</a:t>
            </a:r>
            <a:endParaRPr lang="en-GB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9716D7-5493-4D23-9F16-F70D81D5DDC2}"/>
              </a:ext>
            </a:extLst>
          </p:cNvPr>
          <p:cNvSpPr/>
          <p:nvPr/>
        </p:nvSpPr>
        <p:spPr>
          <a:xfrm>
            <a:off x="585926" y="1313895"/>
            <a:ext cx="11469950" cy="355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578407-C9FB-4082-8E73-8A3A05712CA4}"/>
              </a:ext>
            </a:extLst>
          </p:cNvPr>
          <p:cNvSpPr/>
          <p:nvPr/>
        </p:nvSpPr>
        <p:spPr>
          <a:xfrm>
            <a:off x="577048" y="2128708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 dirty="0" err="1">
                <a:solidFill>
                  <a:schemeClr val="tx1"/>
                </a:solidFill>
              </a:rPr>
              <a:t>Parser</a:t>
            </a:r>
            <a:r>
              <a:rPr lang="it-IT" sz="2000" dirty="0">
                <a:solidFill>
                  <a:schemeClr val="tx1"/>
                </a:solidFill>
              </a:rPr>
              <a:t> of the DNA </a:t>
            </a:r>
            <a:r>
              <a:rPr lang="it-IT" sz="2000" dirty="0" err="1">
                <a:solidFill>
                  <a:schemeClr val="tx1"/>
                </a:solidFill>
              </a:rPr>
              <a:t>sequence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59EB14C-6272-403C-9710-98749FBAC2AA}"/>
              </a:ext>
            </a:extLst>
          </p:cNvPr>
          <p:cNvSpPr/>
          <p:nvPr/>
        </p:nvSpPr>
        <p:spPr>
          <a:xfrm>
            <a:off x="2411409" y="2749404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>
                <a:solidFill>
                  <a:schemeClr val="tx1"/>
                </a:solidFill>
              </a:rPr>
              <a:t>Serial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of the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74EE11-5588-4BCA-988B-987B5A34A3FC}"/>
              </a:ext>
            </a:extLst>
          </p:cNvPr>
          <p:cNvSpPr/>
          <p:nvPr/>
        </p:nvSpPr>
        <p:spPr>
          <a:xfrm>
            <a:off x="4245770" y="3405793"/>
            <a:ext cx="1939183" cy="94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1FDD33-E476-4032-A25C-B00537AD09E5}"/>
              </a:ext>
            </a:extLst>
          </p:cNvPr>
          <p:cNvSpPr/>
          <p:nvPr/>
        </p:nvSpPr>
        <p:spPr>
          <a:xfrm>
            <a:off x="6421333" y="3876309"/>
            <a:ext cx="1969362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2B2DE4-54E0-4A9E-82EE-CF907DBE07CD}"/>
              </a:ext>
            </a:extLst>
          </p:cNvPr>
          <p:cNvSpPr/>
          <p:nvPr/>
        </p:nvSpPr>
        <p:spPr>
          <a:xfrm>
            <a:off x="8554971" y="4560536"/>
            <a:ext cx="1760604" cy="132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Make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memory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efficient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37061B-0AAE-46E9-B05F-70B32D0BE49B}"/>
              </a:ext>
            </a:extLst>
          </p:cNvPr>
          <p:cNvSpPr/>
          <p:nvPr/>
        </p:nvSpPr>
        <p:spPr>
          <a:xfrm>
            <a:off x="10439400" y="5419079"/>
            <a:ext cx="1616476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the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49A19EE-DB10-4700-A24D-2471447D38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76039" y="1390650"/>
            <a:ext cx="0" cy="738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C0EB42-237E-4F57-AE5B-9A4526FE82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247638" y="1669002"/>
            <a:ext cx="4440" cy="375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BFDA2D-D0B4-4902-9E40-9B39ED6C4F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35273" y="1673954"/>
            <a:ext cx="33014" cy="288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0DEC947-F880-4FED-83BA-75CEF4A7E2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014" y="1695450"/>
            <a:ext cx="0" cy="218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48FD781-76A7-45A6-8E1A-559A9BF30F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15361" y="1695450"/>
            <a:ext cx="1" cy="171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A4353F3-AFF0-46C0-AECC-9D60412D8A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0399" y="1631221"/>
            <a:ext cx="1" cy="111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885CBBA-BDAD-411A-BF78-76876643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604" y="439224"/>
            <a:ext cx="5638433" cy="6014329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AFD520A-8B42-4630-B473-0F24421C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659" y="4475285"/>
            <a:ext cx="10027749" cy="830066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>
                <a:solidFill>
                  <a:srgbClr val="FFC000"/>
                </a:solidFill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22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362</TotalTime>
  <Words>741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Century Gothic</vt:lpstr>
      <vt:lpstr>Goudy Old Style</vt:lpstr>
      <vt:lpstr>Wingdings</vt:lpstr>
      <vt:lpstr>Wingdings 3</vt:lpstr>
      <vt:lpstr>Filo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JELLYFISH</vt:lpstr>
      <vt:lpstr>PARALLELISM: SIMD</vt:lpstr>
      <vt:lpstr>Presentazione standard di PowerPoint</vt:lpstr>
      <vt:lpstr>Presentazione standard di PowerPoint</vt:lpstr>
      <vt:lpstr>OUR IMPLEMENTATION</vt:lpstr>
      <vt:lpstr>Presentazione standard di PowerPoint</vt:lpstr>
      <vt:lpstr>Presentazione standard di PowerPoint</vt:lpstr>
      <vt:lpstr>Presentazione standard di PowerPoint</vt:lpstr>
      <vt:lpstr>OPTIMIZATIONS</vt:lpstr>
      <vt:lpstr>LOCK-FREE HASH TABLE</vt:lpstr>
      <vt:lpstr>IMPLEMENTATION</vt:lpstr>
      <vt:lpstr>MERGING INTERMEDIATE HASH TABLE</vt:lpstr>
      <vt:lpstr>IMPLEMENTATION</vt:lpstr>
      <vt:lpstr>REDUCED MEMORY USAGE</vt:lpstr>
      <vt:lpstr>IMPLEMENTATION</vt:lpstr>
      <vt:lpstr>KEY ENCODING</vt:lpstr>
      <vt:lpstr>IMPLEMENTATION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</dc:title>
  <dc:creator>diego gaboardi</dc:creator>
  <cp:lastModifiedBy>Giorgio Giardini</cp:lastModifiedBy>
  <cp:revision>40</cp:revision>
  <dcterms:created xsi:type="dcterms:W3CDTF">2017-09-21T08:17:35Z</dcterms:created>
  <dcterms:modified xsi:type="dcterms:W3CDTF">2017-10-14T16:05:40Z</dcterms:modified>
</cp:coreProperties>
</file>