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16" r:id="rId2"/>
    <p:sldId id="257" r:id="rId3"/>
    <p:sldId id="258" r:id="rId4"/>
    <p:sldId id="338" r:id="rId5"/>
    <p:sldId id="333" r:id="rId6"/>
    <p:sldId id="334" r:id="rId7"/>
    <p:sldId id="335" r:id="rId8"/>
    <p:sldId id="336" r:id="rId9"/>
    <p:sldId id="337" r:id="rId10"/>
    <p:sldId id="317" r:id="rId11"/>
    <p:sldId id="318" r:id="rId12"/>
    <p:sldId id="328" r:id="rId13"/>
    <p:sldId id="319" r:id="rId14"/>
    <p:sldId id="320" r:id="rId15"/>
    <p:sldId id="321" r:id="rId16"/>
    <p:sldId id="323" r:id="rId17"/>
    <p:sldId id="324" r:id="rId18"/>
    <p:sldId id="325" r:id="rId19"/>
    <p:sldId id="326" r:id="rId20"/>
    <p:sldId id="329" r:id="rId21"/>
    <p:sldId id="330" r:id="rId22"/>
    <p:sldId id="331" r:id="rId23"/>
    <p:sldId id="332" r:id="rId24"/>
    <p:sldId id="314" r:id="rId25"/>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Gamboa" initials="DG" lastIdx="3" clrIdx="0">
    <p:extLst>
      <p:ext uri="{19B8F6BF-5375-455C-9EA6-DF929625EA0E}">
        <p15:presenceInfo xmlns:p15="http://schemas.microsoft.com/office/powerpoint/2012/main" userId="Diego Gambo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80" y="4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4B4CE-7C7B-42CA-8D9C-E2E3DAAAF274}" type="datetimeFigureOut">
              <a:rPr lang="es-CR" smtClean="0"/>
              <a:t>29/9/2024</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BBB18-2F92-49EB-B6F3-57D7D0A9F8B9}" type="slidenum">
              <a:rPr lang="es-CR" smtClean="0"/>
              <a:t>‹#›</a:t>
            </a:fld>
            <a:endParaRPr lang="es-CR"/>
          </a:p>
        </p:txBody>
      </p:sp>
    </p:spTree>
    <p:extLst>
      <p:ext uri="{BB962C8B-B14F-4D97-AF65-F5344CB8AC3E}">
        <p14:creationId xmlns:p14="http://schemas.microsoft.com/office/powerpoint/2010/main" val="118577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s-ES" altLang="es-CR" dirty="0"/>
              <a:t>OFICINA DE RELACIONES PUBLICAS</a:t>
            </a:r>
          </a:p>
        </p:txBody>
      </p:sp>
      <p:sp>
        <p:nvSpPr>
          <p:cNvPr id="5" name="Rectangle 7"/>
          <p:cNvSpPr>
            <a:spLocks noGrp="1" noChangeArrowheads="1"/>
          </p:cNvSpPr>
          <p:nvPr>
            <p:ph type="sldNum"/>
          </p:nvPr>
        </p:nvSpPr>
        <p:spPr>
          <a:ln/>
        </p:spPr>
        <p:txBody>
          <a:bodyPr/>
          <a:lstStyle/>
          <a:p>
            <a:fld id="{E0D987FC-F47A-4A46-8EED-357945157BF5}" type="slidenum">
              <a:rPr lang="es-ES" altLang="es-CR"/>
              <a:pPr/>
              <a:t>1</a:t>
            </a:fld>
            <a:endParaRPr lang="es-ES" altLang="es-CR" dirty="0"/>
          </a:p>
        </p:txBody>
      </p:sp>
      <p:sp>
        <p:nvSpPr>
          <p:cNvPr id="245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685800" y="4342841"/>
            <a:ext cx="5486400" cy="41159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R" altLang="es-C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p:cNvSpPr>
            <a:spLocks noGrp="1" noRot="1" noChangeAspect="1" noTextEdit="1"/>
          </p:cNvSpPr>
          <p:nvPr>
            <p:ph type="sldImg"/>
          </p:nvPr>
        </p:nvSpPr>
        <p:spPr>
          <a:xfrm>
            <a:off x="381000" y="685800"/>
            <a:ext cx="6096000" cy="3429000"/>
          </a:xfrm>
        </p:spPr>
      </p:sp>
      <p:sp>
        <p:nvSpPr>
          <p:cNvPr id="133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R">
              <a:latin typeface="Times New Roman" panose="02020603050405020304" pitchFamily="18" charset="0"/>
            </a:endParaRPr>
          </a:p>
        </p:txBody>
      </p:sp>
      <p:sp>
        <p:nvSpPr>
          <p:cNvPr id="13316" name="3 Marcador de número de diapositiva"/>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1pPr>
            <a:lvl2pPr>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2pPr>
            <a:lvl3pPr>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3pPr>
            <a:lvl4pPr>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4pPr>
            <a:lvl5pPr>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646113" algn="l"/>
                <a:tab pos="1292225" algn="l"/>
                <a:tab pos="1939925" algn="l"/>
                <a:tab pos="2586038" algn="l"/>
              </a:tabLst>
              <a:defRPr>
                <a:solidFill>
                  <a:schemeClr val="bg1"/>
                </a:solidFill>
                <a:latin typeface="Arial" panose="020B0604020202020204" pitchFamily="34" charset="0"/>
                <a:ea typeface="SimSun" panose="02010600030101010101" pitchFamily="2" charset="-122"/>
              </a:defRPr>
            </a:lvl9pPr>
          </a:lstStyle>
          <a:p>
            <a:fld id="{3EFF7797-A4F7-42FB-ADF3-314A8B6CA253}" type="slidenum">
              <a:rPr lang="es-CR" altLang="es-CR">
                <a:solidFill>
                  <a:srgbClr val="000000"/>
                </a:solidFill>
                <a:latin typeface="Times New Roman" panose="02020603050405020304" pitchFamily="18" charset="0"/>
                <a:ea typeface="Arial Unicode MS" panose="020B0604020202020204" pitchFamily="34" charset="-128"/>
              </a:rPr>
              <a:pPr/>
              <a:t>2</a:t>
            </a:fld>
            <a:endParaRPr lang="es-CR" altLang="es-CR">
              <a:solidFill>
                <a:srgbClr val="000000"/>
              </a:solidFill>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87833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17937A7-A38A-4023-A375-799B12C3B6E1}" type="slidenum">
              <a:rPr lang="es-CR" altLang="es-ES" sz="1400"/>
              <a:pPr>
                <a:spcBef>
                  <a:spcPct val="0"/>
                </a:spcBef>
                <a:buSzPct val="45000"/>
                <a:buFont typeface="Wingdings" panose="05000000000000000000" pitchFamily="2" charset="2"/>
                <a:buNone/>
              </a:pPr>
              <a:t>3</a:t>
            </a:fld>
            <a:endParaRPr lang="es-CR" altLang="es-ES" sz="1400"/>
          </a:p>
        </p:txBody>
      </p:sp>
      <p:sp>
        <p:nvSpPr>
          <p:cNvPr id="10243" name="Text Box 1"/>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a:lnSpc>
                <a:spcPct val="95000"/>
              </a:lnSpc>
              <a:spcBef>
                <a:spcPct val="0"/>
              </a:spcBef>
              <a:buClrTx/>
              <a:buFontTx/>
              <a:buNone/>
            </a:pPr>
            <a:fld id="{D98DA7B8-B054-4F55-8805-F6DA23D8D579}" type="slidenum">
              <a:rPr lang="es-CR" altLang="es-ES" sz="1400">
                <a:ea typeface="Arial Unicode MS" panose="020B0604020202020204" pitchFamily="34" charset="-128"/>
                <a:cs typeface="Arial Unicode MS" panose="020B0604020202020204" pitchFamily="34" charset="-128"/>
              </a:rPr>
              <a:pPr algn="r">
                <a:lnSpc>
                  <a:spcPct val="95000"/>
                </a:lnSpc>
                <a:spcBef>
                  <a:spcPct val="0"/>
                </a:spcBef>
                <a:buClrTx/>
                <a:buFontTx/>
                <a:buNone/>
              </a:pPr>
              <a:t>3</a:t>
            </a:fld>
            <a:endParaRPr lang="es-CR" altLang="es-ES" sz="1400">
              <a:ea typeface="Arial Unicode MS" panose="020B0604020202020204" pitchFamily="34" charset="-128"/>
              <a:cs typeface="Arial Unicode MS" panose="020B0604020202020204" pitchFamily="34" charset="-128"/>
            </a:endParaRPr>
          </a:p>
        </p:txBody>
      </p:sp>
      <p:sp>
        <p:nvSpPr>
          <p:cNvPr id="10244" name="Rectangle 2"/>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10245" name="Rectangle 3"/>
          <p:cNvSpPr>
            <a:spLocks noGrp="1" noChangeArrowheads="1"/>
          </p:cNvSpPr>
          <p:nvPr>
            <p:ph type="body" idx="1"/>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CR" altLang="es-ES">
              <a:latin typeface="Times New Roman" panose="02020603050405020304" pitchFamily="18" charset="0"/>
            </a:endParaRPr>
          </a:p>
        </p:txBody>
      </p:sp>
    </p:spTree>
    <p:extLst>
      <p:ext uri="{BB962C8B-B14F-4D97-AF65-F5344CB8AC3E}">
        <p14:creationId xmlns:p14="http://schemas.microsoft.com/office/powerpoint/2010/main" val="71632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9F702-2A40-45A3-8724-CE6E6D504B9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3DCCA9AA-9DC8-4B10-8B73-25BB66EEC92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75A2369B-AA52-409B-B1B8-17B401D0DF6F}"/>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5" name="Marcador de pie de página 4">
            <a:extLst>
              <a:ext uri="{FF2B5EF4-FFF2-40B4-BE49-F238E27FC236}">
                <a16:creationId xmlns:a16="http://schemas.microsoft.com/office/drawing/2014/main" id="{F69CF2B5-9120-49B2-908E-9C330339042A}"/>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6" name="Marcador de número de diapositiva 5">
            <a:extLst>
              <a:ext uri="{FF2B5EF4-FFF2-40B4-BE49-F238E27FC236}">
                <a16:creationId xmlns:a16="http://schemas.microsoft.com/office/drawing/2014/main" id="{B3357FBB-F899-4918-8B4E-0F7AC7D90BAA}"/>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49918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5D113-9458-489C-8089-614862B3101E}"/>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A9215009-235C-4C21-816D-AA14FC7F30E6}"/>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2A5238F5-CF6F-4D1D-83EE-C0205E487613}"/>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5" name="Marcador de pie de página 4">
            <a:extLst>
              <a:ext uri="{FF2B5EF4-FFF2-40B4-BE49-F238E27FC236}">
                <a16:creationId xmlns:a16="http://schemas.microsoft.com/office/drawing/2014/main" id="{1B704182-FAD2-41F7-BCC4-756BA0090570}"/>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6" name="Marcador de número de diapositiva 5">
            <a:extLst>
              <a:ext uri="{FF2B5EF4-FFF2-40B4-BE49-F238E27FC236}">
                <a16:creationId xmlns:a16="http://schemas.microsoft.com/office/drawing/2014/main" id="{784215D1-321A-454F-94F1-23ACC85C3310}"/>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286899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4271B-DB68-4682-B320-952895F3CF4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A8142C2A-31D0-4DC2-BFFA-75224DDDC55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6A9ACA-2F6E-41D7-8C12-9CEDF16D20C7}"/>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5" name="Marcador de pie de página 4">
            <a:extLst>
              <a:ext uri="{FF2B5EF4-FFF2-40B4-BE49-F238E27FC236}">
                <a16:creationId xmlns:a16="http://schemas.microsoft.com/office/drawing/2014/main" id="{BE58D211-D45D-47F1-9CDB-E237B67110D2}"/>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6" name="Marcador de número de diapositiva 5">
            <a:extLst>
              <a:ext uri="{FF2B5EF4-FFF2-40B4-BE49-F238E27FC236}">
                <a16:creationId xmlns:a16="http://schemas.microsoft.com/office/drawing/2014/main" id="{22B44525-18B3-403A-9CEE-1BE8DC86054E}"/>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33887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1D11-79AB-46C8-82D8-F99AA2692B3A}"/>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571D83B9-8A16-4E73-8AA1-952034E8DFA2}"/>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A7D22E07-988B-457F-94F6-8638EEC0BF8A}"/>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5583B2C6-2AFC-4F25-BDE1-225B61526BA3}"/>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6" name="Marcador de pie de página 5">
            <a:extLst>
              <a:ext uri="{FF2B5EF4-FFF2-40B4-BE49-F238E27FC236}">
                <a16:creationId xmlns:a16="http://schemas.microsoft.com/office/drawing/2014/main" id="{78B568F2-40AB-482D-A0DE-19DBA539152F}"/>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7" name="Marcador de número de diapositiva 6">
            <a:extLst>
              <a:ext uri="{FF2B5EF4-FFF2-40B4-BE49-F238E27FC236}">
                <a16:creationId xmlns:a16="http://schemas.microsoft.com/office/drawing/2014/main" id="{233B389B-C1BB-4EE0-A4C6-9E56312A2947}"/>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356644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5EFB4-627B-4D11-AB28-BE8D7172EA18}"/>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02EA61F4-09B1-491C-A5ED-434906C67AD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6092DD-D173-48C6-8E69-52722E8CD73E}"/>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739B46CF-6664-4034-B014-6AB10DA827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25CF09-DCEF-460C-9FEB-B11149CC93F9}"/>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897E672B-08E5-46C1-9D15-F71316C79822}"/>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8" name="Marcador de pie de página 7">
            <a:extLst>
              <a:ext uri="{FF2B5EF4-FFF2-40B4-BE49-F238E27FC236}">
                <a16:creationId xmlns:a16="http://schemas.microsoft.com/office/drawing/2014/main" id="{0C1D574A-BDA1-4FF4-8681-4A92EA624E14}"/>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9" name="Marcador de número de diapositiva 8">
            <a:extLst>
              <a:ext uri="{FF2B5EF4-FFF2-40B4-BE49-F238E27FC236}">
                <a16:creationId xmlns:a16="http://schemas.microsoft.com/office/drawing/2014/main" id="{E33A9C03-3310-43D2-B3B8-3AA46E413C15}"/>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165725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8B8FD-59ED-4E9E-9C01-95708878870A}"/>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A99B9A1D-8DAB-416E-94BE-1A5D7A0E14FF}"/>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4" name="Marcador de pie de página 3">
            <a:extLst>
              <a:ext uri="{FF2B5EF4-FFF2-40B4-BE49-F238E27FC236}">
                <a16:creationId xmlns:a16="http://schemas.microsoft.com/office/drawing/2014/main" id="{6FA3C8C0-030F-4D63-875E-4AB847B6E32E}"/>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5" name="Marcador de número de diapositiva 4">
            <a:extLst>
              <a:ext uri="{FF2B5EF4-FFF2-40B4-BE49-F238E27FC236}">
                <a16:creationId xmlns:a16="http://schemas.microsoft.com/office/drawing/2014/main" id="{A2483518-FF32-42C8-8BC9-4DB5851E9A83}"/>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62967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B41A155-B41C-4317-9897-A502F37F20EA}"/>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3" name="Marcador de pie de página 2">
            <a:extLst>
              <a:ext uri="{FF2B5EF4-FFF2-40B4-BE49-F238E27FC236}">
                <a16:creationId xmlns:a16="http://schemas.microsoft.com/office/drawing/2014/main" id="{FFC3C58B-C1D9-4447-AC68-A5CBABF67505}"/>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4" name="Marcador de número de diapositiva 3">
            <a:extLst>
              <a:ext uri="{FF2B5EF4-FFF2-40B4-BE49-F238E27FC236}">
                <a16:creationId xmlns:a16="http://schemas.microsoft.com/office/drawing/2014/main" id="{6735B26C-F54D-489E-AC18-10E3388B8ADD}"/>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3726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88758-7C3F-499C-8FC4-6D7B5CD7F99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0BDD7699-2F69-4C34-8877-0ECD52B7C76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E4C35C53-729C-46A0-AA5D-AAC01B6A97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73D67B-A03A-4E63-B7CB-E854C42975EE}"/>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6" name="Marcador de pie de página 5">
            <a:extLst>
              <a:ext uri="{FF2B5EF4-FFF2-40B4-BE49-F238E27FC236}">
                <a16:creationId xmlns:a16="http://schemas.microsoft.com/office/drawing/2014/main" id="{3048A5D8-7788-4B4C-8FA8-3DA6EDFADCD0}"/>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7" name="Marcador de número de diapositiva 6">
            <a:extLst>
              <a:ext uri="{FF2B5EF4-FFF2-40B4-BE49-F238E27FC236}">
                <a16:creationId xmlns:a16="http://schemas.microsoft.com/office/drawing/2014/main" id="{2609B516-B181-4099-9739-FF88A9AB5342}"/>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370664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13B8A-02C9-49EC-B7B7-C7E4174C85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0C9A94CC-0A6F-409F-BE48-F791B644D7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ADA75830-0EF3-49A2-AACB-35A5F9A8B4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EB97BB-67C0-45B6-BD4B-D64C20B0D09A}"/>
              </a:ext>
            </a:extLst>
          </p:cNvPr>
          <p:cNvSpPr>
            <a:spLocks noGrp="1"/>
          </p:cNvSpPr>
          <p:nvPr>
            <p:ph type="dt" sz="half" idx="10"/>
          </p:nvPr>
        </p:nvSpPr>
        <p:spPr>
          <a:xfrm>
            <a:off x="838200" y="6356350"/>
            <a:ext cx="2743200" cy="365125"/>
          </a:xfrm>
          <a:prstGeom prst="rect">
            <a:avLst/>
          </a:prstGeom>
        </p:spPr>
        <p:txBody>
          <a:bodyPr/>
          <a:lstStyle/>
          <a:p>
            <a:fld id="{461928F6-8816-4A0F-A7EB-347E9CAFB3AC}" type="datetimeFigureOut">
              <a:rPr lang="es-CR" smtClean="0"/>
              <a:t>29/9/2024</a:t>
            </a:fld>
            <a:endParaRPr lang="es-CR"/>
          </a:p>
        </p:txBody>
      </p:sp>
      <p:sp>
        <p:nvSpPr>
          <p:cNvPr id="6" name="Marcador de pie de página 5">
            <a:extLst>
              <a:ext uri="{FF2B5EF4-FFF2-40B4-BE49-F238E27FC236}">
                <a16:creationId xmlns:a16="http://schemas.microsoft.com/office/drawing/2014/main" id="{0501F11D-BBE5-42B4-A938-1AEC2486F241}"/>
              </a:ext>
            </a:extLst>
          </p:cNvPr>
          <p:cNvSpPr>
            <a:spLocks noGrp="1"/>
          </p:cNvSpPr>
          <p:nvPr>
            <p:ph type="ftr" sz="quarter" idx="11"/>
          </p:nvPr>
        </p:nvSpPr>
        <p:spPr>
          <a:xfrm>
            <a:off x="4038600" y="6356350"/>
            <a:ext cx="4114800" cy="365125"/>
          </a:xfrm>
          <a:prstGeom prst="rect">
            <a:avLst/>
          </a:prstGeom>
        </p:spPr>
        <p:txBody>
          <a:bodyPr/>
          <a:lstStyle/>
          <a:p>
            <a:endParaRPr lang="es-CR"/>
          </a:p>
        </p:txBody>
      </p:sp>
      <p:sp>
        <p:nvSpPr>
          <p:cNvPr id="7" name="Marcador de número de diapositiva 6">
            <a:extLst>
              <a:ext uri="{FF2B5EF4-FFF2-40B4-BE49-F238E27FC236}">
                <a16:creationId xmlns:a16="http://schemas.microsoft.com/office/drawing/2014/main" id="{4335E34D-57BB-4CEC-AAC7-B806FAF9A87C}"/>
              </a:ext>
            </a:extLst>
          </p:cNvPr>
          <p:cNvSpPr>
            <a:spLocks noGrp="1"/>
          </p:cNvSpPr>
          <p:nvPr>
            <p:ph type="sldNum" sz="quarter" idx="12"/>
          </p:nvPr>
        </p:nvSpPr>
        <p:spPr>
          <a:xfrm>
            <a:off x="8610600" y="6356350"/>
            <a:ext cx="2743200" cy="365125"/>
          </a:xfrm>
          <a:prstGeom prst="rect">
            <a:avLst/>
          </a:prstGeom>
        </p:spPr>
        <p:txBody>
          <a:bodyPr/>
          <a:lstStyle/>
          <a:p>
            <a:fld id="{59C290A2-D9AD-44EC-B48F-0959900BCF21}" type="slidenum">
              <a:rPr lang="es-CR" smtClean="0"/>
              <a:t>‹#›</a:t>
            </a:fld>
            <a:endParaRPr lang="es-CR"/>
          </a:p>
        </p:txBody>
      </p:sp>
    </p:spTree>
    <p:extLst>
      <p:ext uri="{BB962C8B-B14F-4D97-AF65-F5344CB8AC3E}">
        <p14:creationId xmlns:p14="http://schemas.microsoft.com/office/powerpoint/2010/main" val="254899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Marcador de título 9">
            <a:extLst>
              <a:ext uri="{FF2B5EF4-FFF2-40B4-BE49-F238E27FC236}">
                <a16:creationId xmlns:a16="http://schemas.microsoft.com/office/drawing/2014/main" id="{D982B354-9676-46E6-88BD-EC5653586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11" name="Marcador de texto 10">
            <a:extLst>
              <a:ext uri="{FF2B5EF4-FFF2-40B4-BE49-F238E27FC236}">
                <a16:creationId xmlns:a16="http://schemas.microsoft.com/office/drawing/2014/main" id="{1A56A6CF-38B2-4E91-947F-8B3284036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14" name="Marcador de número de diapositiva 13">
            <a:extLst>
              <a:ext uri="{FF2B5EF4-FFF2-40B4-BE49-F238E27FC236}">
                <a16:creationId xmlns:a16="http://schemas.microsoft.com/office/drawing/2014/main" id="{6F95960E-91A8-46C6-BCF1-FB94FAB0B884}"/>
              </a:ext>
            </a:extLst>
          </p:cNvPr>
          <p:cNvSpPr>
            <a:spLocks noGrp="1"/>
          </p:cNvSpPr>
          <p:nvPr>
            <p:ph type="sldNum" sz="quarter" idx="4"/>
          </p:nvPr>
        </p:nvSpPr>
        <p:spPr>
          <a:xfrm>
            <a:off x="11696007" y="6492875"/>
            <a:ext cx="472682" cy="365125"/>
          </a:xfrm>
          <a:prstGeom prst="rect">
            <a:avLst/>
          </a:prstGeom>
        </p:spPr>
        <p:txBody>
          <a:bodyPr vert="horz" lIns="91440" tIns="45720" rIns="91440" bIns="45720" rtlCol="0" anchor="ctr"/>
          <a:lstStyle>
            <a:lvl1pPr algn="r">
              <a:defRPr sz="1200">
                <a:solidFill>
                  <a:schemeClr val="tx1">
                    <a:tint val="75000"/>
                  </a:schemeClr>
                </a:solidFill>
                <a:latin typeface="Goudy Old Style" panose="02020502050305020303" pitchFamily="18" charset="0"/>
              </a:defRPr>
            </a:lvl1pPr>
          </a:lstStyle>
          <a:p>
            <a:fld id="{F14E1B93-1B9B-4C22-A51D-46D351652AF5}" type="slidenum">
              <a:rPr lang="es-CR" smtClean="0"/>
              <a:pPr/>
              <a:t>‹#›</a:t>
            </a:fld>
            <a:endParaRPr lang="es-CR" dirty="0"/>
          </a:p>
        </p:txBody>
      </p:sp>
      <p:grpSp>
        <p:nvGrpSpPr>
          <p:cNvPr id="3" name="Grupo 2">
            <a:extLst>
              <a:ext uri="{FF2B5EF4-FFF2-40B4-BE49-F238E27FC236}">
                <a16:creationId xmlns:a16="http://schemas.microsoft.com/office/drawing/2014/main" id="{6DFBEE38-513F-410D-81AF-695A9DEF773C}"/>
              </a:ext>
            </a:extLst>
          </p:cNvPr>
          <p:cNvGrpSpPr/>
          <p:nvPr userDrawn="1"/>
        </p:nvGrpSpPr>
        <p:grpSpPr>
          <a:xfrm>
            <a:off x="-4464" y="5661212"/>
            <a:ext cx="12285373" cy="1371809"/>
            <a:chOff x="-4464" y="5661212"/>
            <a:chExt cx="12285373" cy="1371809"/>
          </a:xfrm>
        </p:grpSpPr>
        <p:sp>
          <p:nvSpPr>
            <p:cNvPr id="40" name="Rectángulo 39">
              <a:extLst>
                <a:ext uri="{FF2B5EF4-FFF2-40B4-BE49-F238E27FC236}">
                  <a16:creationId xmlns:a16="http://schemas.microsoft.com/office/drawing/2014/main" id="{017A413E-0348-4F1C-88E2-3A97584FAA6E}"/>
                </a:ext>
              </a:extLst>
            </p:cNvPr>
            <p:cNvSpPr/>
            <p:nvPr/>
          </p:nvSpPr>
          <p:spPr>
            <a:xfrm>
              <a:off x="7624764" y="5707855"/>
              <a:ext cx="4571702" cy="441099"/>
            </a:xfrm>
            <a:prstGeom prst="rect">
              <a:avLst/>
            </a:prstGeom>
            <a:solidFill>
              <a:srgbClr val="A7A7A9">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latin typeface="Goudy Old Style" panose="02020502050305020303" pitchFamily="18" charset="0"/>
              </a:endParaRPr>
            </a:p>
          </p:txBody>
        </p:sp>
        <p:sp>
          <p:nvSpPr>
            <p:cNvPr id="41" name="Rectángulo 40">
              <a:extLst>
                <a:ext uri="{FF2B5EF4-FFF2-40B4-BE49-F238E27FC236}">
                  <a16:creationId xmlns:a16="http://schemas.microsoft.com/office/drawing/2014/main" id="{E1DEEB15-012A-438A-8D74-BB66CDE56D57}"/>
                </a:ext>
              </a:extLst>
            </p:cNvPr>
            <p:cNvSpPr/>
            <p:nvPr/>
          </p:nvSpPr>
          <p:spPr>
            <a:xfrm>
              <a:off x="0" y="6134668"/>
              <a:ext cx="12192000" cy="7236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R" dirty="0">
                <a:latin typeface="Goudy Old Style" panose="02020502050305020303" pitchFamily="18" charset="0"/>
              </a:endParaRPr>
            </a:p>
          </p:txBody>
        </p:sp>
        <p:sp>
          <p:nvSpPr>
            <p:cNvPr id="42" name="Rectángulo 41">
              <a:extLst>
                <a:ext uri="{FF2B5EF4-FFF2-40B4-BE49-F238E27FC236}">
                  <a16:creationId xmlns:a16="http://schemas.microsoft.com/office/drawing/2014/main" id="{42D4B3F5-1ACA-4F50-A53E-190C680ABE86}"/>
                </a:ext>
              </a:extLst>
            </p:cNvPr>
            <p:cNvSpPr/>
            <p:nvPr/>
          </p:nvSpPr>
          <p:spPr>
            <a:xfrm>
              <a:off x="9746459" y="6543676"/>
              <a:ext cx="1319710" cy="313498"/>
            </a:xfrm>
            <a:prstGeom prst="rect">
              <a:avLst/>
            </a:prstGeom>
            <a:solidFill>
              <a:srgbClr val="A7A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latin typeface="Goudy Old Style" panose="02020502050305020303" pitchFamily="18" charset="0"/>
              </a:endParaRPr>
            </a:p>
          </p:txBody>
        </p:sp>
        <p:sp>
          <p:nvSpPr>
            <p:cNvPr id="43" name="Rectángulo 42">
              <a:extLst>
                <a:ext uri="{FF2B5EF4-FFF2-40B4-BE49-F238E27FC236}">
                  <a16:creationId xmlns:a16="http://schemas.microsoft.com/office/drawing/2014/main" id="{14BF8044-D787-4352-9E29-C5CE4757A515}"/>
                </a:ext>
              </a:extLst>
            </p:cNvPr>
            <p:cNvSpPr/>
            <p:nvPr/>
          </p:nvSpPr>
          <p:spPr>
            <a:xfrm>
              <a:off x="11034712" y="6134668"/>
              <a:ext cx="1157287" cy="726250"/>
            </a:xfrm>
            <a:prstGeom prst="rect">
              <a:avLst/>
            </a:prstGeom>
            <a:solidFill>
              <a:srgbClr val="A7A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latin typeface="Goudy Old Style" panose="02020502050305020303" pitchFamily="18" charset="0"/>
              </a:endParaRPr>
            </a:p>
          </p:txBody>
        </p:sp>
        <p:sp>
          <p:nvSpPr>
            <p:cNvPr id="44" name="Forma libre: forma 43">
              <a:extLst>
                <a:ext uri="{FF2B5EF4-FFF2-40B4-BE49-F238E27FC236}">
                  <a16:creationId xmlns:a16="http://schemas.microsoft.com/office/drawing/2014/main" id="{D098248E-25AE-4A3D-9F06-28FC109103CC}"/>
                </a:ext>
              </a:extLst>
            </p:cNvPr>
            <p:cNvSpPr/>
            <p:nvPr/>
          </p:nvSpPr>
          <p:spPr>
            <a:xfrm rot="4819623" flipH="1">
              <a:off x="9196242" y="3867714"/>
              <a:ext cx="524185" cy="5564771"/>
            </a:xfrm>
            <a:custGeom>
              <a:avLst/>
              <a:gdLst>
                <a:gd name="connsiteX0" fmla="*/ 510362 w 524185"/>
                <a:gd name="connsiteY0" fmla="*/ 1136640 h 5486526"/>
                <a:gd name="connsiteX1" fmla="*/ 316625 w 524185"/>
                <a:gd name="connsiteY1" fmla="*/ 0 h 5486526"/>
                <a:gd name="connsiteX2" fmla="*/ 259360 w 524185"/>
                <a:gd name="connsiteY2" fmla="*/ 9761 h 5486526"/>
                <a:gd name="connsiteX3" fmla="*/ 259013 w 524185"/>
                <a:gd name="connsiteY3" fmla="*/ 11530 h 5486526"/>
                <a:gd name="connsiteX4" fmla="*/ 21215 w 524185"/>
                <a:gd name="connsiteY4" fmla="*/ 2006361 h 5486526"/>
                <a:gd name="connsiteX5" fmla="*/ 0 w 524185"/>
                <a:gd name="connsiteY5" fmla="*/ 2411180 h 5486526"/>
                <a:gd name="connsiteX6" fmla="*/ 524185 w 524185"/>
                <a:gd name="connsiteY6" fmla="*/ 5486526 h 5486526"/>
                <a:gd name="connsiteX7" fmla="*/ 485115 w 524185"/>
                <a:gd name="connsiteY7" fmla="*/ 5133377 h 5486526"/>
                <a:gd name="connsiteX8" fmla="*/ 485115 w 524185"/>
                <a:gd name="connsiteY8" fmla="*/ 1364845 h 548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185" h="5486526">
                  <a:moveTo>
                    <a:pt x="510362" y="1136640"/>
                  </a:moveTo>
                  <a:lnTo>
                    <a:pt x="316625" y="0"/>
                  </a:lnTo>
                  <a:lnTo>
                    <a:pt x="259360" y="9761"/>
                  </a:lnTo>
                  <a:lnTo>
                    <a:pt x="259013" y="11530"/>
                  </a:lnTo>
                  <a:cubicBezTo>
                    <a:pt x="143717" y="648974"/>
                    <a:pt x="64451" y="1321154"/>
                    <a:pt x="21215" y="2006361"/>
                  </a:cubicBezTo>
                  <a:lnTo>
                    <a:pt x="0" y="2411180"/>
                  </a:lnTo>
                  <a:lnTo>
                    <a:pt x="524185" y="5486526"/>
                  </a:lnTo>
                  <a:lnTo>
                    <a:pt x="485115" y="5133377"/>
                  </a:lnTo>
                  <a:cubicBezTo>
                    <a:pt x="364643" y="3899323"/>
                    <a:pt x="364642" y="2598900"/>
                    <a:pt x="485115" y="1364845"/>
                  </a:cubicBezTo>
                  <a:close/>
                </a:path>
              </a:pathLst>
            </a:custGeom>
            <a:solidFill>
              <a:srgbClr val="CD17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R">
                <a:latin typeface="Goudy Old Style" panose="02020502050305020303" pitchFamily="18" charset="0"/>
              </a:endParaRPr>
            </a:p>
          </p:txBody>
        </p:sp>
        <p:sp>
          <p:nvSpPr>
            <p:cNvPr id="45" name="Forma libre: forma 44">
              <a:extLst>
                <a:ext uri="{FF2B5EF4-FFF2-40B4-BE49-F238E27FC236}">
                  <a16:creationId xmlns:a16="http://schemas.microsoft.com/office/drawing/2014/main" id="{E802432F-E6B1-4B51-90EF-1693ABC10A1B}"/>
                </a:ext>
              </a:extLst>
            </p:cNvPr>
            <p:cNvSpPr/>
            <p:nvPr/>
          </p:nvSpPr>
          <p:spPr>
            <a:xfrm rot="4819623" flipH="1">
              <a:off x="9930529" y="4654749"/>
              <a:ext cx="513678" cy="4150236"/>
            </a:xfrm>
            <a:custGeom>
              <a:avLst/>
              <a:gdLst>
                <a:gd name="connsiteX0" fmla="*/ 513678 w 513678"/>
                <a:gd name="connsiteY0" fmla="*/ 75765 h 4150236"/>
                <a:gd name="connsiteX1" fmla="*/ 500764 w 513678"/>
                <a:gd name="connsiteY1" fmla="*/ 0 h 4150236"/>
                <a:gd name="connsiteX2" fmla="*/ 101800 w 513678"/>
                <a:gd name="connsiteY2" fmla="*/ 68002 h 4150236"/>
                <a:gd name="connsiteX3" fmla="*/ 85472 w 513678"/>
                <a:gd name="connsiteY3" fmla="*/ 205334 h 4150236"/>
                <a:gd name="connsiteX4" fmla="*/ 16294 w 513678"/>
                <a:gd name="connsiteY4" fmla="*/ 1019940 h 4150236"/>
                <a:gd name="connsiteX5" fmla="*/ 0 w 513678"/>
                <a:gd name="connsiteY5" fmla="*/ 1330852 h 4150236"/>
                <a:gd name="connsiteX6" fmla="*/ 480557 w 513678"/>
                <a:gd name="connsiteY6" fmla="*/ 4150236 h 4150236"/>
                <a:gd name="connsiteX7" fmla="*/ 480194 w 513678"/>
                <a:gd name="connsiteY7" fmla="*/ 4146956 h 4150236"/>
                <a:gd name="connsiteX8" fmla="*/ 480194 w 513678"/>
                <a:gd name="connsiteY8" fmla="*/ 378424 h 415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3678" h="4150236">
                  <a:moveTo>
                    <a:pt x="513678" y="75765"/>
                  </a:moveTo>
                  <a:lnTo>
                    <a:pt x="500764" y="0"/>
                  </a:lnTo>
                  <a:lnTo>
                    <a:pt x="101800" y="68002"/>
                  </a:lnTo>
                  <a:lnTo>
                    <a:pt x="85472" y="205334"/>
                  </a:lnTo>
                  <a:cubicBezTo>
                    <a:pt x="56647" y="473859"/>
                    <a:pt x="33588" y="745857"/>
                    <a:pt x="16294" y="1019940"/>
                  </a:cubicBezTo>
                  <a:lnTo>
                    <a:pt x="0" y="1330852"/>
                  </a:lnTo>
                  <a:lnTo>
                    <a:pt x="480557" y="4150236"/>
                  </a:lnTo>
                  <a:lnTo>
                    <a:pt x="480194" y="4146956"/>
                  </a:lnTo>
                  <a:cubicBezTo>
                    <a:pt x="359721" y="2912901"/>
                    <a:pt x="359721" y="1612479"/>
                    <a:pt x="480194" y="378424"/>
                  </a:cubicBezTo>
                  <a:close/>
                </a:path>
              </a:pathLst>
            </a:custGeom>
            <a:solidFill>
              <a:srgbClr val="CD1719">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R">
                <a:latin typeface="Goudy Old Style" panose="02020502050305020303" pitchFamily="18" charset="0"/>
              </a:endParaRPr>
            </a:p>
          </p:txBody>
        </p:sp>
        <p:sp>
          <p:nvSpPr>
            <p:cNvPr id="46" name="Forma libre: forma 45">
              <a:extLst>
                <a:ext uri="{FF2B5EF4-FFF2-40B4-BE49-F238E27FC236}">
                  <a16:creationId xmlns:a16="http://schemas.microsoft.com/office/drawing/2014/main" id="{2C8909E9-7E0E-4265-BE75-521607814EFF}"/>
                </a:ext>
              </a:extLst>
            </p:cNvPr>
            <p:cNvSpPr/>
            <p:nvPr/>
          </p:nvSpPr>
          <p:spPr>
            <a:xfrm>
              <a:off x="-1" y="6139914"/>
              <a:ext cx="8455001" cy="717259"/>
            </a:xfrm>
            <a:custGeom>
              <a:avLst/>
              <a:gdLst>
                <a:gd name="connsiteX0" fmla="*/ 0 w 8401799"/>
                <a:gd name="connsiteY0" fmla="*/ 0 h 717259"/>
                <a:gd name="connsiteX1" fmla="*/ 8401799 w 8401799"/>
                <a:gd name="connsiteY1" fmla="*/ 0 h 717259"/>
                <a:gd name="connsiteX2" fmla="*/ 7876808 w 8401799"/>
                <a:gd name="connsiteY2" fmla="*/ 134602 h 717259"/>
                <a:gd name="connsiteX3" fmla="*/ 4309960 w 8401799"/>
                <a:gd name="connsiteY3" fmla="*/ 682677 h 717259"/>
                <a:gd name="connsiteX4" fmla="*/ 3657004 w 8401799"/>
                <a:gd name="connsiteY4" fmla="*/ 717259 h 717259"/>
                <a:gd name="connsiteX5" fmla="*/ 0 w 8401799"/>
                <a:gd name="connsiteY5" fmla="*/ 717259 h 717259"/>
                <a:gd name="connsiteX6" fmla="*/ 0 w 8401799"/>
                <a:gd name="connsiteY6" fmla="*/ 0 h 71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1799" h="717259">
                  <a:moveTo>
                    <a:pt x="0" y="0"/>
                  </a:moveTo>
                  <a:lnTo>
                    <a:pt x="8401799" y="0"/>
                  </a:lnTo>
                  <a:lnTo>
                    <a:pt x="7876808" y="134602"/>
                  </a:lnTo>
                  <a:cubicBezTo>
                    <a:pt x="6707636" y="413728"/>
                    <a:pt x="5502455" y="599186"/>
                    <a:pt x="4309960" y="682677"/>
                  </a:cubicBezTo>
                  <a:lnTo>
                    <a:pt x="3657004" y="717259"/>
                  </a:lnTo>
                  <a:lnTo>
                    <a:pt x="0" y="717259"/>
                  </a:lnTo>
                  <a:lnTo>
                    <a:pt x="0" y="0"/>
                  </a:ln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R" dirty="0">
                <a:latin typeface="Goudy Old Style" panose="02020502050305020303" pitchFamily="18" charset="0"/>
              </a:endParaRPr>
            </a:p>
          </p:txBody>
        </p:sp>
        <p:sp>
          <p:nvSpPr>
            <p:cNvPr id="47" name="Forma libre: forma 46">
              <a:extLst>
                <a:ext uri="{FF2B5EF4-FFF2-40B4-BE49-F238E27FC236}">
                  <a16:creationId xmlns:a16="http://schemas.microsoft.com/office/drawing/2014/main" id="{43ECAC95-D18E-4795-8092-ED4EE07806FF}"/>
                </a:ext>
              </a:extLst>
            </p:cNvPr>
            <p:cNvSpPr/>
            <p:nvPr/>
          </p:nvSpPr>
          <p:spPr>
            <a:xfrm rot="4560000" flipH="1">
              <a:off x="11211143" y="5385054"/>
              <a:ext cx="499215" cy="1615129"/>
            </a:xfrm>
            <a:custGeom>
              <a:avLst/>
              <a:gdLst>
                <a:gd name="connsiteX0" fmla="*/ 487551 w 487551"/>
                <a:gd name="connsiteY0" fmla="*/ 0 h 1613837"/>
                <a:gd name="connsiteX1" fmla="*/ 82799 w 487551"/>
                <a:gd name="connsiteY1" fmla="*/ 100916 h 1613837"/>
                <a:gd name="connsiteX2" fmla="*/ 57053 w 487551"/>
                <a:gd name="connsiteY2" fmla="*/ 370761 h 1613837"/>
                <a:gd name="connsiteX3" fmla="*/ 19517 w 487551"/>
                <a:gd name="connsiteY3" fmla="*/ 907114 h 1613837"/>
                <a:gd name="connsiteX4" fmla="*/ 0 w 487551"/>
                <a:gd name="connsiteY4" fmla="*/ 1315079 h 1613837"/>
                <a:gd name="connsiteX5" fmla="*/ 386009 w 487551"/>
                <a:gd name="connsiteY5" fmla="*/ 1613837 h 1613837"/>
                <a:gd name="connsiteX6" fmla="*/ 399005 w 487551"/>
                <a:gd name="connsiteY6" fmla="*/ 1216041 h 1613837"/>
                <a:gd name="connsiteX7" fmla="*/ 463923 w 487551"/>
                <a:gd name="connsiteY7" fmla="*/ 233932 h 16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551" h="1613837">
                  <a:moveTo>
                    <a:pt x="487551" y="0"/>
                  </a:moveTo>
                  <a:lnTo>
                    <a:pt x="82799" y="100916"/>
                  </a:lnTo>
                  <a:lnTo>
                    <a:pt x="57053" y="370761"/>
                  </a:lnTo>
                  <a:cubicBezTo>
                    <a:pt x="42384" y="548453"/>
                    <a:pt x="29872" y="727356"/>
                    <a:pt x="19517" y="907114"/>
                  </a:cubicBezTo>
                  <a:lnTo>
                    <a:pt x="0" y="1315079"/>
                  </a:lnTo>
                  <a:lnTo>
                    <a:pt x="386009" y="1613837"/>
                  </a:lnTo>
                  <a:lnTo>
                    <a:pt x="399005" y="1216041"/>
                  </a:lnTo>
                  <a:cubicBezTo>
                    <a:pt x="413432" y="885769"/>
                    <a:pt x="435071" y="557675"/>
                    <a:pt x="463923" y="233932"/>
                  </a:cubicBezTo>
                  <a:close/>
                </a:path>
              </a:pathLst>
            </a:custGeom>
            <a:solidFill>
              <a:srgbClr val="CD1719"/>
            </a:solidFill>
            <a:ln>
              <a:solidFill>
                <a:srgbClr val="CD171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R">
                <a:latin typeface="Goudy Old Style" panose="02020502050305020303" pitchFamily="18" charset="0"/>
              </a:endParaRPr>
            </a:p>
          </p:txBody>
        </p:sp>
        <p:sp>
          <p:nvSpPr>
            <p:cNvPr id="48" name="Forma libre: forma 47">
              <a:extLst>
                <a:ext uri="{FF2B5EF4-FFF2-40B4-BE49-F238E27FC236}">
                  <a16:creationId xmlns:a16="http://schemas.microsoft.com/office/drawing/2014/main" id="{55F61827-B92B-4D26-A411-35C2A067E16D}"/>
                </a:ext>
              </a:extLst>
            </p:cNvPr>
            <p:cNvSpPr/>
            <p:nvPr/>
          </p:nvSpPr>
          <p:spPr>
            <a:xfrm>
              <a:off x="-4464" y="5715641"/>
              <a:ext cx="10751046" cy="815861"/>
            </a:xfrm>
            <a:custGeom>
              <a:avLst/>
              <a:gdLst>
                <a:gd name="connsiteX0" fmla="*/ 0 w 8401799"/>
                <a:gd name="connsiteY0" fmla="*/ 0 h 717259"/>
                <a:gd name="connsiteX1" fmla="*/ 8401799 w 8401799"/>
                <a:gd name="connsiteY1" fmla="*/ 0 h 717259"/>
                <a:gd name="connsiteX2" fmla="*/ 7876808 w 8401799"/>
                <a:gd name="connsiteY2" fmla="*/ 134602 h 717259"/>
                <a:gd name="connsiteX3" fmla="*/ 4309960 w 8401799"/>
                <a:gd name="connsiteY3" fmla="*/ 682677 h 717259"/>
                <a:gd name="connsiteX4" fmla="*/ 3657004 w 8401799"/>
                <a:gd name="connsiteY4" fmla="*/ 717259 h 717259"/>
                <a:gd name="connsiteX5" fmla="*/ 0 w 8401799"/>
                <a:gd name="connsiteY5" fmla="*/ 717259 h 717259"/>
                <a:gd name="connsiteX6" fmla="*/ 0 w 8401799"/>
                <a:gd name="connsiteY6" fmla="*/ 0 h 71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1799" h="717259">
                  <a:moveTo>
                    <a:pt x="0" y="0"/>
                  </a:moveTo>
                  <a:lnTo>
                    <a:pt x="8401799" y="0"/>
                  </a:lnTo>
                  <a:lnTo>
                    <a:pt x="7876808" y="134602"/>
                  </a:lnTo>
                  <a:cubicBezTo>
                    <a:pt x="6707636" y="413728"/>
                    <a:pt x="5502455" y="599186"/>
                    <a:pt x="4309960" y="682677"/>
                  </a:cubicBezTo>
                  <a:lnTo>
                    <a:pt x="3657004" y="717259"/>
                  </a:lnTo>
                  <a:lnTo>
                    <a:pt x="0" y="717259"/>
                  </a:lnTo>
                  <a:lnTo>
                    <a:pt x="0" y="0"/>
                  </a:ln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R" dirty="0">
                <a:latin typeface="Goudy Old Style" panose="02020502050305020303" pitchFamily="18" charset="0"/>
              </a:endParaRPr>
            </a:p>
          </p:txBody>
        </p:sp>
        <p:sp>
          <p:nvSpPr>
            <p:cNvPr id="49" name="Forma libre: forma 48">
              <a:extLst>
                <a:ext uri="{FF2B5EF4-FFF2-40B4-BE49-F238E27FC236}">
                  <a16:creationId xmlns:a16="http://schemas.microsoft.com/office/drawing/2014/main" id="{58A93432-90E5-4CC7-9DFD-3310717DDBB8}"/>
                </a:ext>
              </a:extLst>
            </p:cNvPr>
            <p:cNvSpPr/>
            <p:nvPr/>
          </p:nvSpPr>
          <p:spPr>
            <a:xfrm>
              <a:off x="0" y="5661212"/>
              <a:ext cx="10058400" cy="879814"/>
            </a:xfrm>
            <a:custGeom>
              <a:avLst/>
              <a:gdLst>
                <a:gd name="connsiteX0" fmla="*/ 0 w 8401799"/>
                <a:gd name="connsiteY0" fmla="*/ 0 h 717259"/>
                <a:gd name="connsiteX1" fmla="*/ 8401799 w 8401799"/>
                <a:gd name="connsiteY1" fmla="*/ 0 h 717259"/>
                <a:gd name="connsiteX2" fmla="*/ 7876808 w 8401799"/>
                <a:gd name="connsiteY2" fmla="*/ 134602 h 717259"/>
                <a:gd name="connsiteX3" fmla="*/ 4309960 w 8401799"/>
                <a:gd name="connsiteY3" fmla="*/ 682677 h 717259"/>
                <a:gd name="connsiteX4" fmla="*/ 3657004 w 8401799"/>
                <a:gd name="connsiteY4" fmla="*/ 717259 h 717259"/>
                <a:gd name="connsiteX5" fmla="*/ 0 w 8401799"/>
                <a:gd name="connsiteY5" fmla="*/ 717259 h 717259"/>
                <a:gd name="connsiteX6" fmla="*/ 0 w 8401799"/>
                <a:gd name="connsiteY6" fmla="*/ 0 h 71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1799" h="717259">
                  <a:moveTo>
                    <a:pt x="0" y="0"/>
                  </a:moveTo>
                  <a:lnTo>
                    <a:pt x="8401799" y="0"/>
                  </a:lnTo>
                  <a:lnTo>
                    <a:pt x="7876808" y="134602"/>
                  </a:lnTo>
                  <a:cubicBezTo>
                    <a:pt x="6707636" y="413728"/>
                    <a:pt x="5502455" y="599186"/>
                    <a:pt x="4309960" y="682677"/>
                  </a:cubicBezTo>
                  <a:lnTo>
                    <a:pt x="3657004" y="717259"/>
                  </a:lnTo>
                  <a:lnTo>
                    <a:pt x="0" y="717259"/>
                  </a:lnTo>
                  <a:lnTo>
                    <a:pt x="0" y="0"/>
                  </a:lnTo>
                  <a:close/>
                </a:path>
              </a:pathLst>
            </a:custGeom>
            <a:gradFill flip="none" rotWithShape="1">
              <a:gsLst>
                <a:gs pos="0">
                  <a:schemeClr val="bg1"/>
                </a:gs>
                <a:gs pos="0">
                  <a:schemeClr val="bg1"/>
                </a:gs>
                <a:gs pos="100000">
                  <a:schemeClr val="bg1"/>
                </a:gs>
              </a:gsLst>
              <a:lin ang="108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R" dirty="0">
                <a:latin typeface="Goudy Old Style" panose="02020502050305020303" pitchFamily="18" charset="0"/>
              </a:endParaRPr>
            </a:p>
          </p:txBody>
        </p:sp>
        <p:pic>
          <p:nvPicPr>
            <p:cNvPr id="50" name="Picture 2">
              <a:extLst>
                <a:ext uri="{FF2B5EF4-FFF2-40B4-BE49-F238E27FC236}">
                  <a16:creationId xmlns:a16="http://schemas.microsoft.com/office/drawing/2014/main" id="{7F0B7BA9-2058-45AD-84DC-9270DDD9EC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02934" y="5677552"/>
              <a:ext cx="1577975" cy="1266837"/>
            </a:xfrm>
            <a:prstGeom prst="rect">
              <a:avLst/>
            </a:prstGeom>
            <a:noFill/>
            <a:extLst>
              <a:ext uri="{909E8E84-426E-40DD-AFC4-6F175D3DCCD1}">
                <a14:hiddenFill xmlns:a14="http://schemas.microsoft.com/office/drawing/2010/main">
                  <a:solidFill>
                    <a:srgbClr val="FFFFFF"/>
                  </a:solidFill>
                </a14:hiddenFill>
              </a:ext>
            </a:extLst>
          </p:spPr>
        </p:pic>
        <p:sp>
          <p:nvSpPr>
            <p:cNvPr id="52" name="Forma libre: forma 51">
              <a:extLst>
                <a:ext uri="{FF2B5EF4-FFF2-40B4-BE49-F238E27FC236}">
                  <a16:creationId xmlns:a16="http://schemas.microsoft.com/office/drawing/2014/main" id="{E65851A2-6DBE-4CB7-B33B-07BC0E10AB23}"/>
                </a:ext>
              </a:extLst>
            </p:cNvPr>
            <p:cNvSpPr/>
            <p:nvPr userDrawn="1"/>
          </p:nvSpPr>
          <p:spPr>
            <a:xfrm rot="4819623" flipH="1">
              <a:off x="8486382" y="4763320"/>
              <a:ext cx="512087" cy="4027315"/>
            </a:xfrm>
            <a:custGeom>
              <a:avLst/>
              <a:gdLst>
                <a:gd name="connsiteX0" fmla="*/ 395417 w 520456"/>
                <a:gd name="connsiteY0" fmla="*/ 1736101 h 4027315"/>
                <a:gd name="connsiteX1" fmla="*/ 99504 w 520456"/>
                <a:gd name="connsiteY1" fmla="*/ 0 h 4027315"/>
                <a:gd name="connsiteX2" fmla="*/ 61093 w 520456"/>
                <a:gd name="connsiteY2" fmla="*/ 6547 h 4027315"/>
                <a:gd name="connsiteX3" fmla="*/ 60398 w 520456"/>
                <a:gd name="connsiteY3" fmla="*/ 13289 h 4027315"/>
                <a:gd name="connsiteX4" fmla="*/ 21214 w 520456"/>
                <a:gd name="connsiteY4" fmla="*/ 531702 h 4027315"/>
                <a:gd name="connsiteX5" fmla="*/ 0 w 520456"/>
                <a:gd name="connsiteY5" fmla="*/ 942294 h 4027315"/>
                <a:gd name="connsiteX6" fmla="*/ 377080 w 520456"/>
                <a:gd name="connsiteY6" fmla="*/ 3186140 h 4027315"/>
                <a:gd name="connsiteX7" fmla="*/ 520456 w 520456"/>
                <a:gd name="connsiteY7" fmla="*/ 4027315 h 4027315"/>
                <a:gd name="connsiteX8" fmla="*/ 485114 w 520456"/>
                <a:gd name="connsiteY8" fmla="*/ 3703313 h 4027315"/>
                <a:gd name="connsiteX9" fmla="*/ 394760 w 520456"/>
                <a:gd name="connsiteY9" fmla="*/ 1792176 h 4027315"/>
                <a:gd name="connsiteX10" fmla="*/ 395417 w 520456"/>
                <a:gd name="connsiteY10" fmla="*/ 1736101 h 402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456" h="4027315">
                  <a:moveTo>
                    <a:pt x="395417" y="1736101"/>
                  </a:moveTo>
                  <a:lnTo>
                    <a:pt x="99504" y="0"/>
                  </a:lnTo>
                  <a:lnTo>
                    <a:pt x="61093" y="6547"/>
                  </a:lnTo>
                  <a:lnTo>
                    <a:pt x="60398" y="13289"/>
                  </a:lnTo>
                  <a:cubicBezTo>
                    <a:pt x="45084" y="185038"/>
                    <a:pt x="32024" y="357957"/>
                    <a:pt x="21214" y="531702"/>
                  </a:cubicBezTo>
                  <a:lnTo>
                    <a:pt x="0" y="942294"/>
                  </a:lnTo>
                  <a:lnTo>
                    <a:pt x="377080" y="3186140"/>
                  </a:lnTo>
                  <a:lnTo>
                    <a:pt x="520456" y="4027315"/>
                  </a:lnTo>
                  <a:lnTo>
                    <a:pt x="485114" y="3703313"/>
                  </a:lnTo>
                  <a:cubicBezTo>
                    <a:pt x="424879" y="3077487"/>
                    <a:pt x="394761" y="2434832"/>
                    <a:pt x="394760" y="1792176"/>
                  </a:cubicBezTo>
                  <a:lnTo>
                    <a:pt x="395417" y="1736101"/>
                  </a:lnTo>
                  <a:close/>
                </a:path>
              </a:pathLst>
            </a:custGeom>
            <a:solidFill>
              <a:srgbClr val="A7A7A9">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R">
                <a:latin typeface="Goudy Old Style" panose="02020502050305020303" pitchFamily="18" charset="0"/>
              </a:endParaRPr>
            </a:p>
          </p:txBody>
        </p:sp>
      </p:grpSp>
      <p:sp>
        <p:nvSpPr>
          <p:cNvPr id="13" name="CuadroTexto 12">
            <a:extLst>
              <a:ext uri="{FF2B5EF4-FFF2-40B4-BE49-F238E27FC236}">
                <a16:creationId xmlns:a16="http://schemas.microsoft.com/office/drawing/2014/main" id="{6C0185DC-2C01-42E7-9EC3-92575D2C037D}"/>
              </a:ext>
            </a:extLst>
          </p:cNvPr>
          <p:cNvSpPr txBox="1"/>
          <p:nvPr userDrawn="1"/>
        </p:nvSpPr>
        <p:spPr>
          <a:xfrm>
            <a:off x="-84146" y="6518997"/>
            <a:ext cx="109768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00" baseline="0" dirty="0">
                <a:solidFill>
                  <a:schemeClr val="tx1">
                    <a:lumMod val="85000"/>
                    <a:lumOff val="15000"/>
                  </a:schemeClr>
                </a:solidFill>
                <a:effectLst/>
                <a:latin typeface="Goudy Old Style" panose="02020502050305020303" pitchFamily="18" charset="0"/>
              </a:rPr>
              <a:t>La información y documentación suministrada en estos materiales de curso, es propiedad intelectual única y exclusiva del ICAI de la Escuela de Informática de la Universidad Nacional, por lo que no se permite la reproducción, distribución, comunicación pública, modificación, ni ningún tipo de uso no autorizado, sin contar con el consentimiento previo de la Universidad Nacional.</a:t>
            </a:r>
            <a:endParaRPr lang="es-CR" sz="1000" baseline="0" dirty="0">
              <a:solidFill>
                <a:schemeClr val="tx1">
                  <a:lumMod val="85000"/>
                  <a:lumOff val="15000"/>
                </a:schemeClr>
              </a:solidFill>
              <a:effectLst/>
              <a:latin typeface="Goudy Old Style" panose="02020502050305020303" pitchFamily="18" charset="0"/>
            </a:endParaRPr>
          </a:p>
        </p:txBody>
      </p:sp>
      <p:pic>
        <p:nvPicPr>
          <p:cNvPr id="4" name="Imagen 3" descr="Imagen que contiene alimentos, señal&#10;&#10;Descripción generada automáticamente">
            <a:extLst>
              <a:ext uri="{FF2B5EF4-FFF2-40B4-BE49-F238E27FC236}">
                <a16:creationId xmlns:a16="http://schemas.microsoft.com/office/drawing/2014/main" id="{AB88B9BE-6204-416B-95BA-59299E831F3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70478" y="137920"/>
            <a:ext cx="1438806" cy="901938"/>
          </a:xfrm>
          <a:prstGeom prst="rect">
            <a:avLst/>
          </a:prstGeom>
        </p:spPr>
      </p:pic>
    </p:spTree>
    <p:extLst>
      <p:ext uri="{BB962C8B-B14F-4D97-AF65-F5344CB8AC3E}">
        <p14:creationId xmlns:p14="http://schemas.microsoft.com/office/powerpoint/2010/main" val="219437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library/re.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tutorialspoint.com/python/python_reg_expressions.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library/r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rogestic.una.ac.cr/" TargetMode="External"/><Relationship Id="rId2" Type="http://schemas.openxmlformats.org/officeDocument/2006/relationships/hyperlink" Target="mailto:icai@una.cr"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G2VEf-8nep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0" y="653143"/>
            <a:ext cx="12192000" cy="1927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Unicode MS" charset="0"/>
              </a:defRPr>
            </a:lvl9pPr>
          </a:lstStyle>
          <a:p>
            <a:pPr algn="ctr">
              <a:buClrTx/>
              <a:buFontTx/>
              <a:buNone/>
            </a:pPr>
            <a:r>
              <a:rPr lang="es-MX" altLang="es-CR" sz="3600" b="1" dirty="0">
                <a:solidFill>
                  <a:srgbClr val="C00000"/>
                </a:solidFill>
                <a:effectLst>
                  <a:outerShdw blurRad="38100" dist="38100" dir="2700000" algn="tl">
                    <a:srgbClr val="C0C0C0"/>
                  </a:outerShdw>
                </a:effectLst>
                <a:latin typeface="+mj-lt"/>
                <a:cs typeface="Arial" charset="0"/>
              </a:rPr>
              <a:t>Instituto de Capacitación y Asesoría en Informática</a:t>
            </a:r>
          </a:p>
          <a:p>
            <a:pPr algn="ctr">
              <a:buClrTx/>
              <a:buFontTx/>
              <a:buNone/>
            </a:pPr>
            <a:r>
              <a:rPr lang="es-ES" altLang="es-CR" sz="3600" b="1" dirty="0">
                <a:solidFill>
                  <a:srgbClr val="C00000"/>
                </a:solidFill>
                <a:effectLst>
                  <a:outerShdw blurRad="38100" dist="38100" dir="2700000" algn="tl">
                    <a:srgbClr val="C0C0C0"/>
                  </a:outerShdw>
                </a:effectLst>
                <a:latin typeface="+mj-lt"/>
                <a:cs typeface="Arial" charset="0"/>
              </a:rPr>
              <a:t>de la Escuela de Informática</a:t>
            </a:r>
          </a:p>
        </p:txBody>
      </p:sp>
      <p:pic>
        <p:nvPicPr>
          <p:cNvPr id="1026" name="Picture 2" descr="B2 estudian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536" y="2492896"/>
            <a:ext cx="9144000" cy="309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88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2241-70BB-4804-A03B-9BCDE7E60B92}"/>
              </a:ext>
            </a:extLst>
          </p:cNvPr>
          <p:cNvSpPr>
            <a:spLocks noGrp="1"/>
          </p:cNvSpPr>
          <p:nvPr>
            <p:ph type="title"/>
          </p:nvPr>
        </p:nvSpPr>
        <p:spPr/>
        <p:txBody>
          <a:bodyPr/>
          <a:lstStyle/>
          <a:p>
            <a:r>
              <a:rPr lang="en-US" dirty="0" err="1"/>
              <a:t>Expresiones</a:t>
            </a:r>
            <a:r>
              <a:rPr lang="en-US" dirty="0"/>
              <a:t> </a:t>
            </a:r>
            <a:r>
              <a:rPr lang="en-US" dirty="0" err="1"/>
              <a:t>Regulares</a:t>
            </a:r>
            <a:endParaRPr lang="es-CR" dirty="0"/>
          </a:p>
        </p:txBody>
      </p:sp>
      <p:sp>
        <p:nvSpPr>
          <p:cNvPr id="3" name="Content Placeholder 2">
            <a:extLst>
              <a:ext uri="{FF2B5EF4-FFF2-40B4-BE49-F238E27FC236}">
                <a16:creationId xmlns:a16="http://schemas.microsoft.com/office/drawing/2014/main" id="{D4791D65-6477-451C-A11C-B9C10ABA6C7B}"/>
              </a:ext>
            </a:extLst>
          </p:cNvPr>
          <p:cNvSpPr>
            <a:spLocks noGrp="1"/>
          </p:cNvSpPr>
          <p:nvPr>
            <p:ph idx="1"/>
          </p:nvPr>
        </p:nvSpPr>
        <p:spPr/>
        <p:txBody>
          <a:bodyPr/>
          <a:lstStyle/>
          <a:p>
            <a:r>
              <a:rPr lang="es-CR" dirty="0"/>
              <a:t> Es un potente lenguaje de descripción de texto, que permite hacer búsqueda de patrones</a:t>
            </a:r>
          </a:p>
          <a:p>
            <a:r>
              <a:rPr lang="es-CR" dirty="0"/>
              <a:t>Casi todos los lenguajes modernos permiten su uso</a:t>
            </a:r>
          </a:p>
          <a:p>
            <a:r>
              <a:rPr lang="es-CR" dirty="0"/>
              <a:t>Se basa en reglas simples que pueden ser unidas entre si.</a:t>
            </a:r>
          </a:p>
          <a:p>
            <a:r>
              <a:rPr lang="es-CR" dirty="0"/>
              <a:t>Sus usos pueden ir desde</a:t>
            </a:r>
          </a:p>
          <a:p>
            <a:pPr lvl="1"/>
            <a:r>
              <a:rPr lang="es-CR" dirty="0"/>
              <a:t>Buscar una </a:t>
            </a:r>
            <a:r>
              <a:rPr lang="es-CR" dirty="0" err="1"/>
              <a:t>subcadena</a:t>
            </a:r>
            <a:r>
              <a:rPr lang="es-CR" dirty="0"/>
              <a:t> de caracteres</a:t>
            </a:r>
          </a:p>
          <a:p>
            <a:pPr lvl="1"/>
            <a:r>
              <a:rPr lang="es-CR" dirty="0"/>
              <a:t>Buscar repeticiones en cadena de caracteres</a:t>
            </a:r>
          </a:p>
          <a:p>
            <a:pPr lvl="1"/>
            <a:r>
              <a:rPr lang="es-CR" dirty="0"/>
              <a:t>Buscar que algo NO aparezca</a:t>
            </a:r>
          </a:p>
          <a:p>
            <a:pPr lvl="1"/>
            <a:r>
              <a:rPr lang="es-CR" dirty="0"/>
              <a:t>Buscar </a:t>
            </a:r>
            <a:r>
              <a:rPr lang="es-CR" dirty="0" err="1"/>
              <a:t>subcadenas</a:t>
            </a:r>
            <a:r>
              <a:rPr lang="es-CR" dirty="0"/>
              <a:t> entre varias posibilidades</a:t>
            </a:r>
          </a:p>
          <a:p>
            <a:pPr lvl="1"/>
            <a:endParaRPr lang="es-CR" dirty="0"/>
          </a:p>
        </p:txBody>
      </p:sp>
    </p:spTree>
    <p:extLst>
      <p:ext uri="{BB962C8B-B14F-4D97-AF65-F5344CB8AC3E}">
        <p14:creationId xmlns:p14="http://schemas.microsoft.com/office/powerpoint/2010/main" val="317045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C98F-0BCC-40C5-B361-EE19A232F17F}"/>
              </a:ext>
            </a:extLst>
          </p:cNvPr>
          <p:cNvSpPr>
            <a:spLocks noGrp="1"/>
          </p:cNvSpPr>
          <p:nvPr>
            <p:ph type="title"/>
          </p:nvPr>
        </p:nvSpPr>
        <p:spPr/>
        <p:txBody>
          <a:bodyPr/>
          <a:lstStyle/>
          <a:p>
            <a:r>
              <a:rPr lang="en-US" dirty="0" err="1"/>
              <a:t>Metacaracteres</a:t>
            </a:r>
            <a:endParaRPr lang="es-CR" dirty="0"/>
          </a:p>
        </p:txBody>
      </p:sp>
      <p:sp>
        <p:nvSpPr>
          <p:cNvPr id="3" name="Content Placeholder 2">
            <a:extLst>
              <a:ext uri="{FF2B5EF4-FFF2-40B4-BE49-F238E27FC236}">
                <a16:creationId xmlns:a16="http://schemas.microsoft.com/office/drawing/2014/main" id="{FD5BFAAC-679A-4647-854E-4617FBD07F9C}"/>
              </a:ext>
            </a:extLst>
          </p:cNvPr>
          <p:cNvSpPr>
            <a:spLocks noGrp="1"/>
          </p:cNvSpPr>
          <p:nvPr>
            <p:ph idx="1"/>
          </p:nvPr>
        </p:nvSpPr>
        <p:spPr>
          <a:xfrm>
            <a:off x="838200" y="1825625"/>
            <a:ext cx="10515600" cy="1325563"/>
          </a:xfrm>
        </p:spPr>
        <p:txBody>
          <a:bodyPr/>
          <a:lstStyle/>
          <a:p>
            <a:r>
              <a:rPr lang="en-US" dirty="0"/>
              <a:t>Se </a:t>
            </a:r>
            <a:r>
              <a:rPr lang="en-US" dirty="0" err="1"/>
              <a:t>definen</a:t>
            </a:r>
            <a:r>
              <a:rPr lang="en-US" dirty="0"/>
              <a:t> </a:t>
            </a:r>
            <a:r>
              <a:rPr lang="en-US" dirty="0" err="1"/>
              <a:t>como</a:t>
            </a:r>
            <a:r>
              <a:rPr lang="en-US" dirty="0"/>
              <a:t> </a:t>
            </a:r>
            <a:r>
              <a:rPr lang="en-US" dirty="0" err="1"/>
              <a:t>caracteres</a:t>
            </a:r>
            <a:r>
              <a:rPr lang="en-US" dirty="0"/>
              <a:t> con un </a:t>
            </a:r>
            <a:r>
              <a:rPr lang="en-US" dirty="0" err="1"/>
              <a:t>significado</a:t>
            </a:r>
            <a:r>
              <a:rPr lang="en-US" dirty="0"/>
              <a:t> especial </a:t>
            </a:r>
            <a:r>
              <a:rPr lang="en-US" dirty="0" err="1"/>
              <a:t>en</a:t>
            </a:r>
            <a:r>
              <a:rPr lang="en-US" dirty="0"/>
              <a:t> el </a:t>
            </a:r>
            <a:r>
              <a:rPr lang="en-US" dirty="0" err="1"/>
              <a:t>contexto</a:t>
            </a:r>
            <a:r>
              <a:rPr lang="en-US" dirty="0"/>
              <a:t> de </a:t>
            </a:r>
            <a:r>
              <a:rPr lang="en-US" dirty="0" err="1"/>
              <a:t>expresiones</a:t>
            </a:r>
            <a:r>
              <a:rPr lang="en-US" dirty="0"/>
              <a:t> </a:t>
            </a:r>
            <a:r>
              <a:rPr lang="en-US" dirty="0" err="1"/>
              <a:t>regulares</a:t>
            </a:r>
            <a:endParaRPr lang="es-CR" dirty="0"/>
          </a:p>
        </p:txBody>
      </p:sp>
      <p:graphicFrame>
        <p:nvGraphicFramePr>
          <p:cNvPr id="5" name="Table 4">
            <a:extLst>
              <a:ext uri="{FF2B5EF4-FFF2-40B4-BE49-F238E27FC236}">
                <a16:creationId xmlns:a16="http://schemas.microsoft.com/office/drawing/2014/main" id="{9792CEDD-0658-45A3-8D58-660CB1836B81}"/>
              </a:ext>
            </a:extLst>
          </p:cNvPr>
          <p:cNvGraphicFramePr>
            <a:graphicFrameLocks noGrp="1"/>
          </p:cNvGraphicFramePr>
          <p:nvPr>
            <p:extLst>
              <p:ext uri="{D42A27DB-BD31-4B8C-83A1-F6EECF244321}">
                <p14:modId xmlns:p14="http://schemas.microsoft.com/office/powerpoint/2010/main" val="1599379391"/>
              </p:ext>
            </p:extLst>
          </p:nvPr>
        </p:nvGraphicFramePr>
        <p:xfrm>
          <a:off x="838200" y="2814379"/>
          <a:ext cx="10515601" cy="3336927"/>
        </p:xfrm>
        <a:graphic>
          <a:graphicData uri="http://schemas.openxmlformats.org/drawingml/2006/table">
            <a:tbl>
              <a:tblPr firstRow="1" bandRow="1">
                <a:tableStyleId>{EB344D84-9AFB-497E-A393-DC336BA19D2E}</a:tableStyleId>
              </a:tblPr>
              <a:tblGrid>
                <a:gridCol w="3112882">
                  <a:extLst>
                    <a:ext uri="{9D8B030D-6E8A-4147-A177-3AD203B41FA5}">
                      <a16:colId xmlns:a16="http://schemas.microsoft.com/office/drawing/2014/main" val="2833409983"/>
                    </a:ext>
                  </a:extLst>
                </a:gridCol>
                <a:gridCol w="4289837">
                  <a:extLst>
                    <a:ext uri="{9D8B030D-6E8A-4147-A177-3AD203B41FA5}">
                      <a16:colId xmlns:a16="http://schemas.microsoft.com/office/drawing/2014/main" val="2292162887"/>
                    </a:ext>
                  </a:extLst>
                </a:gridCol>
                <a:gridCol w="3112882">
                  <a:extLst>
                    <a:ext uri="{9D8B030D-6E8A-4147-A177-3AD203B41FA5}">
                      <a16:colId xmlns:a16="http://schemas.microsoft.com/office/drawing/2014/main" val="3974041026"/>
                    </a:ext>
                  </a:extLst>
                </a:gridCol>
              </a:tblGrid>
              <a:tr h="230991">
                <a:tc>
                  <a:txBody>
                    <a:bodyPr/>
                    <a:lstStyle/>
                    <a:p>
                      <a:pPr algn="l" fontAlgn="ctr"/>
                      <a:r>
                        <a:rPr lang="es-CR" sz="1400" u="none" strike="noStrike" dirty="0" err="1">
                          <a:effectLst/>
                        </a:rPr>
                        <a:t>Caracter</a:t>
                      </a:r>
                      <a:endParaRPr lang="es-CR" sz="1400" b="1" i="0" u="none" strike="noStrike" dirty="0">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dirty="0">
                          <a:effectLst/>
                        </a:rPr>
                        <a:t>Descripción</a:t>
                      </a:r>
                      <a:endParaRPr lang="es-CR" sz="1400" b="1" i="0" u="none" strike="noStrike" dirty="0">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dirty="0">
                          <a:effectLst/>
                        </a:rPr>
                        <a:t>Ejemplo</a:t>
                      </a:r>
                      <a:endParaRPr lang="es-CR" sz="1400" b="1" i="0" u="none" strike="noStrike" dirty="0">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3155490784"/>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Representa un conjunto de caracteres</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[a-c]</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1108201994"/>
                  </a:ext>
                </a:extLst>
              </a:tr>
              <a:tr h="356386">
                <a:tc>
                  <a:txBody>
                    <a:bodyPr/>
                    <a:lstStyle/>
                    <a:p>
                      <a:pPr algn="l" fontAlgn="ctr"/>
                      <a:r>
                        <a:rPr lang="es-CR" sz="1400" u="none" strike="noStrike" dirty="0">
                          <a:effectLst/>
                        </a:rPr>
                        <a:t>\</a:t>
                      </a:r>
                      <a:endParaRPr lang="es-CR" sz="1400" b="0" i="0" u="none" strike="noStrike" dirty="0">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Señala una secuencia especial (también puede usarse para escapar de caracteres especiales)</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\n</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3171113311"/>
                  </a:ext>
                </a:extLst>
              </a:tr>
              <a:tr h="329987">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Cualquier carácter (excepto el carácter de salto de línea)</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ho..a</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3249913794"/>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dirty="0">
                          <a:effectLst/>
                        </a:rPr>
                        <a:t>Comienza con</a:t>
                      </a:r>
                      <a:endParaRPr lang="es-CR" sz="1400" b="0" i="0" u="none" strike="noStrike" dirty="0">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^hola</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3909829985"/>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Termina con</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fin$</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1383231009"/>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Cero o más ocurrencias</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cad*</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2505313653"/>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Una o más ocurrencias</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cad+</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735373627"/>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Exactamente el número especificado de ocurrencias</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cad{3}</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1131406150"/>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Cualquiera o</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uno|otro</a:t>
                      </a:r>
                      <a:endParaRPr lang="es-CR" sz="1400" b="0" i="0" u="none" strike="noStrike">
                        <a:solidFill>
                          <a:srgbClr val="444444"/>
                        </a:solidFill>
                        <a:effectLst/>
                        <a:latin typeface="Courier New" panose="02070309020205020404" pitchFamily="49" charset="0"/>
                      </a:endParaRPr>
                    </a:p>
                  </a:txBody>
                  <a:tcPr marL="8250" marR="8250" marT="32999" marB="32999" anchor="ctr"/>
                </a:tc>
                <a:extLst>
                  <a:ext uri="{0D108BD9-81ED-4DB2-BD59-A6C34878D82A}">
                    <a16:rowId xmlns:a16="http://schemas.microsoft.com/office/drawing/2014/main" val="2766870611"/>
                  </a:ext>
                </a:extLst>
              </a:tr>
              <a:tr h="230991">
                <a:tc>
                  <a:txBody>
                    <a:bodyPr/>
                    <a:lstStyle/>
                    <a:p>
                      <a:pPr algn="l" fontAlgn="ctr"/>
                      <a:r>
                        <a:rPr lang="es-CR" sz="1400" u="none" strike="noStrike">
                          <a:effectLst/>
                        </a:rPr>
                        <a:t>()</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ctr"/>
                      <a:r>
                        <a:rPr lang="es-CR" sz="1400" u="none" strike="noStrike">
                          <a:effectLst/>
                        </a:rPr>
                        <a:t>Captura y grupo</a:t>
                      </a:r>
                      <a:endParaRPr lang="es-CR" sz="1400" b="0" i="0" u="none" strike="noStrike">
                        <a:solidFill>
                          <a:srgbClr val="444444"/>
                        </a:solidFill>
                        <a:effectLst/>
                        <a:latin typeface="Courier New" panose="02070309020205020404" pitchFamily="49" charset="0"/>
                      </a:endParaRPr>
                    </a:p>
                  </a:txBody>
                  <a:tcPr marL="8250" marR="8250" marT="32999" marB="32999" anchor="ctr"/>
                </a:tc>
                <a:tc>
                  <a:txBody>
                    <a:bodyPr/>
                    <a:lstStyle/>
                    <a:p>
                      <a:pPr algn="l" fontAlgn="b"/>
                      <a:r>
                        <a:rPr lang="es-CR" sz="1400" u="none" strike="noStrike" dirty="0">
                          <a:effectLst/>
                        </a:rPr>
                        <a:t> </a:t>
                      </a:r>
                      <a:endParaRPr lang="es-CR" sz="1400" b="0" i="0" u="none" strike="noStrike" dirty="0">
                        <a:solidFill>
                          <a:srgbClr val="000000"/>
                        </a:solidFill>
                        <a:effectLst/>
                        <a:latin typeface="Calibri" panose="020F0502020204030204" pitchFamily="34" charset="0"/>
                      </a:endParaRPr>
                    </a:p>
                  </a:txBody>
                  <a:tcPr marL="8250" marR="8250" marT="8250" marB="0" anchor="b"/>
                </a:tc>
                <a:extLst>
                  <a:ext uri="{0D108BD9-81ED-4DB2-BD59-A6C34878D82A}">
                    <a16:rowId xmlns:a16="http://schemas.microsoft.com/office/drawing/2014/main" val="3089091234"/>
                  </a:ext>
                </a:extLst>
              </a:tr>
            </a:tbl>
          </a:graphicData>
        </a:graphic>
      </p:graphicFrame>
    </p:spTree>
    <p:extLst>
      <p:ext uri="{BB962C8B-B14F-4D97-AF65-F5344CB8AC3E}">
        <p14:creationId xmlns:p14="http://schemas.microsoft.com/office/powerpoint/2010/main" val="340793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A044-6826-45A8-8E28-98FA1E62E513}"/>
              </a:ext>
            </a:extLst>
          </p:cNvPr>
          <p:cNvSpPr>
            <a:spLocks noGrp="1"/>
          </p:cNvSpPr>
          <p:nvPr>
            <p:ph type="title"/>
          </p:nvPr>
        </p:nvSpPr>
        <p:spPr/>
        <p:txBody>
          <a:bodyPr/>
          <a:lstStyle/>
          <a:p>
            <a:r>
              <a:rPr lang="en-US" dirty="0" err="1"/>
              <a:t>Expresiones</a:t>
            </a:r>
            <a:r>
              <a:rPr lang="en-US" dirty="0"/>
              <a:t> </a:t>
            </a:r>
            <a:r>
              <a:rPr lang="en-US" dirty="0" err="1"/>
              <a:t>regulares</a:t>
            </a:r>
            <a:r>
              <a:rPr lang="en-US" dirty="0"/>
              <a:t> </a:t>
            </a:r>
            <a:endParaRPr lang="es-CR" dirty="0"/>
          </a:p>
        </p:txBody>
      </p:sp>
      <p:sp>
        <p:nvSpPr>
          <p:cNvPr id="3" name="Content Placeholder 2">
            <a:extLst>
              <a:ext uri="{FF2B5EF4-FFF2-40B4-BE49-F238E27FC236}">
                <a16:creationId xmlns:a16="http://schemas.microsoft.com/office/drawing/2014/main" id="{92DDE717-E46A-48B0-8B2D-855815693C00}"/>
              </a:ext>
            </a:extLst>
          </p:cNvPr>
          <p:cNvSpPr>
            <a:spLocks noGrp="1"/>
          </p:cNvSpPr>
          <p:nvPr>
            <p:ph idx="1"/>
          </p:nvPr>
        </p:nvSpPr>
        <p:spPr>
          <a:xfrm>
            <a:off x="838200" y="1825625"/>
            <a:ext cx="3633132" cy="1068577"/>
          </a:xfrm>
        </p:spPr>
        <p:txBody>
          <a:bodyPr/>
          <a:lstStyle/>
          <a:p>
            <a:pPr marL="0" indent="0">
              <a:buNone/>
            </a:pPr>
            <a:r>
              <a:rPr lang="en-US" dirty="0" err="1"/>
              <a:t>Ejemplo</a:t>
            </a:r>
            <a:r>
              <a:rPr lang="en-US" dirty="0"/>
              <a:t> </a:t>
            </a:r>
            <a:endParaRPr lang="es-CR" dirty="0"/>
          </a:p>
        </p:txBody>
      </p:sp>
      <p:pic>
        <p:nvPicPr>
          <p:cNvPr id="8" name="Picture 7">
            <a:extLst>
              <a:ext uri="{FF2B5EF4-FFF2-40B4-BE49-F238E27FC236}">
                <a16:creationId xmlns:a16="http://schemas.microsoft.com/office/drawing/2014/main" id="{726E5996-0FAB-4616-B5D1-7FFC53E2E92C}"/>
              </a:ext>
            </a:extLst>
          </p:cNvPr>
          <p:cNvPicPr>
            <a:picLocks noChangeAspect="1"/>
          </p:cNvPicPr>
          <p:nvPr/>
        </p:nvPicPr>
        <p:blipFill>
          <a:blip r:embed="rId2"/>
          <a:stretch>
            <a:fillRect/>
          </a:stretch>
        </p:blipFill>
        <p:spPr>
          <a:xfrm>
            <a:off x="3257905" y="2362333"/>
            <a:ext cx="5676190" cy="2133333"/>
          </a:xfrm>
          <a:prstGeom prst="rect">
            <a:avLst/>
          </a:prstGeom>
          <a:ln w="127000" cap="rnd">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D678AA6B-BD4E-4EB7-9AFD-87A18CB970B9}"/>
              </a:ext>
            </a:extLst>
          </p:cNvPr>
          <p:cNvSpPr/>
          <p:nvPr/>
        </p:nvSpPr>
        <p:spPr>
          <a:xfrm>
            <a:off x="1281262" y="5430185"/>
            <a:ext cx="6756337" cy="923330"/>
          </a:xfrm>
          <a:prstGeom prst="rect">
            <a:avLst/>
          </a:prstGeom>
        </p:spPr>
        <p:txBody>
          <a:bodyPr wrap="none">
            <a:spAutoFit/>
          </a:bodyPr>
          <a:lstStyle/>
          <a:p>
            <a:r>
              <a:rPr lang="es-CR" dirty="0"/>
              <a:t>Links sugeridos :</a:t>
            </a:r>
          </a:p>
          <a:p>
            <a:r>
              <a:rPr lang="es-CR" dirty="0"/>
              <a:t> </a:t>
            </a:r>
            <a:r>
              <a:rPr lang="es-CR" dirty="0">
                <a:hlinkClick r:id="rId3"/>
              </a:rPr>
              <a:t>https://docs.python.org/3/library/re.html</a:t>
            </a:r>
            <a:endParaRPr lang="es-CR" dirty="0"/>
          </a:p>
          <a:p>
            <a:r>
              <a:rPr lang="es-CR">
                <a:hlinkClick r:id="rId4"/>
              </a:rPr>
              <a:t>https://www.tutorialspoint.com/python/python_reg_expressions.htm</a:t>
            </a:r>
            <a:endParaRPr lang="es-CR" dirty="0"/>
          </a:p>
        </p:txBody>
      </p:sp>
    </p:spTree>
    <p:extLst>
      <p:ext uri="{BB962C8B-B14F-4D97-AF65-F5344CB8AC3E}">
        <p14:creationId xmlns:p14="http://schemas.microsoft.com/office/powerpoint/2010/main" val="201044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A96-72CD-4E3A-9617-124870ADA806}"/>
              </a:ext>
            </a:extLst>
          </p:cNvPr>
          <p:cNvSpPr>
            <a:spLocks noGrp="1"/>
          </p:cNvSpPr>
          <p:nvPr>
            <p:ph type="title"/>
          </p:nvPr>
        </p:nvSpPr>
        <p:spPr/>
        <p:txBody>
          <a:bodyPr/>
          <a:lstStyle/>
          <a:p>
            <a:r>
              <a:rPr lang="en-US" dirty="0" err="1"/>
              <a:t>Caracteres</a:t>
            </a:r>
            <a:r>
              <a:rPr lang="en-US" dirty="0"/>
              <a:t> </a:t>
            </a:r>
            <a:r>
              <a:rPr lang="en-US" dirty="0" err="1"/>
              <a:t>especiales</a:t>
            </a:r>
            <a:endParaRPr lang="es-CR" dirty="0"/>
          </a:p>
        </p:txBody>
      </p:sp>
      <p:sp>
        <p:nvSpPr>
          <p:cNvPr id="3" name="Content Placeholder 2">
            <a:extLst>
              <a:ext uri="{FF2B5EF4-FFF2-40B4-BE49-F238E27FC236}">
                <a16:creationId xmlns:a16="http://schemas.microsoft.com/office/drawing/2014/main" id="{2CDFA992-160E-4DF5-9170-48074C2FA8CC}"/>
              </a:ext>
            </a:extLst>
          </p:cNvPr>
          <p:cNvSpPr>
            <a:spLocks noGrp="1"/>
          </p:cNvSpPr>
          <p:nvPr>
            <p:ph idx="1"/>
          </p:nvPr>
        </p:nvSpPr>
        <p:spPr>
          <a:xfrm>
            <a:off x="838200" y="1825625"/>
            <a:ext cx="10515600" cy="819921"/>
          </a:xfrm>
        </p:spPr>
        <p:txBody>
          <a:bodyPr>
            <a:normAutofit lnSpcReduction="10000"/>
          </a:bodyPr>
          <a:lstStyle/>
          <a:p>
            <a:r>
              <a:rPr lang="es-CR" dirty="0"/>
              <a:t>Una secuencia especial se especifica con el carácter </a:t>
            </a:r>
            <a:r>
              <a:rPr lang="es-CR" b="1" dirty="0"/>
              <a:t>\</a:t>
            </a:r>
            <a:r>
              <a:rPr lang="es-CR" dirty="0"/>
              <a:t> seguido por uno de los caracteres en la lista a continuación:</a:t>
            </a:r>
          </a:p>
        </p:txBody>
      </p:sp>
      <p:graphicFrame>
        <p:nvGraphicFramePr>
          <p:cNvPr id="4" name="Table 3">
            <a:extLst>
              <a:ext uri="{FF2B5EF4-FFF2-40B4-BE49-F238E27FC236}">
                <a16:creationId xmlns:a16="http://schemas.microsoft.com/office/drawing/2014/main" id="{B22DEBEC-E590-4D34-B912-4522D724DB53}"/>
              </a:ext>
            </a:extLst>
          </p:cNvPr>
          <p:cNvGraphicFramePr>
            <a:graphicFrameLocks noGrp="1"/>
          </p:cNvGraphicFramePr>
          <p:nvPr>
            <p:extLst>
              <p:ext uri="{D42A27DB-BD31-4B8C-83A1-F6EECF244321}">
                <p14:modId xmlns:p14="http://schemas.microsoft.com/office/powerpoint/2010/main" val="3994747254"/>
              </p:ext>
            </p:extLst>
          </p:nvPr>
        </p:nvGraphicFramePr>
        <p:xfrm>
          <a:off x="980243" y="2645546"/>
          <a:ext cx="10125723" cy="3741998"/>
        </p:xfrm>
        <a:graphic>
          <a:graphicData uri="http://schemas.openxmlformats.org/drawingml/2006/table">
            <a:tbl>
              <a:tblPr firstRow="1" bandRow="1">
                <a:tableStyleId>{EB344D84-9AFB-497E-A393-DC336BA19D2E}</a:tableStyleId>
              </a:tblPr>
              <a:tblGrid>
                <a:gridCol w="3375241">
                  <a:extLst>
                    <a:ext uri="{9D8B030D-6E8A-4147-A177-3AD203B41FA5}">
                      <a16:colId xmlns:a16="http://schemas.microsoft.com/office/drawing/2014/main" val="3513650720"/>
                    </a:ext>
                  </a:extLst>
                </a:gridCol>
                <a:gridCol w="3375241">
                  <a:extLst>
                    <a:ext uri="{9D8B030D-6E8A-4147-A177-3AD203B41FA5}">
                      <a16:colId xmlns:a16="http://schemas.microsoft.com/office/drawing/2014/main" val="1162839907"/>
                    </a:ext>
                  </a:extLst>
                </a:gridCol>
                <a:gridCol w="3375241">
                  <a:extLst>
                    <a:ext uri="{9D8B030D-6E8A-4147-A177-3AD203B41FA5}">
                      <a16:colId xmlns:a16="http://schemas.microsoft.com/office/drawing/2014/main" val="3894720701"/>
                    </a:ext>
                  </a:extLst>
                </a:gridCol>
              </a:tblGrid>
              <a:tr h="115650">
                <a:tc>
                  <a:txBody>
                    <a:bodyPr/>
                    <a:lstStyle/>
                    <a:p>
                      <a:r>
                        <a:rPr lang="es-CR" sz="1000" dirty="0" err="1">
                          <a:effectLst/>
                        </a:rPr>
                        <a:t>Caracter</a:t>
                      </a:r>
                      <a:endParaRPr lang="es-CR" sz="1000" dirty="0">
                        <a:effectLst/>
                      </a:endParaRPr>
                    </a:p>
                  </a:txBody>
                  <a:tcPr marL="16762" marR="16762" marT="16762" marB="16762" anchor="ctr"/>
                </a:tc>
                <a:tc>
                  <a:txBody>
                    <a:bodyPr/>
                    <a:lstStyle/>
                    <a:p>
                      <a:r>
                        <a:rPr lang="es-CR" sz="1000">
                          <a:effectLst/>
                        </a:rPr>
                        <a:t>Descripción</a:t>
                      </a:r>
                    </a:p>
                  </a:txBody>
                  <a:tcPr marL="16762" marR="16762" marT="16762" marB="16762" anchor="ctr"/>
                </a:tc>
                <a:tc>
                  <a:txBody>
                    <a:bodyPr/>
                    <a:lstStyle/>
                    <a:p>
                      <a:r>
                        <a:rPr lang="es-CR" sz="1000">
                          <a:effectLst/>
                        </a:rPr>
                        <a:t>Ejemplo</a:t>
                      </a:r>
                    </a:p>
                  </a:txBody>
                  <a:tcPr marL="16762" marR="16762" marT="16762" marB="16762" anchor="ctr"/>
                </a:tc>
                <a:extLst>
                  <a:ext uri="{0D108BD9-81ED-4DB2-BD59-A6C34878D82A}">
                    <a16:rowId xmlns:a16="http://schemas.microsoft.com/office/drawing/2014/main" val="2003170953"/>
                  </a:ext>
                </a:extLst>
              </a:tr>
              <a:tr h="297066">
                <a:tc>
                  <a:txBody>
                    <a:bodyPr/>
                    <a:lstStyle/>
                    <a:p>
                      <a:r>
                        <a:rPr lang="es-CR" sz="1000">
                          <a:effectLst/>
                        </a:rPr>
                        <a:t>\A</a:t>
                      </a:r>
                    </a:p>
                  </a:txBody>
                  <a:tcPr marL="16762" marR="16762" marT="16762" marB="16762" anchor="ctr"/>
                </a:tc>
                <a:tc>
                  <a:txBody>
                    <a:bodyPr/>
                    <a:lstStyle/>
                    <a:p>
                      <a:r>
                        <a:rPr lang="es-CR" sz="1000">
                          <a:effectLst/>
                        </a:rPr>
                        <a:t>Devuelve una coincidencia si los caracteres especificados están al principio de la cadena</a:t>
                      </a:r>
                    </a:p>
                  </a:txBody>
                  <a:tcPr marL="16762" marR="16762" marT="16762" marB="16762" anchor="ctr"/>
                </a:tc>
                <a:tc>
                  <a:txBody>
                    <a:bodyPr/>
                    <a:lstStyle/>
                    <a:p>
                      <a:r>
                        <a:rPr lang="es-CR" sz="1000">
                          <a:effectLst/>
                        </a:rPr>
                        <a:t>\AInicio</a:t>
                      </a:r>
                    </a:p>
                  </a:txBody>
                  <a:tcPr marL="16762" marR="16762" marT="16762" marB="16762" anchor="ctr"/>
                </a:tc>
                <a:extLst>
                  <a:ext uri="{0D108BD9-81ED-4DB2-BD59-A6C34878D82A}">
                    <a16:rowId xmlns:a16="http://schemas.microsoft.com/office/drawing/2014/main" val="775699614"/>
                  </a:ext>
                </a:extLst>
              </a:tr>
              <a:tr h="297066">
                <a:tc>
                  <a:txBody>
                    <a:bodyPr/>
                    <a:lstStyle/>
                    <a:p>
                      <a:r>
                        <a:rPr lang="es-CR" sz="1000">
                          <a:effectLst/>
                        </a:rPr>
                        <a:t>\b</a:t>
                      </a:r>
                    </a:p>
                  </a:txBody>
                  <a:tcPr marL="16762" marR="16762" marT="16762" marB="16762" anchor="ctr"/>
                </a:tc>
                <a:tc>
                  <a:txBody>
                    <a:bodyPr/>
                    <a:lstStyle/>
                    <a:p>
                      <a:r>
                        <a:rPr lang="es-CR" sz="1000">
                          <a:effectLst/>
                        </a:rPr>
                        <a:t>Devuelve una coincidencia donde los caracteres especificados están al principio o al final de una palabra</a:t>
                      </a:r>
                    </a:p>
                  </a:txBody>
                  <a:tcPr marL="16762" marR="16762" marT="16762" marB="16762" anchor="ctr"/>
                </a:tc>
                <a:tc>
                  <a:txBody>
                    <a:bodyPr/>
                    <a:lstStyle/>
                    <a:p>
                      <a:r>
                        <a:rPr lang="pt-BR" sz="1000" dirty="0">
                          <a:effectLst/>
                        </a:rPr>
                        <a:t>r”\bpalabr”</a:t>
                      </a:r>
                      <a:br>
                        <a:rPr lang="pt-BR" sz="1000" dirty="0">
                          <a:effectLst/>
                        </a:rPr>
                      </a:br>
                      <a:r>
                        <a:rPr lang="pt-BR" sz="1000" dirty="0">
                          <a:effectLst/>
                        </a:rPr>
                        <a:t>r”labra\b”</a:t>
                      </a:r>
                    </a:p>
                  </a:txBody>
                  <a:tcPr marL="16762" marR="16762" marT="16762" marB="16762" anchor="ctr"/>
                </a:tc>
                <a:extLst>
                  <a:ext uri="{0D108BD9-81ED-4DB2-BD59-A6C34878D82A}">
                    <a16:rowId xmlns:a16="http://schemas.microsoft.com/office/drawing/2014/main" val="820211285"/>
                  </a:ext>
                </a:extLst>
              </a:tr>
              <a:tr h="387774">
                <a:tc>
                  <a:txBody>
                    <a:bodyPr/>
                    <a:lstStyle/>
                    <a:p>
                      <a:r>
                        <a:rPr lang="es-CR" sz="1000" dirty="0">
                          <a:effectLst/>
                        </a:rPr>
                        <a:t>\B</a:t>
                      </a:r>
                    </a:p>
                  </a:txBody>
                  <a:tcPr marL="16762" marR="16762" marT="16762" marB="16762" anchor="ctr"/>
                </a:tc>
                <a:tc>
                  <a:txBody>
                    <a:bodyPr/>
                    <a:lstStyle/>
                    <a:p>
                      <a:r>
                        <a:rPr lang="es-CR" sz="1000">
                          <a:effectLst/>
                        </a:rPr>
                        <a:t>Devuelve una coincidencia donde están presentes los caracteres especificados, pero NO al principio (o al final) de una palabra</a:t>
                      </a:r>
                    </a:p>
                  </a:txBody>
                  <a:tcPr marL="16762" marR="16762" marT="16762" marB="16762" anchor="ctr"/>
                </a:tc>
                <a:tc>
                  <a:txBody>
                    <a:bodyPr/>
                    <a:lstStyle/>
                    <a:p>
                      <a:br>
                        <a:rPr lang="pt-BR" sz="1000" dirty="0">
                          <a:effectLst/>
                        </a:rPr>
                      </a:br>
                      <a:r>
                        <a:rPr lang="pt-BR" sz="1000" dirty="0">
                          <a:effectLst/>
                        </a:rPr>
                        <a:t>r”\Bain”</a:t>
                      </a:r>
                      <a:br>
                        <a:rPr lang="pt-BR" sz="1000" dirty="0">
                          <a:effectLst/>
                        </a:rPr>
                      </a:br>
                      <a:r>
                        <a:rPr lang="pt-BR" sz="1000" dirty="0">
                          <a:effectLst/>
                        </a:rPr>
                        <a:t>r”ain\B”</a:t>
                      </a:r>
                    </a:p>
                  </a:txBody>
                  <a:tcPr marL="16762" marR="16762" marT="16762" marB="16762" anchor="ctr"/>
                </a:tc>
                <a:extLst>
                  <a:ext uri="{0D108BD9-81ED-4DB2-BD59-A6C34878D82A}">
                    <a16:rowId xmlns:a16="http://schemas.microsoft.com/office/drawing/2014/main" val="2727514127"/>
                  </a:ext>
                </a:extLst>
              </a:tr>
              <a:tr h="297066">
                <a:tc>
                  <a:txBody>
                    <a:bodyPr/>
                    <a:lstStyle/>
                    <a:p>
                      <a:r>
                        <a:rPr lang="es-CR" sz="1000" dirty="0">
                          <a:effectLst/>
                        </a:rPr>
                        <a:t>\d</a:t>
                      </a:r>
                    </a:p>
                  </a:txBody>
                  <a:tcPr marL="16762" marR="16762" marT="16762" marB="16762" anchor="ctr"/>
                </a:tc>
                <a:tc>
                  <a:txBody>
                    <a:bodyPr/>
                    <a:lstStyle/>
                    <a:p>
                      <a:r>
                        <a:rPr lang="es-CR" sz="1000">
                          <a:effectLst/>
                        </a:rPr>
                        <a:t>Devuelve una coincidencia donde la cadena contiene dígitos (números del 0 al 9)</a:t>
                      </a:r>
                    </a:p>
                  </a:txBody>
                  <a:tcPr marL="16762" marR="16762" marT="16762" marB="16762" anchor="ctr"/>
                </a:tc>
                <a:tc>
                  <a:txBody>
                    <a:bodyPr/>
                    <a:lstStyle/>
                    <a:p>
                      <a:r>
                        <a:rPr lang="es-CR" sz="1000">
                          <a:effectLst/>
                        </a:rPr>
                        <a:t>\d</a:t>
                      </a:r>
                    </a:p>
                  </a:txBody>
                  <a:tcPr marL="16762" marR="16762" marT="16762" marB="16762" anchor="ctr"/>
                </a:tc>
                <a:extLst>
                  <a:ext uri="{0D108BD9-81ED-4DB2-BD59-A6C34878D82A}">
                    <a16:rowId xmlns:a16="http://schemas.microsoft.com/office/drawing/2014/main" val="2457944557"/>
                  </a:ext>
                </a:extLst>
              </a:tr>
              <a:tr h="206358">
                <a:tc>
                  <a:txBody>
                    <a:bodyPr/>
                    <a:lstStyle/>
                    <a:p>
                      <a:r>
                        <a:rPr lang="es-CR" sz="1000" dirty="0">
                          <a:effectLst/>
                        </a:rPr>
                        <a:t>\D</a:t>
                      </a:r>
                    </a:p>
                  </a:txBody>
                  <a:tcPr marL="16762" marR="16762" marT="16762" marB="16762" anchor="ctr"/>
                </a:tc>
                <a:tc>
                  <a:txBody>
                    <a:bodyPr/>
                    <a:lstStyle/>
                    <a:p>
                      <a:r>
                        <a:rPr lang="es-CR" sz="1000">
                          <a:effectLst/>
                        </a:rPr>
                        <a:t>Devuelve una coincidencia donde la cadena NO contiene dígitos</a:t>
                      </a:r>
                    </a:p>
                  </a:txBody>
                  <a:tcPr marL="16762" marR="16762" marT="16762" marB="16762" anchor="ctr"/>
                </a:tc>
                <a:tc>
                  <a:txBody>
                    <a:bodyPr/>
                    <a:lstStyle/>
                    <a:p>
                      <a:r>
                        <a:rPr lang="es-CR" sz="1000">
                          <a:effectLst/>
                        </a:rPr>
                        <a:t>\D</a:t>
                      </a:r>
                    </a:p>
                  </a:txBody>
                  <a:tcPr marL="16762" marR="16762" marT="16762" marB="16762" anchor="ctr"/>
                </a:tc>
                <a:extLst>
                  <a:ext uri="{0D108BD9-81ED-4DB2-BD59-A6C34878D82A}">
                    <a16:rowId xmlns:a16="http://schemas.microsoft.com/office/drawing/2014/main" val="2480912135"/>
                  </a:ext>
                </a:extLst>
              </a:tr>
              <a:tr h="297066">
                <a:tc>
                  <a:txBody>
                    <a:bodyPr/>
                    <a:lstStyle/>
                    <a:p>
                      <a:r>
                        <a:rPr lang="es-CR" sz="1000" dirty="0">
                          <a:effectLst/>
                        </a:rPr>
                        <a:t>\s</a:t>
                      </a:r>
                    </a:p>
                  </a:txBody>
                  <a:tcPr marL="16762" marR="16762" marT="16762" marB="16762" anchor="ctr"/>
                </a:tc>
                <a:tc>
                  <a:txBody>
                    <a:bodyPr/>
                    <a:lstStyle/>
                    <a:p>
                      <a:r>
                        <a:rPr lang="es-CR" sz="1000">
                          <a:effectLst/>
                        </a:rPr>
                        <a:t>Devuelve una coincidencia donde la cadena contiene un carácter de espacio en blanco</a:t>
                      </a:r>
                    </a:p>
                  </a:txBody>
                  <a:tcPr marL="16762" marR="16762" marT="16762" marB="16762" anchor="ctr"/>
                </a:tc>
                <a:tc>
                  <a:txBody>
                    <a:bodyPr/>
                    <a:lstStyle/>
                    <a:p>
                      <a:r>
                        <a:rPr lang="es-CR" sz="1000" dirty="0">
                          <a:effectLst/>
                        </a:rPr>
                        <a:t>\s</a:t>
                      </a:r>
                    </a:p>
                  </a:txBody>
                  <a:tcPr marL="16762" marR="16762" marT="16762" marB="16762" anchor="ctr"/>
                </a:tc>
                <a:extLst>
                  <a:ext uri="{0D108BD9-81ED-4DB2-BD59-A6C34878D82A}">
                    <a16:rowId xmlns:a16="http://schemas.microsoft.com/office/drawing/2014/main" val="2139975483"/>
                  </a:ext>
                </a:extLst>
              </a:tr>
              <a:tr h="297066">
                <a:tc>
                  <a:txBody>
                    <a:bodyPr/>
                    <a:lstStyle/>
                    <a:p>
                      <a:r>
                        <a:rPr lang="es-CR" sz="1000">
                          <a:effectLst/>
                        </a:rPr>
                        <a:t>\S</a:t>
                      </a:r>
                    </a:p>
                  </a:txBody>
                  <a:tcPr marL="16762" marR="16762" marT="16762" marB="16762" anchor="ctr"/>
                </a:tc>
                <a:tc>
                  <a:txBody>
                    <a:bodyPr/>
                    <a:lstStyle/>
                    <a:p>
                      <a:r>
                        <a:rPr lang="es-CR" sz="1000">
                          <a:effectLst/>
                        </a:rPr>
                        <a:t>Devuelve una coincidencia donde la cadena NO contiene un carácter de espacio en blanco</a:t>
                      </a:r>
                    </a:p>
                  </a:txBody>
                  <a:tcPr marL="16762" marR="16762" marT="16762" marB="16762" anchor="ctr"/>
                </a:tc>
                <a:tc>
                  <a:txBody>
                    <a:bodyPr/>
                    <a:lstStyle/>
                    <a:p>
                      <a:r>
                        <a:rPr lang="es-CR" sz="1000">
                          <a:effectLst/>
                        </a:rPr>
                        <a:t>\S</a:t>
                      </a:r>
                    </a:p>
                  </a:txBody>
                  <a:tcPr marL="16762" marR="16762" marT="16762" marB="16762" anchor="ctr"/>
                </a:tc>
                <a:extLst>
                  <a:ext uri="{0D108BD9-81ED-4DB2-BD59-A6C34878D82A}">
                    <a16:rowId xmlns:a16="http://schemas.microsoft.com/office/drawing/2014/main" val="1494531481"/>
                  </a:ext>
                </a:extLst>
              </a:tr>
              <a:tr h="478482">
                <a:tc>
                  <a:txBody>
                    <a:bodyPr/>
                    <a:lstStyle/>
                    <a:p>
                      <a:r>
                        <a:rPr lang="es-CR" sz="1000">
                          <a:effectLst/>
                        </a:rPr>
                        <a:t>\w</a:t>
                      </a:r>
                    </a:p>
                  </a:txBody>
                  <a:tcPr marL="16762" marR="16762" marT="16762" marB="16762" anchor="ctr"/>
                </a:tc>
                <a:tc>
                  <a:txBody>
                    <a:bodyPr/>
                    <a:lstStyle/>
                    <a:p>
                      <a:r>
                        <a:rPr lang="es-CR" sz="1000">
                          <a:effectLst/>
                        </a:rPr>
                        <a:t>Devuelve una coincidencia donde la cadena contiene cualquier carácter de palabra (caracteres de la A a la Z, dígitos del 0-9 y el carácter de subrayado _)</a:t>
                      </a:r>
                    </a:p>
                  </a:txBody>
                  <a:tcPr marL="16762" marR="16762" marT="16762" marB="16762" anchor="ctr"/>
                </a:tc>
                <a:tc>
                  <a:txBody>
                    <a:bodyPr/>
                    <a:lstStyle/>
                    <a:p>
                      <a:r>
                        <a:rPr lang="es-CR" sz="1000">
                          <a:effectLst/>
                        </a:rPr>
                        <a:t>\w</a:t>
                      </a:r>
                    </a:p>
                  </a:txBody>
                  <a:tcPr marL="16762" marR="16762" marT="16762" marB="16762" anchor="ctr"/>
                </a:tc>
                <a:extLst>
                  <a:ext uri="{0D108BD9-81ED-4DB2-BD59-A6C34878D82A}">
                    <a16:rowId xmlns:a16="http://schemas.microsoft.com/office/drawing/2014/main" val="3756692103"/>
                  </a:ext>
                </a:extLst>
              </a:tr>
              <a:tr h="297066">
                <a:tc>
                  <a:txBody>
                    <a:bodyPr/>
                    <a:lstStyle/>
                    <a:p>
                      <a:r>
                        <a:rPr lang="es-CR" sz="1000" dirty="0">
                          <a:effectLst/>
                        </a:rPr>
                        <a:t>\W</a:t>
                      </a:r>
                    </a:p>
                  </a:txBody>
                  <a:tcPr marL="16762" marR="16762" marT="16762" marB="16762" anchor="ctr"/>
                </a:tc>
                <a:tc>
                  <a:txBody>
                    <a:bodyPr/>
                    <a:lstStyle/>
                    <a:p>
                      <a:r>
                        <a:rPr lang="es-CR" sz="1000">
                          <a:effectLst/>
                        </a:rPr>
                        <a:t>Devuelve una coincidencia donde la cadena NO contiene ningún carácter de palabra</a:t>
                      </a:r>
                    </a:p>
                  </a:txBody>
                  <a:tcPr marL="16762" marR="16762" marT="16762" marB="16762" anchor="ctr"/>
                </a:tc>
                <a:tc>
                  <a:txBody>
                    <a:bodyPr/>
                    <a:lstStyle/>
                    <a:p>
                      <a:r>
                        <a:rPr lang="es-CR" sz="1000">
                          <a:effectLst/>
                        </a:rPr>
                        <a:t>\W</a:t>
                      </a:r>
                    </a:p>
                  </a:txBody>
                  <a:tcPr marL="16762" marR="16762" marT="16762" marB="16762" anchor="ctr"/>
                </a:tc>
                <a:extLst>
                  <a:ext uri="{0D108BD9-81ED-4DB2-BD59-A6C34878D82A}">
                    <a16:rowId xmlns:a16="http://schemas.microsoft.com/office/drawing/2014/main" val="1788647470"/>
                  </a:ext>
                </a:extLst>
              </a:tr>
              <a:tr h="297066">
                <a:tc>
                  <a:txBody>
                    <a:bodyPr/>
                    <a:lstStyle/>
                    <a:p>
                      <a:r>
                        <a:rPr lang="es-CR" sz="1000" dirty="0">
                          <a:effectLst/>
                        </a:rPr>
                        <a:t>\Z</a:t>
                      </a:r>
                    </a:p>
                  </a:txBody>
                  <a:tcPr marL="16762" marR="16762" marT="16762" marB="16762" anchor="ctr"/>
                </a:tc>
                <a:tc>
                  <a:txBody>
                    <a:bodyPr/>
                    <a:lstStyle/>
                    <a:p>
                      <a:r>
                        <a:rPr lang="es-CR" sz="1000">
                          <a:effectLst/>
                        </a:rPr>
                        <a:t>Devuelve una coincidencia si los caracteres especificados están al final de la cadena</a:t>
                      </a:r>
                    </a:p>
                  </a:txBody>
                  <a:tcPr marL="16762" marR="16762" marT="16762" marB="16762" anchor="ctr"/>
                </a:tc>
                <a:tc>
                  <a:txBody>
                    <a:bodyPr/>
                    <a:lstStyle/>
                    <a:p>
                      <a:r>
                        <a:rPr lang="es-CR" sz="1000" dirty="0">
                          <a:effectLst/>
                        </a:rPr>
                        <a:t>Cadena\Z</a:t>
                      </a:r>
                    </a:p>
                  </a:txBody>
                  <a:tcPr marL="16762" marR="16762" marT="16762" marB="16762" anchor="ctr"/>
                </a:tc>
                <a:extLst>
                  <a:ext uri="{0D108BD9-81ED-4DB2-BD59-A6C34878D82A}">
                    <a16:rowId xmlns:a16="http://schemas.microsoft.com/office/drawing/2014/main" val="2505010089"/>
                  </a:ext>
                </a:extLst>
              </a:tr>
            </a:tbl>
          </a:graphicData>
        </a:graphic>
      </p:graphicFrame>
    </p:spTree>
    <p:extLst>
      <p:ext uri="{BB962C8B-B14F-4D97-AF65-F5344CB8AC3E}">
        <p14:creationId xmlns:p14="http://schemas.microsoft.com/office/powerpoint/2010/main" val="415865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4544-B6CE-4718-883A-8D4BB744DA92}"/>
              </a:ext>
            </a:extLst>
          </p:cNvPr>
          <p:cNvSpPr>
            <a:spLocks noGrp="1"/>
          </p:cNvSpPr>
          <p:nvPr>
            <p:ph type="title"/>
          </p:nvPr>
        </p:nvSpPr>
        <p:spPr/>
        <p:txBody>
          <a:bodyPr/>
          <a:lstStyle/>
          <a:p>
            <a:r>
              <a:rPr lang="en-US" dirty="0"/>
              <a:t>Conjuntos</a:t>
            </a:r>
            <a:endParaRPr lang="es-CR" dirty="0"/>
          </a:p>
        </p:txBody>
      </p:sp>
      <p:sp>
        <p:nvSpPr>
          <p:cNvPr id="3" name="Content Placeholder 2">
            <a:extLst>
              <a:ext uri="{FF2B5EF4-FFF2-40B4-BE49-F238E27FC236}">
                <a16:creationId xmlns:a16="http://schemas.microsoft.com/office/drawing/2014/main" id="{FA270C6F-0852-446B-9525-0161BA133D76}"/>
              </a:ext>
            </a:extLst>
          </p:cNvPr>
          <p:cNvSpPr>
            <a:spLocks noGrp="1"/>
          </p:cNvSpPr>
          <p:nvPr>
            <p:ph idx="1"/>
          </p:nvPr>
        </p:nvSpPr>
        <p:spPr>
          <a:xfrm>
            <a:off x="838200" y="1825625"/>
            <a:ext cx="10515600" cy="719682"/>
          </a:xfrm>
        </p:spPr>
        <p:txBody>
          <a:bodyPr>
            <a:normAutofit fontScale="92500" lnSpcReduction="20000"/>
          </a:bodyPr>
          <a:lstStyle/>
          <a:p>
            <a:r>
              <a:rPr lang="es-CR" dirty="0"/>
              <a:t>Conjunto de caracteres dentro de un par de corchetes [] con un significado especial</a:t>
            </a:r>
          </a:p>
        </p:txBody>
      </p:sp>
      <p:graphicFrame>
        <p:nvGraphicFramePr>
          <p:cNvPr id="4" name="Table 3">
            <a:extLst>
              <a:ext uri="{FF2B5EF4-FFF2-40B4-BE49-F238E27FC236}">
                <a16:creationId xmlns:a16="http://schemas.microsoft.com/office/drawing/2014/main" id="{E4591541-509F-47AE-B690-F30A8631EABA}"/>
              </a:ext>
            </a:extLst>
          </p:cNvPr>
          <p:cNvGraphicFramePr>
            <a:graphicFrameLocks noGrp="1"/>
          </p:cNvGraphicFramePr>
          <p:nvPr>
            <p:extLst>
              <p:ext uri="{D42A27DB-BD31-4B8C-83A1-F6EECF244321}">
                <p14:modId xmlns:p14="http://schemas.microsoft.com/office/powerpoint/2010/main" val="1131342190"/>
              </p:ext>
            </p:extLst>
          </p:nvPr>
        </p:nvGraphicFramePr>
        <p:xfrm>
          <a:off x="939800" y="2451368"/>
          <a:ext cx="9807812" cy="3566634"/>
        </p:xfrm>
        <a:graphic>
          <a:graphicData uri="http://schemas.openxmlformats.org/drawingml/2006/table">
            <a:tbl>
              <a:tblPr firstRow="1" bandRow="1">
                <a:tableStyleId>{EB344D84-9AFB-497E-A393-DC336BA19D2E}</a:tableStyleId>
              </a:tblPr>
              <a:tblGrid>
                <a:gridCol w="4881461">
                  <a:extLst>
                    <a:ext uri="{9D8B030D-6E8A-4147-A177-3AD203B41FA5}">
                      <a16:colId xmlns:a16="http://schemas.microsoft.com/office/drawing/2014/main" val="1521693802"/>
                    </a:ext>
                  </a:extLst>
                </a:gridCol>
                <a:gridCol w="4926351">
                  <a:extLst>
                    <a:ext uri="{9D8B030D-6E8A-4147-A177-3AD203B41FA5}">
                      <a16:colId xmlns:a16="http://schemas.microsoft.com/office/drawing/2014/main" val="3509873170"/>
                    </a:ext>
                  </a:extLst>
                </a:gridCol>
              </a:tblGrid>
              <a:tr h="220515">
                <a:tc>
                  <a:txBody>
                    <a:bodyPr/>
                    <a:lstStyle/>
                    <a:p>
                      <a:r>
                        <a:rPr lang="es-CR" sz="1200">
                          <a:effectLst/>
                        </a:rPr>
                        <a:t>Conjunto</a:t>
                      </a:r>
                    </a:p>
                  </a:txBody>
                  <a:tcPr marL="29481" marR="29481" marT="29481" marB="29481" anchor="ctr"/>
                </a:tc>
                <a:tc>
                  <a:txBody>
                    <a:bodyPr/>
                    <a:lstStyle/>
                    <a:p>
                      <a:r>
                        <a:rPr lang="es-CR" sz="1200">
                          <a:effectLst/>
                        </a:rPr>
                        <a:t>Descripción</a:t>
                      </a:r>
                    </a:p>
                  </a:txBody>
                  <a:tcPr marL="29481" marR="29481" marT="29481" marB="29481" anchor="ctr"/>
                </a:tc>
                <a:extLst>
                  <a:ext uri="{0D108BD9-81ED-4DB2-BD59-A6C34878D82A}">
                    <a16:rowId xmlns:a16="http://schemas.microsoft.com/office/drawing/2014/main" val="2207818842"/>
                  </a:ext>
                </a:extLst>
              </a:tr>
              <a:tr h="393285">
                <a:tc>
                  <a:txBody>
                    <a:bodyPr/>
                    <a:lstStyle/>
                    <a:p>
                      <a:r>
                        <a:rPr lang="es-CR" sz="1200">
                          <a:effectLst/>
                        </a:rPr>
                        <a:t>[asd]</a:t>
                      </a:r>
                    </a:p>
                  </a:txBody>
                  <a:tcPr marL="29481" marR="29481" marT="29481" marB="29481" anchor="ctr"/>
                </a:tc>
                <a:tc>
                  <a:txBody>
                    <a:bodyPr/>
                    <a:lstStyle/>
                    <a:p>
                      <a:r>
                        <a:rPr lang="es-CR" sz="1200">
                          <a:effectLst/>
                        </a:rPr>
                        <a:t>Devuelve una coincidencia donde está presente uno de los caracteres especificados (a, s, o d)</a:t>
                      </a:r>
                    </a:p>
                  </a:txBody>
                  <a:tcPr marL="29481" marR="29481" marT="29481" marB="29481" anchor="ctr"/>
                </a:tc>
                <a:extLst>
                  <a:ext uri="{0D108BD9-81ED-4DB2-BD59-A6C34878D82A}">
                    <a16:rowId xmlns:a16="http://schemas.microsoft.com/office/drawing/2014/main" val="78415238"/>
                  </a:ext>
                </a:extLst>
              </a:tr>
              <a:tr h="393285">
                <a:tc>
                  <a:txBody>
                    <a:bodyPr/>
                    <a:lstStyle/>
                    <a:p>
                      <a:r>
                        <a:rPr lang="es-CR" sz="1200" dirty="0">
                          <a:effectLst/>
                        </a:rPr>
                        <a:t>[a-d]</a:t>
                      </a:r>
                    </a:p>
                  </a:txBody>
                  <a:tcPr marL="29481" marR="29481" marT="29481" marB="29481" anchor="ctr"/>
                </a:tc>
                <a:tc>
                  <a:txBody>
                    <a:bodyPr/>
                    <a:lstStyle/>
                    <a:p>
                      <a:r>
                        <a:rPr lang="es-CR" sz="1200">
                          <a:effectLst/>
                        </a:rPr>
                        <a:t>Devuelve una coincidencia para cualquier carácter en minúscula, alfabéticamente entre a y d</a:t>
                      </a:r>
                    </a:p>
                  </a:txBody>
                  <a:tcPr marL="29481" marR="29481" marT="29481" marB="29481" anchor="ctr"/>
                </a:tc>
                <a:extLst>
                  <a:ext uri="{0D108BD9-81ED-4DB2-BD59-A6C34878D82A}">
                    <a16:rowId xmlns:a16="http://schemas.microsoft.com/office/drawing/2014/main" val="1402769840"/>
                  </a:ext>
                </a:extLst>
              </a:tr>
              <a:tr h="393285">
                <a:tc>
                  <a:txBody>
                    <a:bodyPr/>
                    <a:lstStyle/>
                    <a:p>
                      <a:r>
                        <a:rPr lang="es-CR" sz="1200">
                          <a:effectLst/>
                        </a:rPr>
                        <a:t>[^asd]</a:t>
                      </a:r>
                    </a:p>
                  </a:txBody>
                  <a:tcPr marL="29481" marR="29481" marT="29481" marB="29481" anchor="ctr"/>
                </a:tc>
                <a:tc>
                  <a:txBody>
                    <a:bodyPr/>
                    <a:lstStyle/>
                    <a:p>
                      <a:r>
                        <a:rPr lang="es-CR" sz="1200">
                          <a:effectLst/>
                        </a:rPr>
                        <a:t>Devuelve una coincidencia para cualquier carácter excepto los caracteres a, s y d</a:t>
                      </a:r>
                    </a:p>
                  </a:txBody>
                  <a:tcPr marL="29481" marR="29481" marT="29481" marB="29481" anchor="ctr"/>
                </a:tc>
                <a:extLst>
                  <a:ext uri="{0D108BD9-81ED-4DB2-BD59-A6C34878D82A}">
                    <a16:rowId xmlns:a16="http://schemas.microsoft.com/office/drawing/2014/main" val="1465149602"/>
                  </a:ext>
                </a:extLst>
              </a:tr>
              <a:tr h="393285">
                <a:tc>
                  <a:txBody>
                    <a:bodyPr/>
                    <a:lstStyle/>
                    <a:p>
                      <a:r>
                        <a:rPr lang="es-CR" sz="1200">
                          <a:effectLst/>
                        </a:rPr>
                        <a:t>[0123]</a:t>
                      </a:r>
                    </a:p>
                  </a:txBody>
                  <a:tcPr marL="29481" marR="29481" marT="29481" marB="29481" anchor="ctr"/>
                </a:tc>
                <a:tc>
                  <a:txBody>
                    <a:bodyPr/>
                    <a:lstStyle/>
                    <a:p>
                      <a:r>
                        <a:rPr lang="es-CR" sz="1200">
                          <a:effectLst/>
                        </a:rPr>
                        <a:t>Devuelve una coincidencia donde cualquiera de los dígitos especificados (0, 1, 2 o 3) están presentes</a:t>
                      </a:r>
                    </a:p>
                  </a:txBody>
                  <a:tcPr marL="29481" marR="29481" marT="29481" marB="29481" anchor="ctr"/>
                </a:tc>
                <a:extLst>
                  <a:ext uri="{0D108BD9-81ED-4DB2-BD59-A6C34878D82A}">
                    <a16:rowId xmlns:a16="http://schemas.microsoft.com/office/drawing/2014/main" val="2692256529"/>
                  </a:ext>
                </a:extLst>
              </a:tr>
              <a:tr h="235173">
                <a:tc>
                  <a:txBody>
                    <a:bodyPr/>
                    <a:lstStyle/>
                    <a:p>
                      <a:r>
                        <a:rPr lang="es-CR" sz="1200">
                          <a:effectLst/>
                        </a:rPr>
                        <a:t>[0-9]</a:t>
                      </a:r>
                    </a:p>
                  </a:txBody>
                  <a:tcPr marL="29481" marR="29481" marT="29481" marB="29481" anchor="ctr"/>
                </a:tc>
                <a:tc>
                  <a:txBody>
                    <a:bodyPr/>
                    <a:lstStyle/>
                    <a:p>
                      <a:r>
                        <a:rPr lang="es-CR" sz="1200">
                          <a:effectLst/>
                        </a:rPr>
                        <a:t>Devuelve una coincidencia para cualquier dígito entre 0 y 9</a:t>
                      </a:r>
                    </a:p>
                  </a:txBody>
                  <a:tcPr marL="29481" marR="29481" marT="29481" marB="29481" anchor="ctr"/>
                </a:tc>
                <a:extLst>
                  <a:ext uri="{0D108BD9-81ED-4DB2-BD59-A6C34878D82A}">
                    <a16:rowId xmlns:a16="http://schemas.microsoft.com/office/drawing/2014/main" val="2219826272"/>
                  </a:ext>
                </a:extLst>
              </a:tr>
              <a:tr h="393285">
                <a:tc>
                  <a:txBody>
                    <a:bodyPr/>
                    <a:lstStyle/>
                    <a:p>
                      <a:r>
                        <a:rPr lang="es-CR" sz="1200" dirty="0">
                          <a:effectLst/>
                        </a:rPr>
                        <a:t>[0-5][0-9]</a:t>
                      </a:r>
                    </a:p>
                  </a:txBody>
                  <a:tcPr marL="29481" marR="29481" marT="29481" marB="29481" anchor="ctr"/>
                </a:tc>
                <a:tc>
                  <a:txBody>
                    <a:bodyPr/>
                    <a:lstStyle/>
                    <a:p>
                      <a:r>
                        <a:rPr lang="es-CR" sz="1200">
                          <a:effectLst/>
                        </a:rPr>
                        <a:t>Devuelve una coincidencia para cualquier número de dos dígitos de 00 y 59</a:t>
                      </a:r>
                    </a:p>
                  </a:txBody>
                  <a:tcPr marL="29481" marR="29481" marT="29481" marB="29481" anchor="ctr"/>
                </a:tc>
                <a:extLst>
                  <a:ext uri="{0D108BD9-81ED-4DB2-BD59-A6C34878D82A}">
                    <a16:rowId xmlns:a16="http://schemas.microsoft.com/office/drawing/2014/main" val="2492736601"/>
                  </a:ext>
                </a:extLst>
              </a:tr>
              <a:tr h="393285">
                <a:tc>
                  <a:txBody>
                    <a:bodyPr/>
                    <a:lstStyle/>
                    <a:p>
                      <a:r>
                        <a:rPr lang="es-CR" sz="1200" dirty="0">
                          <a:effectLst/>
                        </a:rPr>
                        <a:t>[a-</a:t>
                      </a:r>
                      <a:r>
                        <a:rPr lang="es-CR" sz="1200" dirty="0" err="1">
                          <a:effectLst/>
                        </a:rPr>
                        <a:t>zA</a:t>
                      </a:r>
                      <a:r>
                        <a:rPr lang="es-CR" sz="1200" dirty="0">
                          <a:effectLst/>
                        </a:rPr>
                        <a:t>-Z]</a:t>
                      </a:r>
                    </a:p>
                  </a:txBody>
                  <a:tcPr marL="29481" marR="29481" marT="29481" marB="29481" anchor="ctr"/>
                </a:tc>
                <a:tc>
                  <a:txBody>
                    <a:bodyPr/>
                    <a:lstStyle/>
                    <a:p>
                      <a:r>
                        <a:rPr lang="es-CR" sz="1200">
                          <a:effectLst/>
                        </a:rPr>
                        <a:t>Devuelve una coincidencia para cualquier carácter alfabéticamente entre a y z, minúsculas o mayúsculas</a:t>
                      </a:r>
                    </a:p>
                  </a:txBody>
                  <a:tcPr marL="29481" marR="29481" marT="29481" marB="29481" anchor="ctr"/>
                </a:tc>
                <a:extLst>
                  <a:ext uri="{0D108BD9-81ED-4DB2-BD59-A6C34878D82A}">
                    <a16:rowId xmlns:a16="http://schemas.microsoft.com/office/drawing/2014/main" val="841157133"/>
                  </a:ext>
                </a:extLst>
              </a:tr>
              <a:tr h="566055">
                <a:tc>
                  <a:txBody>
                    <a:bodyPr/>
                    <a:lstStyle/>
                    <a:p>
                      <a:r>
                        <a:rPr lang="es-CR" sz="1200" dirty="0">
                          <a:effectLst/>
                        </a:rPr>
                        <a:t>[+]</a:t>
                      </a:r>
                    </a:p>
                  </a:txBody>
                  <a:tcPr marL="29481" marR="29481" marT="29481" marB="29481" anchor="ctr"/>
                </a:tc>
                <a:tc>
                  <a:txBody>
                    <a:bodyPr/>
                    <a:lstStyle/>
                    <a:p>
                      <a:r>
                        <a:rPr lang="es-CR" sz="1200" dirty="0">
                          <a:effectLst/>
                        </a:rPr>
                        <a:t>En los conjuntos, +, *,., |, (), $, {} no tiene un significado especial, por lo que [+] significa: devolver una coincidencia para cualquier carácter + en la cadena</a:t>
                      </a:r>
                    </a:p>
                  </a:txBody>
                  <a:tcPr marL="29481" marR="29481" marT="29481" marB="29481" anchor="ctr"/>
                </a:tc>
                <a:extLst>
                  <a:ext uri="{0D108BD9-81ED-4DB2-BD59-A6C34878D82A}">
                    <a16:rowId xmlns:a16="http://schemas.microsoft.com/office/drawing/2014/main" val="2941077272"/>
                  </a:ext>
                </a:extLst>
              </a:tr>
            </a:tbl>
          </a:graphicData>
        </a:graphic>
      </p:graphicFrame>
    </p:spTree>
    <p:extLst>
      <p:ext uri="{BB962C8B-B14F-4D97-AF65-F5344CB8AC3E}">
        <p14:creationId xmlns:p14="http://schemas.microsoft.com/office/powerpoint/2010/main" val="311865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20D2-98A0-49C1-A116-A90502C09FB7}"/>
              </a:ext>
            </a:extLst>
          </p:cNvPr>
          <p:cNvSpPr>
            <a:spLocks noGrp="1"/>
          </p:cNvSpPr>
          <p:nvPr>
            <p:ph type="title"/>
          </p:nvPr>
        </p:nvSpPr>
        <p:spPr/>
        <p:txBody>
          <a:bodyPr/>
          <a:lstStyle/>
          <a:p>
            <a:r>
              <a:rPr lang="en-US" dirty="0" err="1"/>
              <a:t>Paquete</a:t>
            </a:r>
            <a:r>
              <a:rPr lang="en-US" dirty="0"/>
              <a:t> re</a:t>
            </a:r>
            <a:endParaRPr lang="es-CR" dirty="0"/>
          </a:p>
        </p:txBody>
      </p:sp>
      <p:sp>
        <p:nvSpPr>
          <p:cNvPr id="3" name="Content Placeholder 2">
            <a:extLst>
              <a:ext uri="{FF2B5EF4-FFF2-40B4-BE49-F238E27FC236}">
                <a16:creationId xmlns:a16="http://schemas.microsoft.com/office/drawing/2014/main" id="{48EA154A-9B84-4F84-B53F-AA586E328712}"/>
              </a:ext>
            </a:extLst>
          </p:cNvPr>
          <p:cNvSpPr>
            <a:spLocks noGrp="1"/>
          </p:cNvSpPr>
          <p:nvPr>
            <p:ph idx="1"/>
          </p:nvPr>
        </p:nvSpPr>
        <p:spPr>
          <a:xfrm>
            <a:off x="838200" y="1825625"/>
            <a:ext cx="10515600" cy="1155700"/>
          </a:xfrm>
        </p:spPr>
        <p:txBody>
          <a:bodyPr/>
          <a:lstStyle/>
          <a:p>
            <a:r>
              <a:rPr lang="en-US" dirty="0"/>
              <a:t>Es el </a:t>
            </a:r>
            <a:r>
              <a:rPr lang="en-US" dirty="0" err="1"/>
              <a:t>paquete</a:t>
            </a:r>
            <a:r>
              <a:rPr lang="en-US" dirty="0"/>
              <a:t> que </a:t>
            </a:r>
            <a:r>
              <a:rPr lang="en-US" dirty="0" err="1"/>
              <a:t>provee</a:t>
            </a:r>
            <a:r>
              <a:rPr lang="en-US" dirty="0"/>
              <a:t> Python para </a:t>
            </a:r>
            <a:r>
              <a:rPr lang="en-US" dirty="0" err="1"/>
              <a:t>poder</a:t>
            </a:r>
            <a:r>
              <a:rPr lang="en-US" dirty="0"/>
              <a:t> </a:t>
            </a:r>
            <a:r>
              <a:rPr lang="en-US" dirty="0" err="1"/>
              <a:t>trabajar</a:t>
            </a:r>
            <a:r>
              <a:rPr lang="en-US" dirty="0"/>
              <a:t> con las </a:t>
            </a:r>
            <a:r>
              <a:rPr lang="en-US" dirty="0" err="1"/>
              <a:t>expresiones</a:t>
            </a:r>
            <a:r>
              <a:rPr lang="en-US" dirty="0"/>
              <a:t> </a:t>
            </a:r>
            <a:r>
              <a:rPr lang="en-US" dirty="0" err="1"/>
              <a:t>regulares</a:t>
            </a:r>
            <a:r>
              <a:rPr lang="en-US" dirty="0"/>
              <a:t> y por medio de la </a:t>
            </a:r>
            <a:r>
              <a:rPr lang="en-US" dirty="0" err="1"/>
              <a:t>siguientes</a:t>
            </a:r>
            <a:r>
              <a:rPr lang="en-US" dirty="0"/>
              <a:t> </a:t>
            </a:r>
            <a:r>
              <a:rPr lang="en-US" dirty="0" err="1"/>
              <a:t>funciones</a:t>
            </a:r>
            <a:r>
              <a:rPr lang="en-US" dirty="0"/>
              <a:t>:</a:t>
            </a:r>
            <a:endParaRPr lang="es-CR" dirty="0"/>
          </a:p>
        </p:txBody>
      </p:sp>
      <p:graphicFrame>
        <p:nvGraphicFramePr>
          <p:cNvPr id="4" name="Table 3">
            <a:extLst>
              <a:ext uri="{FF2B5EF4-FFF2-40B4-BE49-F238E27FC236}">
                <a16:creationId xmlns:a16="http://schemas.microsoft.com/office/drawing/2014/main" id="{A6DF3DA3-83FC-43AE-9EFE-CBACF9E94C20}"/>
              </a:ext>
            </a:extLst>
          </p:cNvPr>
          <p:cNvGraphicFramePr>
            <a:graphicFrameLocks noGrp="1"/>
          </p:cNvGraphicFramePr>
          <p:nvPr>
            <p:extLst>
              <p:ext uri="{D42A27DB-BD31-4B8C-83A1-F6EECF244321}">
                <p14:modId xmlns:p14="http://schemas.microsoft.com/office/powerpoint/2010/main" val="2046254710"/>
              </p:ext>
            </p:extLst>
          </p:nvPr>
        </p:nvGraphicFramePr>
        <p:xfrm>
          <a:off x="838200" y="2785904"/>
          <a:ext cx="10515600" cy="2926080"/>
        </p:xfrm>
        <a:graphic>
          <a:graphicData uri="http://schemas.openxmlformats.org/drawingml/2006/table">
            <a:tbl>
              <a:tblPr firstRow="1" bandRow="1">
                <a:tableStyleId>{EB344D84-9AFB-497E-A393-DC336BA19D2E}</a:tableStyleId>
              </a:tblPr>
              <a:tblGrid>
                <a:gridCol w="5257800">
                  <a:extLst>
                    <a:ext uri="{9D8B030D-6E8A-4147-A177-3AD203B41FA5}">
                      <a16:colId xmlns:a16="http://schemas.microsoft.com/office/drawing/2014/main" val="127580163"/>
                    </a:ext>
                  </a:extLst>
                </a:gridCol>
                <a:gridCol w="5257800">
                  <a:extLst>
                    <a:ext uri="{9D8B030D-6E8A-4147-A177-3AD203B41FA5}">
                      <a16:colId xmlns:a16="http://schemas.microsoft.com/office/drawing/2014/main" val="505056970"/>
                    </a:ext>
                  </a:extLst>
                </a:gridCol>
              </a:tblGrid>
              <a:tr h="0">
                <a:tc>
                  <a:txBody>
                    <a:bodyPr/>
                    <a:lstStyle/>
                    <a:p>
                      <a:r>
                        <a:rPr lang="es-CR">
                          <a:effectLst/>
                        </a:rPr>
                        <a:t>Función</a:t>
                      </a:r>
                    </a:p>
                  </a:txBody>
                  <a:tcPr marL="38100" marR="38100" marT="38100" marB="38100" anchor="ctr"/>
                </a:tc>
                <a:tc>
                  <a:txBody>
                    <a:bodyPr/>
                    <a:lstStyle/>
                    <a:p>
                      <a:r>
                        <a:rPr lang="es-CR">
                          <a:effectLst/>
                        </a:rPr>
                        <a:t>Descripción</a:t>
                      </a:r>
                    </a:p>
                  </a:txBody>
                  <a:tcPr marL="38100" marR="38100" marT="38100" marB="38100" anchor="ctr"/>
                </a:tc>
                <a:extLst>
                  <a:ext uri="{0D108BD9-81ED-4DB2-BD59-A6C34878D82A}">
                    <a16:rowId xmlns:a16="http://schemas.microsoft.com/office/drawing/2014/main" val="1461212068"/>
                  </a:ext>
                </a:extLst>
              </a:tr>
              <a:tr h="0">
                <a:tc>
                  <a:txBody>
                    <a:bodyPr/>
                    <a:lstStyle/>
                    <a:p>
                      <a:r>
                        <a:rPr lang="es-CR">
                          <a:effectLst/>
                        </a:rPr>
                        <a:t>findall</a:t>
                      </a:r>
                    </a:p>
                  </a:txBody>
                  <a:tcPr marL="38100" marR="38100" marT="38100" marB="38100" anchor="ctr"/>
                </a:tc>
                <a:tc>
                  <a:txBody>
                    <a:bodyPr/>
                    <a:lstStyle/>
                    <a:p>
                      <a:r>
                        <a:rPr lang="es-CR">
                          <a:effectLst/>
                        </a:rPr>
                        <a:t>Devuelve una lista que contiene todas las coincidencias</a:t>
                      </a:r>
                    </a:p>
                  </a:txBody>
                  <a:tcPr marL="38100" marR="38100" marT="38100" marB="38100" anchor="ctr"/>
                </a:tc>
                <a:extLst>
                  <a:ext uri="{0D108BD9-81ED-4DB2-BD59-A6C34878D82A}">
                    <a16:rowId xmlns:a16="http://schemas.microsoft.com/office/drawing/2014/main" val="1453628798"/>
                  </a:ext>
                </a:extLst>
              </a:tr>
              <a:tr h="0">
                <a:tc>
                  <a:txBody>
                    <a:bodyPr/>
                    <a:lstStyle/>
                    <a:p>
                      <a:r>
                        <a:rPr lang="es-CR" dirty="0" err="1">
                          <a:effectLst/>
                        </a:rPr>
                        <a:t>search</a:t>
                      </a:r>
                      <a:endParaRPr lang="es-CR" dirty="0">
                        <a:effectLst/>
                      </a:endParaRPr>
                    </a:p>
                  </a:txBody>
                  <a:tcPr marL="38100" marR="38100" marT="38100" marB="38100" anchor="ctr"/>
                </a:tc>
                <a:tc>
                  <a:txBody>
                    <a:bodyPr/>
                    <a:lstStyle/>
                    <a:p>
                      <a:r>
                        <a:rPr lang="es-CR" dirty="0">
                          <a:effectLst/>
                        </a:rPr>
                        <a:t>Devuelve un objeto Match si hay una coincidencia en cualquier parte de la cadena</a:t>
                      </a:r>
                    </a:p>
                  </a:txBody>
                  <a:tcPr marL="38100" marR="38100" marT="38100" marB="38100" anchor="ctr"/>
                </a:tc>
                <a:extLst>
                  <a:ext uri="{0D108BD9-81ED-4DB2-BD59-A6C34878D82A}">
                    <a16:rowId xmlns:a16="http://schemas.microsoft.com/office/drawing/2014/main" val="1464809661"/>
                  </a:ext>
                </a:extLst>
              </a:tr>
              <a:tr h="0">
                <a:tc>
                  <a:txBody>
                    <a:bodyPr/>
                    <a:lstStyle/>
                    <a:p>
                      <a:r>
                        <a:rPr lang="es-CR" dirty="0" err="1">
                          <a:effectLst/>
                        </a:rPr>
                        <a:t>split</a:t>
                      </a:r>
                      <a:endParaRPr lang="es-CR" dirty="0">
                        <a:effectLst/>
                      </a:endParaRPr>
                    </a:p>
                  </a:txBody>
                  <a:tcPr marL="38100" marR="38100" marT="38100" marB="38100" anchor="ctr"/>
                </a:tc>
                <a:tc>
                  <a:txBody>
                    <a:bodyPr/>
                    <a:lstStyle/>
                    <a:p>
                      <a:r>
                        <a:rPr lang="es-CR">
                          <a:effectLst/>
                        </a:rPr>
                        <a:t>Devuelve una lista donde la cadena se ha dividido en cada coincidencia</a:t>
                      </a:r>
                    </a:p>
                  </a:txBody>
                  <a:tcPr marL="38100" marR="38100" marT="38100" marB="38100" anchor="ctr"/>
                </a:tc>
                <a:extLst>
                  <a:ext uri="{0D108BD9-81ED-4DB2-BD59-A6C34878D82A}">
                    <a16:rowId xmlns:a16="http://schemas.microsoft.com/office/drawing/2014/main" val="300543733"/>
                  </a:ext>
                </a:extLst>
              </a:tr>
              <a:tr h="0">
                <a:tc>
                  <a:txBody>
                    <a:bodyPr/>
                    <a:lstStyle/>
                    <a:p>
                      <a:r>
                        <a:rPr lang="es-CR">
                          <a:effectLst/>
                        </a:rPr>
                        <a:t>sub</a:t>
                      </a:r>
                    </a:p>
                  </a:txBody>
                  <a:tcPr marL="38100" marR="38100" marT="38100" marB="38100" anchor="ctr"/>
                </a:tc>
                <a:tc>
                  <a:txBody>
                    <a:bodyPr/>
                    <a:lstStyle/>
                    <a:p>
                      <a:r>
                        <a:rPr lang="es-CR">
                          <a:effectLst/>
                        </a:rPr>
                        <a:t>Reemplaza una o varias coincidencias con una cadena</a:t>
                      </a:r>
                    </a:p>
                  </a:txBody>
                  <a:tcPr marL="38100" marR="38100" marT="38100" marB="38100" anchor="ctr"/>
                </a:tc>
                <a:extLst>
                  <a:ext uri="{0D108BD9-81ED-4DB2-BD59-A6C34878D82A}">
                    <a16:rowId xmlns:a16="http://schemas.microsoft.com/office/drawing/2014/main" val="4072027845"/>
                  </a:ext>
                </a:extLst>
              </a:tr>
              <a:tr h="0">
                <a:tc>
                  <a:txBody>
                    <a:bodyPr/>
                    <a:lstStyle/>
                    <a:p>
                      <a:r>
                        <a:rPr lang="es-CR" dirty="0">
                          <a:effectLst/>
                        </a:rPr>
                        <a:t>match</a:t>
                      </a:r>
                    </a:p>
                  </a:txBody>
                  <a:tcPr marL="38100" marR="38100" marT="38100" marB="38100" anchor="ctr"/>
                </a:tc>
                <a:tc>
                  <a:txBody>
                    <a:bodyPr/>
                    <a:lstStyle/>
                    <a:p>
                      <a:r>
                        <a:rPr lang="es-CR" dirty="0">
                          <a:effectLst/>
                        </a:rPr>
                        <a:t>Determina si la expresión coincide al principio de la cadena</a:t>
                      </a:r>
                    </a:p>
                  </a:txBody>
                  <a:tcPr marL="38100" marR="38100" marT="38100" marB="38100" anchor="ctr"/>
                </a:tc>
                <a:extLst>
                  <a:ext uri="{0D108BD9-81ED-4DB2-BD59-A6C34878D82A}">
                    <a16:rowId xmlns:a16="http://schemas.microsoft.com/office/drawing/2014/main" val="365901643"/>
                  </a:ext>
                </a:extLst>
              </a:tr>
            </a:tbl>
          </a:graphicData>
        </a:graphic>
      </p:graphicFrame>
      <p:sp>
        <p:nvSpPr>
          <p:cNvPr id="6" name="TextBox 5">
            <a:extLst>
              <a:ext uri="{FF2B5EF4-FFF2-40B4-BE49-F238E27FC236}">
                <a16:creationId xmlns:a16="http://schemas.microsoft.com/office/drawing/2014/main" id="{E48B6949-C5A4-48D0-B5EE-1EFC6FFFDB60}"/>
              </a:ext>
            </a:extLst>
          </p:cNvPr>
          <p:cNvSpPr txBox="1"/>
          <p:nvPr/>
        </p:nvSpPr>
        <p:spPr>
          <a:xfrm>
            <a:off x="1065320" y="6010183"/>
            <a:ext cx="8442664" cy="369332"/>
          </a:xfrm>
          <a:prstGeom prst="rect">
            <a:avLst/>
          </a:prstGeom>
          <a:noFill/>
        </p:spPr>
        <p:txBody>
          <a:bodyPr wrap="square" rtlCol="0">
            <a:spAutoFit/>
          </a:bodyPr>
          <a:lstStyle/>
          <a:p>
            <a:r>
              <a:rPr lang="en-US" dirty="0"/>
              <a:t>Ver </a:t>
            </a:r>
            <a:r>
              <a:rPr lang="en-US" dirty="0" err="1"/>
              <a:t>detalles</a:t>
            </a:r>
            <a:r>
              <a:rPr lang="en-US" dirty="0"/>
              <a:t> </a:t>
            </a:r>
            <a:r>
              <a:rPr lang="en-US" dirty="0" err="1"/>
              <a:t>en</a:t>
            </a:r>
            <a:r>
              <a:rPr lang="en-US" dirty="0"/>
              <a:t> :  </a:t>
            </a:r>
            <a:r>
              <a:rPr lang="es-CR" dirty="0">
                <a:hlinkClick r:id="rId2"/>
              </a:rPr>
              <a:t> https://docs.python.org/3/library/re.html</a:t>
            </a:r>
            <a:endParaRPr lang="es-CR" dirty="0"/>
          </a:p>
        </p:txBody>
      </p:sp>
    </p:spTree>
    <p:extLst>
      <p:ext uri="{BB962C8B-B14F-4D97-AF65-F5344CB8AC3E}">
        <p14:creationId xmlns:p14="http://schemas.microsoft.com/office/powerpoint/2010/main" val="267393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C58-2D67-484D-AD54-0DDD31795AF2}"/>
              </a:ext>
            </a:extLst>
          </p:cNvPr>
          <p:cNvSpPr>
            <a:spLocks noGrp="1"/>
          </p:cNvSpPr>
          <p:nvPr>
            <p:ph type="title"/>
          </p:nvPr>
        </p:nvSpPr>
        <p:spPr/>
        <p:txBody>
          <a:bodyPr/>
          <a:lstStyle/>
          <a:p>
            <a:r>
              <a:rPr lang="en-US" dirty="0" err="1"/>
              <a:t>Función</a:t>
            </a:r>
            <a:r>
              <a:rPr lang="en-US" dirty="0"/>
              <a:t> </a:t>
            </a:r>
            <a:r>
              <a:rPr lang="en-US" dirty="0" err="1"/>
              <a:t>Findall</a:t>
            </a:r>
            <a:endParaRPr lang="es-CR" dirty="0"/>
          </a:p>
        </p:txBody>
      </p:sp>
      <p:graphicFrame>
        <p:nvGraphicFramePr>
          <p:cNvPr id="3" name="Table 5">
            <a:extLst>
              <a:ext uri="{FF2B5EF4-FFF2-40B4-BE49-F238E27FC236}">
                <a16:creationId xmlns:a16="http://schemas.microsoft.com/office/drawing/2014/main" id="{9DBE8869-431C-4720-AD3C-AA830537B8F1}"/>
              </a:ext>
            </a:extLst>
          </p:cNvPr>
          <p:cNvGraphicFramePr>
            <a:graphicFrameLocks noGrp="1"/>
          </p:cNvGraphicFramePr>
          <p:nvPr>
            <p:extLst>
              <p:ext uri="{D42A27DB-BD31-4B8C-83A1-F6EECF244321}">
                <p14:modId xmlns:p14="http://schemas.microsoft.com/office/powerpoint/2010/main" val="2258909516"/>
              </p:ext>
            </p:extLst>
          </p:nvPr>
        </p:nvGraphicFramePr>
        <p:xfrm>
          <a:off x="545283" y="1595062"/>
          <a:ext cx="10284904" cy="4114800"/>
        </p:xfrm>
        <a:graphic>
          <a:graphicData uri="http://schemas.openxmlformats.org/drawingml/2006/table">
            <a:tbl>
              <a:tblPr firstRow="1" bandRow="1">
                <a:tableStyleId>{5C22544A-7EE6-4342-B048-85BDC9FD1C3A}</a:tableStyleId>
              </a:tblPr>
              <a:tblGrid>
                <a:gridCol w="5142452">
                  <a:extLst>
                    <a:ext uri="{9D8B030D-6E8A-4147-A177-3AD203B41FA5}">
                      <a16:colId xmlns:a16="http://schemas.microsoft.com/office/drawing/2014/main" val="3196420929"/>
                    </a:ext>
                  </a:extLst>
                </a:gridCol>
                <a:gridCol w="5142452">
                  <a:extLst>
                    <a:ext uri="{9D8B030D-6E8A-4147-A177-3AD203B41FA5}">
                      <a16:colId xmlns:a16="http://schemas.microsoft.com/office/drawing/2014/main" val="3523550227"/>
                    </a:ext>
                  </a:extLst>
                </a:gridCol>
              </a:tblGrid>
              <a:tr h="370840">
                <a:tc>
                  <a:txBody>
                    <a:bodyPr/>
                    <a:lstStyle/>
                    <a:p>
                      <a:r>
                        <a:rPr lang="es-CR" b="0" dirty="0"/>
                        <a:t>Detalle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b="0" dirty="0">
                          <a:solidFill>
                            <a:srgbClr val="0000CD"/>
                          </a:solidFill>
                          <a:latin typeface="Consolas" panose="020B0609020204030204" pitchFamily="49" charset="0"/>
                        </a:rPr>
                        <a:t>Ejemplo</a:t>
                      </a:r>
                      <a:endParaRPr lang="es-CR" b="0" dirty="0"/>
                    </a:p>
                    <a:p>
                      <a:endParaRPr lang="es-CR" b="0" dirty="0"/>
                    </a:p>
                  </a:txBody>
                  <a:tcPr/>
                </a:tc>
                <a:extLst>
                  <a:ext uri="{0D108BD9-81ED-4DB2-BD59-A6C34878D82A}">
                    <a16:rowId xmlns:a16="http://schemas.microsoft.com/office/drawing/2014/main" val="3739672645"/>
                  </a:ext>
                </a:extLst>
              </a:tr>
              <a:tr h="370840">
                <a:tc>
                  <a:txBody>
                    <a:bodyPr/>
                    <a:lstStyle/>
                    <a:p>
                      <a:r>
                        <a:rPr lang="en-US" b="0" dirty="0" err="1"/>
                        <a:t>Retorna</a:t>
                      </a:r>
                      <a:r>
                        <a:rPr lang="en-US" b="0" dirty="0"/>
                        <a:t> una </a:t>
                      </a:r>
                      <a:r>
                        <a:rPr lang="en-US" b="0" dirty="0" err="1"/>
                        <a:t>lista</a:t>
                      </a:r>
                      <a:r>
                        <a:rPr lang="en-US" b="0" dirty="0"/>
                        <a:t> con la </a:t>
                      </a:r>
                      <a:r>
                        <a:rPr lang="en-US" b="0" dirty="0" err="1"/>
                        <a:t>coincidencias</a:t>
                      </a:r>
                      <a:endParaRPr lang="es-CR"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CD"/>
                          </a:solidFill>
                          <a:latin typeface="Consolas" panose="020B0609020204030204" pitchFamily="49" charset="0"/>
                        </a:rPr>
                        <a:t>import</a:t>
                      </a:r>
                      <a:r>
                        <a:rPr lang="en-US" b="0" dirty="0">
                          <a:solidFill>
                            <a:srgbClr val="000000"/>
                          </a:solidFill>
                          <a:latin typeface="Consolas" panose="020B0609020204030204" pitchFamily="49" charset="0"/>
                        </a:rPr>
                        <a:t> re</a:t>
                      </a:r>
                      <a:br>
                        <a:rPr lang="en-US" b="0" dirty="0"/>
                      </a:br>
                      <a:br>
                        <a:rPr lang="en-US" b="0" dirty="0"/>
                      </a:br>
                      <a:r>
                        <a:rPr lang="en-US" b="0" dirty="0">
                          <a:solidFill>
                            <a:srgbClr val="000000"/>
                          </a:solidFill>
                          <a:latin typeface="Consolas" panose="020B0609020204030204" pitchFamily="49" charset="0"/>
                        </a:rPr>
                        <a:t>txt = </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b="0" dirty="0">
                          <a:solidFill>
                            <a:srgbClr val="A52A2A"/>
                          </a:solidFill>
                          <a:latin typeface="Consolas" panose="020B0609020204030204" pitchFamily="49" charset="0"/>
                        </a:rPr>
                        <a:t>"</a:t>
                      </a:r>
                      <a:br>
                        <a:rPr lang="en-US" b="0" dirty="0"/>
                      </a:br>
                      <a:r>
                        <a:rPr lang="en-US" b="0" dirty="0">
                          <a:solidFill>
                            <a:srgbClr val="000000"/>
                          </a:solidFill>
                          <a:latin typeface="Consolas" panose="020B0609020204030204" pitchFamily="49" charset="0"/>
                        </a:rPr>
                        <a:t>x = </a:t>
                      </a:r>
                      <a:r>
                        <a:rPr lang="en-US" b="0" dirty="0" err="1">
                          <a:solidFill>
                            <a:srgbClr val="000000"/>
                          </a:solidFill>
                          <a:latin typeface="Consolas" panose="020B0609020204030204" pitchFamily="49" charset="0"/>
                        </a:rPr>
                        <a:t>re.findall</a:t>
                      </a:r>
                      <a:r>
                        <a:rPr lang="en-US" b="0"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"pi"</a:t>
                      </a:r>
                      <a:r>
                        <a:rPr lang="en-US" b="0" dirty="0">
                          <a:solidFill>
                            <a:srgbClr val="000000"/>
                          </a:solidFill>
                          <a:latin typeface="Consolas" panose="020B0609020204030204" pitchFamily="49" charset="0"/>
                        </a:rPr>
                        <a:t>, txt)</a:t>
                      </a:r>
                      <a:br>
                        <a:rPr lang="en-US" b="0" dirty="0"/>
                      </a:br>
                      <a:r>
                        <a:rPr lang="en-US" b="0" dirty="0">
                          <a:solidFill>
                            <a:srgbClr val="0000CD"/>
                          </a:solidFill>
                          <a:latin typeface="Consolas" panose="020B0609020204030204" pitchFamily="49" charset="0"/>
                        </a:rPr>
                        <a:t>print</a:t>
                      </a:r>
                      <a:r>
                        <a:rPr lang="en-US" b="0" dirty="0">
                          <a:solidFill>
                            <a:srgbClr val="000000"/>
                          </a:solidFill>
                          <a:latin typeface="Consolas" panose="020B0609020204030204" pitchFamily="49" charset="0"/>
                        </a:rPr>
                        <a:t>(x)</a:t>
                      </a:r>
                      <a:endParaRPr lang="es-CR" b="0" dirty="0"/>
                    </a:p>
                  </a:txBody>
                  <a:tcPr/>
                </a:tc>
                <a:extLst>
                  <a:ext uri="{0D108BD9-81ED-4DB2-BD59-A6C34878D82A}">
                    <a16:rowId xmlns:a16="http://schemas.microsoft.com/office/drawing/2014/main" val="1910137108"/>
                  </a:ext>
                </a:extLst>
              </a:tr>
              <a:tr h="370840">
                <a:tc>
                  <a:txBody>
                    <a:bodyPr/>
                    <a:lstStyle/>
                    <a:p>
                      <a:r>
                        <a:rPr lang="en-US" dirty="0" err="1"/>
                        <a:t>Retorna</a:t>
                      </a:r>
                      <a:r>
                        <a:rPr lang="en-US" dirty="0"/>
                        <a:t> una </a:t>
                      </a:r>
                      <a:r>
                        <a:rPr lang="en-US" dirty="0" err="1"/>
                        <a:t>lista</a:t>
                      </a:r>
                      <a:r>
                        <a:rPr lang="en-US" dirty="0"/>
                        <a:t> vac</a:t>
                      </a:r>
                      <a:r>
                        <a:rPr lang="es-CR" dirty="0" err="1"/>
                        <a:t>ía</a:t>
                      </a:r>
                      <a:r>
                        <a:rPr lang="es-CR" dirty="0"/>
                        <a:t> al no encontrar coincidencias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"Pepe </a:t>
                      </a:r>
                      <a:r>
                        <a:rPr lang="en-US" dirty="0" err="1">
                          <a:solidFill>
                            <a:srgbClr val="A52A2A"/>
                          </a:solidFill>
                          <a:latin typeface="Consolas" panose="020B0609020204030204" pitchFamily="49" charset="0"/>
                        </a:rPr>
                        <a:t>pecas</a:t>
                      </a:r>
                      <a:r>
                        <a:rPr lang="en-US" dirty="0">
                          <a:solidFill>
                            <a:srgbClr val="A52A2A"/>
                          </a:solidFill>
                          <a:latin typeface="Consolas" panose="020B0609020204030204" pitchFamily="49" charset="0"/>
                        </a:rPr>
                        <a:t> pica papas con un </a:t>
                      </a:r>
                      <a:r>
                        <a:rPr lang="en-US"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re.findall</a:t>
                      </a:r>
                      <a:r>
                        <a:rPr lang="en-US"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a:t>
                      </a:r>
                      <a:r>
                        <a:rPr lang="en-US" dirty="0">
                          <a:solidFill>
                            <a:srgbClr val="A52A2A"/>
                          </a:solidFill>
                          <a:latin typeface="Consolas" panose="020B0609020204030204" pitchFamily="49" charset="0"/>
                        </a:rPr>
                        <a:t>Carlos"</a:t>
                      </a:r>
                      <a:r>
                        <a:rPr lang="en-US" dirty="0">
                          <a:solidFill>
                            <a:srgbClr val="000000"/>
                          </a:solidFill>
                          <a:latin typeface="Consolas" panose="020B0609020204030204" pitchFamily="49" charset="0"/>
                        </a:rPr>
                        <a:t>, txt)</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txBody>
                  <a:tcPr/>
                </a:tc>
                <a:extLst>
                  <a:ext uri="{0D108BD9-81ED-4DB2-BD59-A6C34878D82A}">
                    <a16:rowId xmlns:a16="http://schemas.microsoft.com/office/drawing/2014/main" val="621095552"/>
                  </a:ext>
                </a:extLst>
              </a:tr>
            </a:tbl>
          </a:graphicData>
        </a:graphic>
      </p:graphicFrame>
    </p:spTree>
    <p:extLst>
      <p:ext uri="{BB962C8B-B14F-4D97-AF65-F5344CB8AC3E}">
        <p14:creationId xmlns:p14="http://schemas.microsoft.com/office/powerpoint/2010/main" val="205184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EE5C-D8D3-436F-A1C6-2061E027ADFE}"/>
              </a:ext>
            </a:extLst>
          </p:cNvPr>
          <p:cNvSpPr>
            <a:spLocks noGrp="1"/>
          </p:cNvSpPr>
          <p:nvPr>
            <p:ph type="title"/>
          </p:nvPr>
        </p:nvSpPr>
        <p:spPr/>
        <p:txBody>
          <a:bodyPr/>
          <a:lstStyle/>
          <a:p>
            <a:r>
              <a:rPr lang="es-CR" dirty="0"/>
              <a:t>Función </a:t>
            </a:r>
            <a:r>
              <a:rPr lang="es-CR" dirty="0" err="1"/>
              <a:t>Search</a:t>
            </a:r>
            <a:r>
              <a:rPr lang="es-CR" dirty="0"/>
              <a:t> </a:t>
            </a:r>
          </a:p>
        </p:txBody>
      </p:sp>
      <p:graphicFrame>
        <p:nvGraphicFramePr>
          <p:cNvPr id="4" name="Table 4">
            <a:extLst>
              <a:ext uri="{FF2B5EF4-FFF2-40B4-BE49-F238E27FC236}">
                <a16:creationId xmlns:a16="http://schemas.microsoft.com/office/drawing/2014/main" id="{0571889D-E65A-4F8A-A7DD-6C3BCE9FAE14}"/>
              </a:ext>
            </a:extLst>
          </p:cNvPr>
          <p:cNvGraphicFramePr>
            <a:graphicFrameLocks noGrp="1"/>
          </p:cNvGraphicFramePr>
          <p:nvPr>
            <p:ph idx="1"/>
            <p:extLst>
              <p:ext uri="{D42A27DB-BD31-4B8C-83A1-F6EECF244321}">
                <p14:modId xmlns:p14="http://schemas.microsoft.com/office/powerpoint/2010/main" val="2076385457"/>
              </p:ext>
            </p:extLst>
          </p:nvPr>
        </p:nvGraphicFramePr>
        <p:xfrm>
          <a:off x="343949" y="1432069"/>
          <a:ext cx="11216080" cy="4389120"/>
        </p:xfrm>
        <a:graphic>
          <a:graphicData uri="http://schemas.openxmlformats.org/drawingml/2006/table">
            <a:tbl>
              <a:tblPr firstRow="1" bandRow="1">
                <a:tableStyleId>{5C22544A-7EE6-4342-B048-85BDC9FD1C3A}</a:tableStyleId>
              </a:tblPr>
              <a:tblGrid>
                <a:gridCol w="5608040">
                  <a:extLst>
                    <a:ext uri="{9D8B030D-6E8A-4147-A177-3AD203B41FA5}">
                      <a16:colId xmlns:a16="http://schemas.microsoft.com/office/drawing/2014/main" val="781803110"/>
                    </a:ext>
                  </a:extLst>
                </a:gridCol>
                <a:gridCol w="5608040">
                  <a:extLst>
                    <a:ext uri="{9D8B030D-6E8A-4147-A177-3AD203B41FA5}">
                      <a16:colId xmlns:a16="http://schemas.microsoft.com/office/drawing/2014/main" val="2890301239"/>
                    </a:ext>
                  </a:extLst>
                </a:gridCol>
              </a:tblGrid>
              <a:tr h="352069">
                <a:tc>
                  <a:txBody>
                    <a:bodyPr/>
                    <a:lstStyle/>
                    <a:p>
                      <a:r>
                        <a:rPr lang="es-CR" dirty="0"/>
                        <a:t>Detalle</a:t>
                      </a:r>
                    </a:p>
                  </a:txBody>
                  <a:tcPr/>
                </a:tc>
                <a:tc>
                  <a:txBody>
                    <a:bodyPr/>
                    <a:lstStyle/>
                    <a:p>
                      <a:r>
                        <a:rPr lang="es-CR" dirty="0"/>
                        <a:t>|Función</a:t>
                      </a:r>
                    </a:p>
                  </a:txBody>
                  <a:tcPr/>
                </a:tc>
                <a:extLst>
                  <a:ext uri="{0D108BD9-81ED-4DB2-BD59-A6C34878D82A}">
                    <a16:rowId xmlns:a16="http://schemas.microsoft.com/office/drawing/2014/main" val="4041591856"/>
                  </a:ext>
                </a:extLst>
              </a:tr>
              <a:tr h="2170289">
                <a:tc>
                  <a:txBody>
                    <a:bodyPr/>
                    <a:lstStyle/>
                    <a:p>
                      <a:r>
                        <a:rPr lang="es-CR" dirty="0"/>
                        <a:t> Busca el  primer carácter de espacio en blanco y retorna su posición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re.search</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a:t>
                      </a:r>
                      <a:r>
                        <a:rPr lang="en-US" dirty="0">
                          <a:solidFill>
                            <a:srgbClr val="000000"/>
                          </a:solidFill>
                          <a:latin typeface="Consolas" panose="020B0609020204030204" pitchFamily="49" charset="0"/>
                        </a:rPr>
                        <a:t>, txt)</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a:t>
                      </a:r>
                      <a:r>
                        <a:rPr lang="en-US" dirty="0">
                          <a:solidFill>
                            <a:srgbClr val="A52A2A"/>
                          </a:solidFill>
                          <a:latin typeface="Consolas" panose="020B0609020204030204" pitchFamily="49" charset="0"/>
                        </a:rPr>
                        <a:t>El primer </a:t>
                      </a:r>
                      <a:r>
                        <a:rPr lang="en-US" dirty="0" err="1">
                          <a:solidFill>
                            <a:srgbClr val="A52A2A"/>
                          </a:solidFill>
                          <a:latin typeface="Consolas" panose="020B0609020204030204" pitchFamily="49" charset="0"/>
                        </a:rPr>
                        <a:t>espacio</a:t>
                      </a:r>
                      <a:r>
                        <a:rPr lang="en-US" dirty="0">
                          <a:solidFill>
                            <a:srgbClr val="A52A2A"/>
                          </a:solidFill>
                          <a:latin typeface="Consolas" panose="020B0609020204030204" pitchFamily="49" charset="0"/>
                        </a:rPr>
                        <a:t> </a:t>
                      </a:r>
                      <a:r>
                        <a:rPr lang="en-US" dirty="0" err="1">
                          <a:solidFill>
                            <a:srgbClr val="A52A2A"/>
                          </a:solidFill>
                          <a:latin typeface="Consolas" panose="020B0609020204030204" pitchFamily="49" charset="0"/>
                        </a:rPr>
                        <a:t>en</a:t>
                      </a:r>
                      <a:r>
                        <a:rPr lang="en-US" dirty="0">
                          <a:solidFill>
                            <a:srgbClr val="A52A2A"/>
                          </a:solidFill>
                          <a:latin typeface="Consolas" panose="020B0609020204030204" pitchFamily="49" charset="0"/>
                        </a:rPr>
                        <a:t> </a:t>
                      </a:r>
                      <a:r>
                        <a:rPr lang="en-US" dirty="0" err="1">
                          <a:solidFill>
                            <a:srgbClr val="A52A2A"/>
                          </a:solidFill>
                          <a:latin typeface="Consolas" panose="020B0609020204030204" pitchFamily="49" charset="0"/>
                        </a:rPr>
                        <a:t>blanco</a:t>
                      </a:r>
                      <a:r>
                        <a:rPr lang="en-US" dirty="0">
                          <a:solidFill>
                            <a:srgbClr val="A52A2A"/>
                          </a:solidFill>
                          <a:latin typeface="Consolas" panose="020B0609020204030204" pitchFamily="49" charset="0"/>
                        </a:rPr>
                        <a:t> </a:t>
                      </a:r>
                      <a:r>
                        <a:rPr lang="en-US" dirty="0" err="1">
                          <a:solidFill>
                            <a:srgbClr val="A52A2A"/>
                          </a:solidFill>
                          <a:latin typeface="Consolas" panose="020B0609020204030204" pitchFamily="49" charset="0"/>
                        </a:rPr>
                        <a:t>esta</a:t>
                      </a:r>
                      <a:r>
                        <a:rPr lang="en-US" dirty="0">
                          <a:solidFill>
                            <a:srgbClr val="A52A2A"/>
                          </a:solidFill>
                          <a:latin typeface="Consolas" panose="020B0609020204030204" pitchFamily="49" charset="0"/>
                        </a:rPr>
                        <a:t> </a:t>
                      </a:r>
                      <a:r>
                        <a:rPr lang="en-US" dirty="0" err="1">
                          <a:solidFill>
                            <a:srgbClr val="A52A2A"/>
                          </a:solidFill>
                          <a:latin typeface="Consolas" panose="020B0609020204030204" pitchFamily="49" charset="0"/>
                        </a:rPr>
                        <a:t>en</a:t>
                      </a:r>
                      <a:r>
                        <a:rPr lang="en-US" dirty="0">
                          <a:solidFill>
                            <a:srgbClr val="A52A2A"/>
                          </a:solidFill>
                          <a:latin typeface="Consolas" panose="020B0609020204030204" pitchFamily="49" charset="0"/>
                        </a:rPr>
                        <a:t> la </a:t>
                      </a:r>
                      <a:r>
                        <a:rPr lang="en-US" dirty="0" err="1">
                          <a:solidFill>
                            <a:srgbClr val="A52A2A"/>
                          </a:solidFill>
                          <a:latin typeface="Consolas" panose="020B0609020204030204" pitchFamily="49" charset="0"/>
                        </a:rPr>
                        <a:t>posición</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x.start</a:t>
                      </a:r>
                      <a:r>
                        <a:rPr lang="en-US" dirty="0">
                          <a:solidFill>
                            <a:srgbClr val="000000"/>
                          </a:solidFill>
                          <a:latin typeface="Consolas" panose="020B0609020204030204" pitchFamily="49" charset="0"/>
                        </a:rPr>
                        <a:t>())</a:t>
                      </a:r>
                      <a:endParaRPr lang="es-CR" dirty="0"/>
                    </a:p>
                    <a:p>
                      <a:endParaRPr lang="es-CR" dirty="0"/>
                    </a:p>
                  </a:txBody>
                  <a:tcPr/>
                </a:tc>
                <a:extLst>
                  <a:ext uri="{0D108BD9-81ED-4DB2-BD59-A6C34878D82A}">
                    <a16:rowId xmlns:a16="http://schemas.microsoft.com/office/drawing/2014/main" val="1529457678"/>
                  </a:ext>
                </a:extLst>
              </a:tr>
              <a:tr h="1649419">
                <a:tc>
                  <a:txBody>
                    <a:bodyPr/>
                    <a:lstStyle/>
                    <a:p>
                      <a:r>
                        <a:rPr lang="es-CR" dirty="0"/>
                        <a:t>Busca el texto y si no lo encuentra retorna </a:t>
                      </a:r>
                      <a:r>
                        <a:rPr lang="es-CR" b="1" dirty="0" err="1"/>
                        <a:t>None</a:t>
                      </a:r>
                      <a:endParaRPr lang="es-CR"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re.search</a:t>
                      </a:r>
                      <a:r>
                        <a:rPr lang="en-US"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a:t>
                      </a:r>
                      <a:r>
                        <a:rPr lang="en-US" dirty="0">
                          <a:solidFill>
                            <a:srgbClr val="A52A2A"/>
                          </a:solidFill>
                          <a:latin typeface="Consolas" panose="020B0609020204030204" pitchFamily="49" charset="0"/>
                        </a:rPr>
                        <a:t>Carlos"</a:t>
                      </a:r>
                      <a:r>
                        <a:rPr lang="en-US" dirty="0">
                          <a:solidFill>
                            <a:srgbClr val="000000"/>
                          </a:solidFill>
                          <a:latin typeface="Consolas" panose="020B0609020204030204" pitchFamily="49" charset="0"/>
                        </a:rPr>
                        <a:t>, txt)</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p>
                      <a:endParaRPr lang="es-CR" dirty="0"/>
                    </a:p>
                  </a:txBody>
                  <a:tcPr/>
                </a:tc>
                <a:extLst>
                  <a:ext uri="{0D108BD9-81ED-4DB2-BD59-A6C34878D82A}">
                    <a16:rowId xmlns:a16="http://schemas.microsoft.com/office/drawing/2014/main" val="1131441647"/>
                  </a:ext>
                </a:extLst>
              </a:tr>
            </a:tbl>
          </a:graphicData>
        </a:graphic>
      </p:graphicFrame>
    </p:spTree>
    <p:extLst>
      <p:ext uri="{BB962C8B-B14F-4D97-AF65-F5344CB8AC3E}">
        <p14:creationId xmlns:p14="http://schemas.microsoft.com/office/powerpoint/2010/main" val="31097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EE5C-D8D3-436F-A1C6-2061E027ADFE}"/>
              </a:ext>
            </a:extLst>
          </p:cNvPr>
          <p:cNvSpPr>
            <a:spLocks noGrp="1"/>
          </p:cNvSpPr>
          <p:nvPr>
            <p:ph type="title"/>
          </p:nvPr>
        </p:nvSpPr>
        <p:spPr/>
        <p:txBody>
          <a:bodyPr/>
          <a:lstStyle/>
          <a:p>
            <a:r>
              <a:rPr lang="es-CR" dirty="0"/>
              <a:t>Función Split </a:t>
            </a:r>
          </a:p>
        </p:txBody>
      </p:sp>
      <p:graphicFrame>
        <p:nvGraphicFramePr>
          <p:cNvPr id="4" name="Table 4">
            <a:extLst>
              <a:ext uri="{FF2B5EF4-FFF2-40B4-BE49-F238E27FC236}">
                <a16:creationId xmlns:a16="http://schemas.microsoft.com/office/drawing/2014/main" id="{0571889D-E65A-4F8A-A7DD-6C3BCE9FAE14}"/>
              </a:ext>
            </a:extLst>
          </p:cNvPr>
          <p:cNvGraphicFramePr>
            <a:graphicFrameLocks noGrp="1"/>
          </p:cNvGraphicFramePr>
          <p:nvPr>
            <p:ph idx="1"/>
            <p:extLst>
              <p:ext uri="{D42A27DB-BD31-4B8C-83A1-F6EECF244321}">
                <p14:modId xmlns:p14="http://schemas.microsoft.com/office/powerpoint/2010/main" val="2805326880"/>
              </p:ext>
            </p:extLst>
          </p:nvPr>
        </p:nvGraphicFramePr>
        <p:xfrm>
          <a:off x="343949" y="1432069"/>
          <a:ext cx="11216080" cy="4273409"/>
        </p:xfrm>
        <a:graphic>
          <a:graphicData uri="http://schemas.openxmlformats.org/drawingml/2006/table">
            <a:tbl>
              <a:tblPr firstRow="1" bandRow="1">
                <a:tableStyleId>{5C22544A-7EE6-4342-B048-85BDC9FD1C3A}</a:tableStyleId>
              </a:tblPr>
              <a:tblGrid>
                <a:gridCol w="5608040">
                  <a:extLst>
                    <a:ext uri="{9D8B030D-6E8A-4147-A177-3AD203B41FA5}">
                      <a16:colId xmlns:a16="http://schemas.microsoft.com/office/drawing/2014/main" val="781803110"/>
                    </a:ext>
                  </a:extLst>
                </a:gridCol>
                <a:gridCol w="5608040">
                  <a:extLst>
                    <a:ext uri="{9D8B030D-6E8A-4147-A177-3AD203B41FA5}">
                      <a16:colId xmlns:a16="http://schemas.microsoft.com/office/drawing/2014/main" val="2890301239"/>
                    </a:ext>
                  </a:extLst>
                </a:gridCol>
              </a:tblGrid>
              <a:tr h="352069">
                <a:tc>
                  <a:txBody>
                    <a:bodyPr/>
                    <a:lstStyle/>
                    <a:p>
                      <a:r>
                        <a:rPr lang="es-CR" dirty="0"/>
                        <a:t>Detalle</a:t>
                      </a:r>
                    </a:p>
                  </a:txBody>
                  <a:tcPr/>
                </a:tc>
                <a:tc>
                  <a:txBody>
                    <a:bodyPr/>
                    <a:lstStyle/>
                    <a:p>
                      <a:r>
                        <a:rPr lang="es-CR" dirty="0"/>
                        <a:t>|Función</a:t>
                      </a:r>
                    </a:p>
                  </a:txBody>
                  <a:tcPr/>
                </a:tc>
                <a:extLst>
                  <a:ext uri="{0D108BD9-81ED-4DB2-BD59-A6C34878D82A}">
                    <a16:rowId xmlns:a16="http://schemas.microsoft.com/office/drawing/2014/main" val="4041591856"/>
                  </a:ext>
                </a:extLst>
              </a:tr>
              <a:tr h="2170289">
                <a:tc>
                  <a:txBody>
                    <a:bodyPr/>
                    <a:lstStyle/>
                    <a:p>
                      <a:r>
                        <a:rPr lang="es-CR" dirty="0"/>
                        <a:t> Retorna una lista en donde ha sido dividido por cada coincidencia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re.split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a:t>
                      </a:r>
                      <a:r>
                        <a:rPr lang="en-US" dirty="0">
                          <a:solidFill>
                            <a:srgbClr val="000000"/>
                          </a:solidFill>
                          <a:latin typeface="Consolas" panose="020B0609020204030204" pitchFamily="49" charset="0"/>
                        </a:rPr>
                        <a:t>, txt)</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txBody>
                  <a:tcPr/>
                </a:tc>
                <a:extLst>
                  <a:ext uri="{0D108BD9-81ED-4DB2-BD59-A6C34878D82A}">
                    <a16:rowId xmlns:a16="http://schemas.microsoft.com/office/drawing/2014/main" val="1529457678"/>
                  </a:ext>
                </a:extLst>
              </a:tr>
              <a:tr h="1649419">
                <a:tc>
                  <a:txBody>
                    <a:bodyPr/>
                    <a:lstStyle/>
                    <a:p>
                      <a:r>
                        <a:rPr lang="es-CR" dirty="0"/>
                        <a:t>Retorna una lista dividida en la primera ocurrencia y el resto </a:t>
                      </a:r>
                    </a:p>
                    <a:p>
                      <a:r>
                        <a:rPr lang="es-CR" b="1" dirty="0"/>
                        <a:t>* Cambie el parámetro con otros números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re.split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a:t>
                      </a:r>
                      <a:r>
                        <a:rPr lang="en-US" dirty="0">
                          <a:solidFill>
                            <a:srgbClr val="000000"/>
                          </a:solidFill>
                          <a:latin typeface="Consolas" panose="020B0609020204030204" pitchFamily="49" charset="0"/>
                        </a:rPr>
                        <a:t>, txt, 2)</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p>
                      <a:endParaRPr lang="es-CR" dirty="0"/>
                    </a:p>
                  </a:txBody>
                  <a:tcPr/>
                </a:tc>
                <a:extLst>
                  <a:ext uri="{0D108BD9-81ED-4DB2-BD59-A6C34878D82A}">
                    <a16:rowId xmlns:a16="http://schemas.microsoft.com/office/drawing/2014/main" val="1131441647"/>
                  </a:ext>
                </a:extLst>
              </a:tr>
            </a:tbl>
          </a:graphicData>
        </a:graphic>
      </p:graphicFrame>
    </p:spTree>
    <p:extLst>
      <p:ext uri="{BB962C8B-B14F-4D97-AF65-F5344CB8AC3E}">
        <p14:creationId xmlns:p14="http://schemas.microsoft.com/office/powerpoint/2010/main" val="341641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EE5C-D8D3-436F-A1C6-2061E027ADFE}"/>
              </a:ext>
            </a:extLst>
          </p:cNvPr>
          <p:cNvSpPr>
            <a:spLocks noGrp="1"/>
          </p:cNvSpPr>
          <p:nvPr>
            <p:ph type="title"/>
          </p:nvPr>
        </p:nvSpPr>
        <p:spPr/>
        <p:txBody>
          <a:bodyPr/>
          <a:lstStyle/>
          <a:p>
            <a:r>
              <a:rPr lang="es-CR" dirty="0"/>
              <a:t>Función Sub </a:t>
            </a:r>
          </a:p>
        </p:txBody>
      </p:sp>
      <p:graphicFrame>
        <p:nvGraphicFramePr>
          <p:cNvPr id="4" name="Table 4">
            <a:extLst>
              <a:ext uri="{FF2B5EF4-FFF2-40B4-BE49-F238E27FC236}">
                <a16:creationId xmlns:a16="http://schemas.microsoft.com/office/drawing/2014/main" id="{0571889D-E65A-4F8A-A7DD-6C3BCE9FAE14}"/>
              </a:ext>
            </a:extLst>
          </p:cNvPr>
          <p:cNvGraphicFramePr>
            <a:graphicFrameLocks noGrp="1"/>
          </p:cNvGraphicFramePr>
          <p:nvPr>
            <p:ph idx="1"/>
            <p:extLst>
              <p:ext uri="{D42A27DB-BD31-4B8C-83A1-F6EECF244321}">
                <p14:modId xmlns:p14="http://schemas.microsoft.com/office/powerpoint/2010/main" val="1292413476"/>
              </p:ext>
            </p:extLst>
          </p:nvPr>
        </p:nvGraphicFramePr>
        <p:xfrm>
          <a:off x="343949" y="1432069"/>
          <a:ext cx="11216080" cy="4547729"/>
        </p:xfrm>
        <a:graphic>
          <a:graphicData uri="http://schemas.openxmlformats.org/drawingml/2006/table">
            <a:tbl>
              <a:tblPr firstRow="1" bandRow="1">
                <a:tableStyleId>{5C22544A-7EE6-4342-B048-85BDC9FD1C3A}</a:tableStyleId>
              </a:tblPr>
              <a:tblGrid>
                <a:gridCol w="5608040">
                  <a:extLst>
                    <a:ext uri="{9D8B030D-6E8A-4147-A177-3AD203B41FA5}">
                      <a16:colId xmlns:a16="http://schemas.microsoft.com/office/drawing/2014/main" val="781803110"/>
                    </a:ext>
                  </a:extLst>
                </a:gridCol>
                <a:gridCol w="5608040">
                  <a:extLst>
                    <a:ext uri="{9D8B030D-6E8A-4147-A177-3AD203B41FA5}">
                      <a16:colId xmlns:a16="http://schemas.microsoft.com/office/drawing/2014/main" val="2890301239"/>
                    </a:ext>
                  </a:extLst>
                </a:gridCol>
              </a:tblGrid>
              <a:tr h="352069">
                <a:tc>
                  <a:txBody>
                    <a:bodyPr/>
                    <a:lstStyle/>
                    <a:p>
                      <a:r>
                        <a:rPr lang="es-CR" dirty="0"/>
                        <a:t>Detalle</a:t>
                      </a:r>
                    </a:p>
                  </a:txBody>
                  <a:tcPr/>
                </a:tc>
                <a:tc>
                  <a:txBody>
                    <a:bodyPr/>
                    <a:lstStyle/>
                    <a:p>
                      <a:r>
                        <a:rPr lang="es-CR" dirty="0"/>
                        <a:t>|Función</a:t>
                      </a:r>
                    </a:p>
                  </a:txBody>
                  <a:tcPr/>
                </a:tc>
                <a:extLst>
                  <a:ext uri="{0D108BD9-81ED-4DB2-BD59-A6C34878D82A}">
                    <a16:rowId xmlns:a16="http://schemas.microsoft.com/office/drawing/2014/main" val="4041591856"/>
                  </a:ext>
                </a:extLst>
              </a:tr>
              <a:tr h="2170289">
                <a:tc>
                  <a:txBody>
                    <a:bodyPr/>
                    <a:lstStyle/>
                    <a:p>
                      <a:r>
                        <a:rPr lang="es-CR" dirty="0"/>
                        <a:t> Reemplaza cada espacio en blanco con el carácter dado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re.sub</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a:t>
                      </a:r>
                      <a:r>
                        <a:rPr lang="en-US" b="0" dirty="0">
                          <a:solidFill>
                            <a:srgbClr val="A52A2A"/>
                          </a:solidFill>
                          <a:latin typeface="Consolas" panose="020B0609020204030204" pitchFamily="49" charset="0"/>
                        </a:rPr>
                        <a:t>"</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txt)</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txBody>
                  <a:tcPr/>
                </a:tc>
                <a:extLst>
                  <a:ext uri="{0D108BD9-81ED-4DB2-BD59-A6C34878D82A}">
                    <a16:rowId xmlns:a16="http://schemas.microsoft.com/office/drawing/2014/main" val="1529457678"/>
                  </a:ext>
                </a:extLst>
              </a:tr>
              <a:tr h="1649419">
                <a:tc>
                  <a:txBody>
                    <a:bodyPr/>
                    <a:lstStyle/>
                    <a:p>
                      <a:r>
                        <a:rPr lang="es-CR" dirty="0"/>
                        <a:t>Reemplaza nada más las 2 primeras ocurrencias</a:t>
                      </a:r>
                    </a:p>
                    <a:p>
                      <a:r>
                        <a:rPr lang="es-CR" b="1" dirty="0"/>
                        <a:t>* Cambie el parámetro con otros números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re.sub</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txt, 2)</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s-CR" dirty="0"/>
                    </a:p>
                    <a:p>
                      <a:endParaRPr lang="es-CR" dirty="0"/>
                    </a:p>
                  </a:txBody>
                  <a:tcPr/>
                </a:tc>
                <a:extLst>
                  <a:ext uri="{0D108BD9-81ED-4DB2-BD59-A6C34878D82A}">
                    <a16:rowId xmlns:a16="http://schemas.microsoft.com/office/drawing/2014/main" val="1131441647"/>
                  </a:ext>
                </a:extLst>
              </a:tr>
            </a:tbl>
          </a:graphicData>
        </a:graphic>
      </p:graphicFrame>
    </p:spTree>
    <p:extLst>
      <p:ext uri="{BB962C8B-B14F-4D97-AF65-F5344CB8AC3E}">
        <p14:creationId xmlns:p14="http://schemas.microsoft.com/office/powerpoint/2010/main" val="21541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1775520" y="480184"/>
            <a:ext cx="8712968" cy="2300744"/>
          </a:xfrm>
        </p:spPr>
        <p:txBody>
          <a:bodyPr>
            <a:normAutofit/>
          </a:bodyPr>
          <a:lstStyle/>
          <a:p>
            <a:r>
              <a:rPr lang="es-CR" sz="4800" b="1" dirty="0">
                <a:latin typeface="+mj-lt"/>
              </a:rPr>
              <a:t>Programación en Python </a:t>
            </a:r>
            <a:r>
              <a:rPr lang="en-US" sz="4800" b="1" dirty="0">
                <a:latin typeface="+mj-lt"/>
              </a:rPr>
              <a:t>B</a:t>
            </a:r>
            <a:r>
              <a:rPr lang="es-CR" sz="4800" b="1" dirty="0" err="1">
                <a:latin typeface="+mj-lt"/>
              </a:rPr>
              <a:t>ásico</a:t>
            </a:r>
            <a:endParaRPr lang="en-US" altLang="es-CR" sz="4800" dirty="0">
              <a:latin typeface="+mj-lt"/>
            </a:endParaRPr>
          </a:p>
        </p:txBody>
      </p:sp>
      <p:sp>
        <p:nvSpPr>
          <p:cNvPr id="3" name="Rectángulo 2"/>
          <p:cNvSpPr/>
          <p:nvPr/>
        </p:nvSpPr>
        <p:spPr>
          <a:xfrm>
            <a:off x="1524000" y="3091911"/>
            <a:ext cx="9144000" cy="553998"/>
          </a:xfrm>
          <a:prstGeom prst="rect">
            <a:avLst/>
          </a:prstGeom>
        </p:spPr>
        <p:txBody>
          <a:bodyPr wrap="square">
            <a:spAutoFit/>
          </a:bodyPr>
          <a:lstStyle/>
          <a:p>
            <a:pPr algn="ctr"/>
            <a:r>
              <a:rPr lang="es-CR" sz="3000" dirty="0" err="1">
                <a:solidFill>
                  <a:prstClr val="black"/>
                </a:solidFill>
                <a:latin typeface="+mj-lt"/>
              </a:rPr>
              <a:t>Ing</a:t>
            </a:r>
            <a:r>
              <a:rPr lang="es-CR" sz="3000" dirty="0">
                <a:solidFill>
                  <a:prstClr val="black"/>
                </a:solidFill>
                <a:latin typeface="+mj-lt"/>
              </a:rPr>
              <a:t> Luis Diego Gamboa Chaverri, </a:t>
            </a:r>
            <a:r>
              <a:rPr lang="es-CR" sz="3000" dirty="0" err="1">
                <a:solidFill>
                  <a:prstClr val="black"/>
                </a:solidFill>
                <a:latin typeface="+mj-lt"/>
              </a:rPr>
              <a:t>Mag</a:t>
            </a:r>
            <a:endParaRPr lang="es-CR" sz="3000" dirty="0">
              <a:solidFill>
                <a:prstClr val="black"/>
              </a:solidFill>
              <a:latin typeface="+mj-lt"/>
            </a:endParaRPr>
          </a:p>
        </p:txBody>
      </p:sp>
    </p:spTree>
    <p:extLst>
      <p:ext uri="{BB962C8B-B14F-4D97-AF65-F5344CB8AC3E}">
        <p14:creationId xmlns:p14="http://schemas.microsoft.com/office/powerpoint/2010/main" val="124331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EE5C-D8D3-436F-A1C6-2061E027ADFE}"/>
              </a:ext>
            </a:extLst>
          </p:cNvPr>
          <p:cNvSpPr>
            <a:spLocks noGrp="1"/>
          </p:cNvSpPr>
          <p:nvPr>
            <p:ph type="title"/>
          </p:nvPr>
        </p:nvSpPr>
        <p:spPr/>
        <p:txBody>
          <a:bodyPr>
            <a:normAutofit/>
          </a:bodyPr>
          <a:lstStyle/>
          <a:p>
            <a:r>
              <a:rPr lang="es-CR" dirty="0"/>
              <a:t>Match </a:t>
            </a:r>
            <a:r>
              <a:rPr lang="es-CR" dirty="0" err="1"/>
              <a:t>Vrs</a:t>
            </a:r>
            <a:r>
              <a:rPr lang="es-CR" dirty="0"/>
              <a:t> </a:t>
            </a:r>
            <a:r>
              <a:rPr lang="es-CR" dirty="0" err="1"/>
              <a:t>Search</a:t>
            </a:r>
            <a:br>
              <a:rPr lang="es-CR" dirty="0"/>
            </a:br>
            <a:r>
              <a:rPr lang="es-CR" sz="1600" dirty="0"/>
              <a:t>es un objeto que posee información sobre el resultado de la búsqueda</a:t>
            </a:r>
            <a:endParaRPr lang="es-CR" sz="8800" dirty="0"/>
          </a:p>
        </p:txBody>
      </p:sp>
      <p:graphicFrame>
        <p:nvGraphicFramePr>
          <p:cNvPr id="4" name="Table 4">
            <a:extLst>
              <a:ext uri="{FF2B5EF4-FFF2-40B4-BE49-F238E27FC236}">
                <a16:creationId xmlns:a16="http://schemas.microsoft.com/office/drawing/2014/main" id="{0571889D-E65A-4F8A-A7DD-6C3BCE9FAE14}"/>
              </a:ext>
            </a:extLst>
          </p:cNvPr>
          <p:cNvGraphicFramePr>
            <a:graphicFrameLocks noGrp="1"/>
          </p:cNvGraphicFramePr>
          <p:nvPr>
            <p:ph idx="1"/>
            <p:extLst>
              <p:ext uri="{D42A27DB-BD31-4B8C-83A1-F6EECF244321}">
                <p14:modId xmlns:p14="http://schemas.microsoft.com/office/powerpoint/2010/main" val="4116648074"/>
              </p:ext>
            </p:extLst>
          </p:nvPr>
        </p:nvGraphicFramePr>
        <p:xfrm>
          <a:off x="343949" y="1864998"/>
          <a:ext cx="11216080" cy="4663440"/>
        </p:xfrm>
        <a:graphic>
          <a:graphicData uri="http://schemas.openxmlformats.org/drawingml/2006/table">
            <a:tbl>
              <a:tblPr firstRow="1" bandRow="1">
                <a:tableStyleId>{5C22544A-7EE6-4342-B048-85BDC9FD1C3A}</a:tableStyleId>
              </a:tblPr>
              <a:tblGrid>
                <a:gridCol w="5608040">
                  <a:extLst>
                    <a:ext uri="{9D8B030D-6E8A-4147-A177-3AD203B41FA5}">
                      <a16:colId xmlns:a16="http://schemas.microsoft.com/office/drawing/2014/main" val="781803110"/>
                    </a:ext>
                  </a:extLst>
                </a:gridCol>
                <a:gridCol w="5608040">
                  <a:extLst>
                    <a:ext uri="{9D8B030D-6E8A-4147-A177-3AD203B41FA5}">
                      <a16:colId xmlns:a16="http://schemas.microsoft.com/office/drawing/2014/main" val="2890301239"/>
                    </a:ext>
                  </a:extLst>
                </a:gridCol>
              </a:tblGrid>
              <a:tr h="322382">
                <a:tc>
                  <a:txBody>
                    <a:bodyPr/>
                    <a:lstStyle/>
                    <a:p>
                      <a:r>
                        <a:rPr lang="es-CR" dirty="0"/>
                        <a:t>Detalle</a:t>
                      </a:r>
                    </a:p>
                  </a:txBody>
                  <a:tcPr/>
                </a:tc>
                <a:tc>
                  <a:txBody>
                    <a:bodyPr/>
                    <a:lstStyle/>
                    <a:p>
                      <a:r>
                        <a:rPr lang="es-CR" dirty="0"/>
                        <a:t>|Función</a:t>
                      </a:r>
                    </a:p>
                  </a:txBody>
                  <a:tcPr/>
                </a:tc>
                <a:extLst>
                  <a:ext uri="{0D108BD9-81ED-4DB2-BD59-A6C34878D82A}">
                    <a16:rowId xmlns:a16="http://schemas.microsoft.com/office/drawing/2014/main" val="4041591856"/>
                  </a:ext>
                </a:extLst>
              </a:tr>
              <a:tr h="1912901">
                <a:tc>
                  <a:txBody>
                    <a:bodyPr/>
                    <a:lstStyle/>
                    <a:p>
                      <a:r>
                        <a:rPr lang="es-CR" dirty="0"/>
                        <a:t> Retorna un objecto  que representa la búsqueda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re.match</a:t>
                      </a:r>
                      <a:r>
                        <a:rPr lang="en-US" dirty="0">
                          <a:solidFill>
                            <a:srgbClr val="000000"/>
                          </a:solidFill>
                          <a:latin typeface="Consolas" panose="020B0609020204030204" pitchFamily="49" charset="0"/>
                        </a:rPr>
                        <a:t>(r</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bC</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txt)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Pruebe</a:t>
                      </a:r>
                      <a:r>
                        <a:rPr lang="en-US" dirty="0">
                          <a:solidFill>
                            <a:srgbClr val="000000"/>
                          </a:solidFill>
                          <a:latin typeface="Consolas" panose="020B0609020204030204" pitchFamily="49" charset="0"/>
                        </a:rPr>
                        <a:t> con search y de </a:t>
                      </a:r>
                      <a:r>
                        <a:rPr lang="en-US" dirty="0" err="1">
                          <a:solidFill>
                            <a:srgbClr val="000000"/>
                          </a:solidFill>
                          <a:latin typeface="Consolas" panose="020B0609020204030204" pitchFamily="49" charset="0"/>
                        </a:rPr>
                        <a:t>su</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criterio</a:t>
                      </a:r>
                      <a:endParaRPr lang="es-CR" dirty="0"/>
                    </a:p>
                  </a:txBody>
                  <a:tcPr/>
                </a:tc>
                <a:extLst>
                  <a:ext uri="{0D108BD9-81ED-4DB2-BD59-A6C34878D82A}">
                    <a16:rowId xmlns:a16="http://schemas.microsoft.com/office/drawing/2014/main" val="1529457678"/>
                  </a:ext>
                </a:extLst>
              </a:tr>
              <a:tr h="1773102">
                <a:tc>
                  <a:txBody>
                    <a:bodyPr/>
                    <a:lstStyle/>
                    <a:p>
                      <a:pPr marL="285750" indent="-285750">
                        <a:buFont typeface="Arial" panose="020B0604020202020204" pitchFamily="34" charset="0"/>
                        <a:buChar char="•"/>
                      </a:pPr>
                      <a:r>
                        <a:rPr lang="en-US" b="1" dirty="0"/>
                        <a:t>.span()</a:t>
                      </a:r>
                      <a:r>
                        <a:rPr lang="en-US" sz="1800" b="1" i="0" kern="1200" dirty="0">
                          <a:solidFill>
                            <a:schemeClr val="dk1"/>
                          </a:solidFill>
                          <a:effectLst/>
                          <a:latin typeface="+mn-lt"/>
                          <a:ea typeface="+mn-ea"/>
                          <a:cs typeface="+mn-cs"/>
                        </a:rPr>
                        <a:t> </a:t>
                      </a:r>
                      <a:r>
                        <a:rPr lang="es-CR" sz="1800" b="0" i="0" kern="1200" dirty="0">
                          <a:solidFill>
                            <a:schemeClr val="dk1"/>
                          </a:solidFill>
                          <a:effectLst/>
                          <a:latin typeface="+mn-lt"/>
                          <a:ea typeface="+mn-ea"/>
                          <a:cs typeface="+mn-cs"/>
                        </a:rPr>
                        <a:t>devuelve una tupla que contiene las posiciones inicial y final del texto buscado </a:t>
                      </a:r>
                    </a:p>
                    <a:p>
                      <a:pPr marL="285750" indent="-285750">
                        <a:buFont typeface="Arial" panose="020B0604020202020204" pitchFamily="34" charset="0"/>
                        <a:buChar char="•"/>
                      </a:pPr>
                      <a:endParaRPr lang="es-CR" sz="1800" b="0" i="0" kern="1200" dirty="0">
                        <a:solidFill>
                          <a:schemeClr val="dk1"/>
                        </a:solidFill>
                        <a:effectLst/>
                        <a:latin typeface="+mn-lt"/>
                        <a:ea typeface="+mn-ea"/>
                        <a:cs typeface="+mn-cs"/>
                      </a:endParaRPr>
                    </a:p>
                    <a:p>
                      <a:pPr marL="0" indent="0">
                        <a:buFont typeface="Arial" panose="020B0604020202020204" pitchFamily="34" charset="0"/>
                        <a:buNone/>
                      </a:pPr>
                      <a:endParaRPr lang="es-CR"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re.match</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bC</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txt)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x.span</a:t>
                      </a:r>
                      <a:r>
                        <a:rPr lang="en-US" dirty="0">
                          <a:solidFill>
                            <a:srgbClr val="000000"/>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Pruebe</a:t>
                      </a:r>
                      <a:r>
                        <a:rPr lang="en-US" dirty="0">
                          <a:solidFill>
                            <a:srgbClr val="000000"/>
                          </a:solidFill>
                          <a:latin typeface="Consolas" panose="020B0609020204030204" pitchFamily="49" charset="0"/>
                        </a:rPr>
                        <a:t> con search y de </a:t>
                      </a:r>
                      <a:r>
                        <a:rPr lang="en-US" dirty="0" err="1">
                          <a:solidFill>
                            <a:srgbClr val="000000"/>
                          </a:solidFill>
                          <a:latin typeface="Consolas" panose="020B0609020204030204" pitchFamily="49" charset="0"/>
                        </a:rPr>
                        <a:t>su</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criterio</a:t>
                      </a:r>
                      <a:endParaRPr lang="es-CR" dirty="0"/>
                    </a:p>
                    <a:p>
                      <a:endParaRPr lang="es-CR" dirty="0"/>
                    </a:p>
                  </a:txBody>
                  <a:tcPr/>
                </a:tc>
                <a:extLst>
                  <a:ext uri="{0D108BD9-81ED-4DB2-BD59-A6C34878D82A}">
                    <a16:rowId xmlns:a16="http://schemas.microsoft.com/office/drawing/2014/main" val="1131441647"/>
                  </a:ext>
                </a:extLst>
              </a:tr>
            </a:tbl>
          </a:graphicData>
        </a:graphic>
      </p:graphicFrame>
    </p:spTree>
    <p:extLst>
      <p:ext uri="{BB962C8B-B14F-4D97-AF65-F5344CB8AC3E}">
        <p14:creationId xmlns:p14="http://schemas.microsoft.com/office/powerpoint/2010/main" val="365222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EE5C-D8D3-436F-A1C6-2061E027ADFE}"/>
              </a:ext>
            </a:extLst>
          </p:cNvPr>
          <p:cNvSpPr>
            <a:spLocks noGrp="1"/>
          </p:cNvSpPr>
          <p:nvPr>
            <p:ph type="title"/>
          </p:nvPr>
        </p:nvSpPr>
        <p:spPr/>
        <p:txBody>
          <a:bodyPr>
            <a:normAutofit/>
          </a:bodyPr>
          <a:lstStyle/>
          <a:p>
            <a:r>
              <a:rPr lang="es-CR" dirty="0"/>
              <a:t>Match </a:t>
            </a:r>
            <a:r>
              <a:rPr lang="es-CR" dirty="0" err="1"/>
              <a:t>vrs</a:t>
            </a:r>
            <a:r>
              <a:rPr lang="es-CR" dirty="0"/>
              <a:t> </a:t>
            </a:r>
            <a:r>
              <a:rPr lang="es-CR" dirty="0" err="1"/>
              <a:t>Search</a:t>
            </a:r>
            <a:br>
              <a:rPr lang="es-CR" dirty="0"/>
            </a:br>
            <a:r>
              <a:rPr lang="es-CR" sz="1600" dirty="0"/>
              <a:t>es un objeto que posee información sobre el resultado de la búsqueda</a:t>
            </a:r>
            <a:endParaRPr lang="es-CR" sz="8800" dirty="0"/>
          </a:p>
        </p:txBody>
      </p:sp>
      <p:graphicFrame>
        <p:nvGraphicFramePr>
          <p:cNvPr id="4" name="Table 4">
            <a:extLst>
              <a:ext uri="{FF2B5EF4-FFF2-40B4-BE49-F238E27FC236}">
                <a16:creationId xmlns:a16="http://schemas.microsoft.com/office/drawing/2014/main" id="{0571889D-E65A-4F8A-A7DD-6C3BCE9FAE14}"/>
              </a:ext>
            </a:extLst>
          </p:cNvPr>
          <p:cNvGraphicFramePr>
            <a:graphicFrameLocks noGrp="1"/>
          </p:cNvGraphicFramePr>
          <p:nvPr>
            <p:ph idx="1"/>
            <p:extLst>
              <p:ext uri="{D42A27DB-BD31-4B8C-83A1-F6EECF244321}">
                <p14:modId xmlns:p14="http://schemas.microsoft.com/office/powerpoint/2010/main" val="927653270"/>
              </p:ext>
            </p:extLst>
          </p:nvPr>
        </p:nvGraphicFramePr>
        <p:xfrm>
          <a:off x="343949" y="1864998"/>
          <a:ext cx="11216080" cy="5486400"/>
        </p:xfrm>
        <a:graphic>
          <a:graphicData uri="http://schemas.openxmlformats.org/drawingml/2006/table">
            <a:tbl>
              <a:tblPr firstRow="1" bandRow="1">
                <a:tableStyleId>{5C22544A-7EE6-4342-B048-85BDC9FD1C3A}</a:tableStyleId>
              </a:tblPr>
              <a:tblGrid>
                <a:gridCol w="5608040">
                  <a:extLst>
                    <a:ext uri="{9D8B030D-6E8A-4147-A177-3AD203B41FA5}">
                      <a16:colId xmlns:a16="http://schemas.microsoft.com/office/drawing/2014/main" val="781803110"/>
                    </a:ext>
                  </a:extLst>
                </a:gridCol>
                <a:gridCol w="5608040">
                  <a:extLst>
                    <a:ext uri="{9D8B030D-6E8A-4147-A177-3AD203B41FA5}">
                      <a16:colId xmlns:a16="http://schemas.microsoft.com/office/drawing/2014/main" val="2890301239"/>
                    </a:ext>
                  </a:extLst>
                </a:gridCol>
              </a:tblGrid>
              <a:tr h="322382">
                <a:tc>
                  <a:txBody>
                    <a:bodyPr/>
                    <a:lstStyle/>
                    <a:p>
                      <a:r>
                        <a:rPr lang="es-CR" dirty="0"/>
                        <a:t>Detalle</a:t>
                      </a:r>
                    </a:p>
                  </a:txBody>
                  <a:tcPr/>
                </a:tc>
                <a:tc>
                  <a:txBody>
                    <a:bodyPr/>
                    <a:lstStyle/>
                    <a:p>
                      <a:r>
                        <a:rPr lang="es-CR" dirty="0"/>
                        <a:t>|Función</a:t>
                      </a:r>
                    </a:p>
                  </a:txBody>
                  <a:tcPr/>
                </a:tc>
                <a:extLst>
                  <a:ext uri="{0D108BD9-81ED-4DB2-BD59-A6C34878D82A}">
                    <a16:rowId xmlns:a16="http://schemas.microsoft.com/office/drawing/2014/main" val="4041591856"/>
                  </a:ext>
                </a:extLst>
              </a:tr>
              <a:tr h="1912901">
                <a:tc>
                  <a:txBody>
                    <a:bodyPr/>
                    <a:lstStyle/>
                    <a:p>
                      <a:pPr marL="285750" indent="-285750">
                        <a:buFont typeface="Arial" panose="020B0604020202020204" pitchFamily="34" charset="0"/>
                        <a:buChar char="•"/>
                      </a:pPr>
                      <a:r>
                        <a:rPr lang="en-US" b="1" dirty="0"/>
                        <a:t>.string</a:t>
                      </a:r>
                      <a:r>
                        <a:rPr lang="en-US" sz="1800" b="0" i="0" kern="1200" dirty="0">
                          <a:solidFill>
                            <a:schemeClr val="dk1"/>
                          </a:solidFill>
                          <a:effectLst/>
                          <a:latin typeface="+mn-lt"/>
                          <a:ea typeface="+mn-ea"/>
                          <a:cs typeface="+mn-cs"/>
                        </a:rPr>
                        <a:t> </a:t>
                      </a:r>
                      <a:r>
                        <a:rPr lang="es-CR" sz="1800" b="0" i="0" kern="1200" dirty="0">
                          <a:solidFill>
                            <a:schemeClr val="dk1"/>
                          </a:solidFill>
                          <a:effectLst/>
                          <a:latin typeface="+mn-lt"/>
                          <a:ea typeface="+mn-ea"/>
                          <a:cs typeface="+mn-cs"/>
                        </a:rPr>
                        <a:t>devuelve la cadena original  pasada a la función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re.search</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bC</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txt)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x.string</a:t>
                      </a:r>
                      <a:r>
                        <a:rPr lang="en-US" dirty="0">
                          <a:solidFill>
                            <a:srgbClr val="000000"/>
                          </a:solidFill>
                          <a:latin typeface="Consolas" panose="020B0609020204030204" pitchFamily="49" charset="0"/>
                        </a:rPr>
                        <a:t>)</a:t>
                      </a:r>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Pruebe</a:t>
                      </a:r>
                      <a:r>
                        <a:rPr lang="en-US" dirty="0">
                          <a:solidFill>
                            <a:srgbClr val="000000"/>
                          </a:solidFill>
                          <a:latin typeface="Consolas" panose="020B0609020204030204" pitchFamily="49" charset="0"/>
                        </a:rPr>
                        <a:t> con match y de </a:t>
                      </a:r>
                      <a:r>
                        <a:rPr lang="en-US" dirty="0" err="1">
                          <a:solidFill>
                            <a:srgbClr val="000000"/>
                          </a:solidFill>
                          <a:latin typeface="Consolas" panose="020B0609020204030204" pitchFamily="49" charset="0"/>
                        </a:rPr>
                        <a:t>su</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criterio</a:t>
                      </a:r>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529457678"/>
                  </a:ext>
                </a:extLst>
              </a:tr>
              <a:tr h="1773102">
                <a:tc>
                  <a:txBody>
                    <a:bodyPr/>
                    <a:lstStyle/>
                    <a:p>
                      <a:pPr marL="285750" indent="-285750">
                        <a:buFont typeface="Arial" panose="020B0604020202020204" pitchFamily="34" charset="0"/>
                        <a:buChar char="•"/>
                      </a:pPr>
                      <a:r>
                        <a:rPr lang="en-US" b="1" dirty="0"/>
                        <a:t>.group()</a:t>
                      </a:r>
                      <a:r>
                        <a:rPr lang="en-US" sz="1800" b="0" i="0" kern="1200" dirty="0">
                          <a:solidFill>
                            <a:schemeClr val="dk1"/>
                          </a:solidFill>
                          <a:effectLst/>
                          <a:latin typeface="+mn-lt"/>
                          <a:ea typeface="+mn-ea"/>
                          <a:cs typeface="+mn-cs"/>
                        </a:rPr>
                        <a:t> </a:t>
                      </a:r>
                      <a:r>
                        <a:rPr lang="es-CR" sz="1800" b="0" i="0" kern="1200" dirty="0">
                          <a:solidFill>
                            <a:schemeClr val="dk1"/>
                          </a:solidFill>
                          <a:effectLst/>
                          <a:latin typeface="+mn-lt"/>
                          <a:ea typeface="+mn-ea"/>
                          <a:cs typeface="+mn-cs"/>
                        </a:rPr>
                        <a:t>devuelve la parte de la cadena donde hubo una coincidencia</a:t>
                      </a:r>
                      <a:endParaRPr lang="es-CR"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a:t>
                      </a:r>
                      <a:r>
                        <a:rPr lang="en-US" b="0" dirty="0">
                          <a:solidFill>
                            <a:srgbClr val="A52A2A"/>
                          </a:solidFill>
                          <a:latin typeface="Consolas" panose="020B0609020204030204" pitchFamily="49" charset="0"/>
                        </a:rPr>
                        <a:t>Pepe </a:t>
                      </a:r>
                      <a:r>
                        <a:rPr lang="en-US" b="0" dirty="0" err="1">
                          <a:solidFill>
                            <a:srgbClr val="A52A2A"/>
                          </a:solidFill>
                          <a:latin typeface="Consolas" panose="020B0609020204030204" pitchFamily="49" charset="0"/>
                        </a:rPr>
                        <a:t>pecas</a:t>
                      </a:r>
                      <a:r>
                        <a:rPr lang="en-US" b="0" dirty="0">
                          <a:solidFill>
                            <a:srgbClr val="A52A2A"/>
                          </a:solidFill>
                          <a:latin typeface="Consolas" panose="020B0609020204030204" pitchFamily="49" charset="0"/>
                        </a:rPr>
                        <a:t> pica papas con un </a:t>
                      </a:r>
                      <a:r>
                        <a:rPr lang="en-US" b="0" dirty="0" err="1">
                          <a:solidFill>
                            <a:srgbClr val="A52A2A"/>
                          </a:solidFill>
                          <a:latin typeface="Consolas" panose="020B0609020204030204" pitchFamily="49" charset="0"/>
                        </a:rPr>
                        <a:t>pico</a:t>
                      </a:r>
                      <a:r>
                        <a:rPr lang="en-US" dirty="0">
                          <a:solidFill>
                            <a:srgbClr val="A52A2A"/>
                          </a:solidFill>
                          <a:latin typeface="Consolas" panose="020B0609020204030204" pitchFamily="49" charset="0"/>
                        </a:rPr>
                        <a:t>"</a:t>
                      </a:r>
                      <a:br>
                        <a:rPr lang="en-US" dirty="0"/>
                      </a:br>
                      <a:r>
                        <a:rPr lang="en-US" dirty="0">
                          <a:solidFill>
                            <a:srgbClr val="000000"/>
                          </a:solidFill>
                          <a:latin typeface="Consolas" panose="020B0609020204030204" pitchFamily="49" charset="0"/>
                        </a:rPr>
                        <a:t>x = </a:t>
                      </a:r>
                      <a:r>
                        <a:rPr lang="en-US" dirty="0" err="1">
                          <a:solidFill>
                            <a:srgbClr val="000000"/>
                          </a:solidFill>
                          <a:latin typeface="Consolas" panose="020B0609020204030204" pitchFamily="49" charset="0"/>
                        </a:rPr>
                        <a:t>re.search</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bC</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txt)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x.group</a:t>
                      </a:r>
                      <a:r>
                        <a:rPr lang="en-US" dirty="0">
                          <a:solidFill>
                            <a:srgbClr val="000000"/>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Pruebe</a:t>
                      </a:r>
                      <a:r>
                        <a:rPr lang="en-US" dirty="0">
                          <a:solidFill>
                            <a:srgbClr val="000000"/>
                          </a:solidFill>
                          <a:latin typeface="Consolas" panose="020B0609020204030204" pitchFamily="49" charset="0"/>
                        </a:rPr>
                        <a:t> con match y de </a:t>
                      </a:r>
                      <a:r>
                        <a:rPr lang="en-US" dirty="0" err="1">
                          <a:solidFill>
                            <a:srgbClr val="000000"/>
                          </a:solidFill>
                          <a:latin typeface="Consolas" panose="020B0609020204030204" pitchFamily="49" charset="0"/>
                        </a:rPr>
                        <a:t>su</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criterio</a:t>
                      </a:r>
                      <a:endParaRPr lang="es-C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a:p>
                    <a:p>
                      <a:endParaRPr lang="es-CR" dirty="0"/>
                    </a:p>
                  </a:txBody>
                  <a:tcPr/>
                </a:tc>
                <a:extLst>
                  <a:ext uri="{0D108BD9-81ED-4DB2-BD59-A6C34878D82A}">
                    <a16:rowId xmlns:a16="http://schemas.microsoft.com/office/drawing/2014/main" val="1131441647"/>
                  </a:ext>
                </a:extLst>
              </a:tr>
            </a:tbl>
          </a:graphicData>
        </a:graphic>
      </p:graphicFrame>
    </p:spTree>
    <p:extLst>
      <p:ext uri="{BB962C8B-B14F-4D97-AF65-F5344CB8AC3E}">
        <p14:creationId xmlns:p14="http://schemas.microsoft.com/office/powerpoint/2010/main" val="33206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B1D5-BB73-4543-AFB0-20AA18E10F6B}"/>
              </a:ext>
            </a:extLst>
          </p:cNvPr>
          <p:cNvSpPr>
            <a:spLocks noGrp="1"/>
          </p:cNvSpPr>
          <p:nvPr>
            <p:ph type="title"/>
          </p:nvPr>
        </p:nvSpPr>
        <p:spPr/>
        <p:txBody>
          <a:bodyPr/>
          <a:lstStyle/>
          <a:p>
            <a:r>
              <a:rPr lang="en-US" dirty="0" err="1"/>
              <a:t>Ejercicios</a:t>
            </a:r>
            <a:endParaRPr lang="es-CR" dirty="0"/>
          </a:p>
        </p:txBody>
      </p:sp>
      <p:sp>
        <p:nvSpPr>
          <p:cNvPr id="3" name="Content Placeholder 2">
            <a:extLst>
              <a:ext uri="{FF2B5EF4-FFF2-40B4-BE49-F238E27FC236}">
                <a16:creationId xmlns:a16="http://schemas.microsoft.com/office/drawing/2014/main" id="{390A7F8B-0B53-488C-AD73-B95AC2735F1A}"/>
              </a:ext>
            </a:extLst>
          </p:cNvPr>
          <p:cNvSpPr>
            <a:spLocks noGrp="1"/>
          </p:cNvSpPr>
          <p:nvPr>
            <p:ph idx="1"/>
          </p:nvPr>
        </p:nvSpPr>
        <p:spPr/>
        <p:txBody>
          <a:bodyPr/>
          <a:lstStyle/>
          <a:p>
            <a:pPr marL="514350" indent="-514350">
              <a:buFont typeface="+mj-lt"/>
              <a:buAutoNum type="arabicPeriod"/>
            </a:pPr>
            <a:r>
              <a:rPr lang="es-CR" dirty="0"/>
              <a:t>Cree una función que verifique que todas la letras están en minúscula</a:t>
            </a:r>
            <a:endParaRPr lang="en-US" dirty="0"/>
          </a:p>
          <a:p>
            <a:pPr marL="514350" indent="-514350">
              <a:buFont typeface="+mj-lt"/>
              <a:buAutoNum type="arabicPeriod"/>
            </a:pPr>
            <a:r>
              <a:rPr lang="en-US" dirty="0"/>
              <a:t>Cree una </a:t>
            </a:r>
            <a:r>
              <a:rPr lang="en-US" dirty="0" err="1"/>
              <a:t>funci</a:t>
            </a:r>
            <a:r>
              <a:rPr lang="es-CR" dirty="0" err="1"/>
              <a:t>ón</a:t>
            </a:r>
            <a:r>
              <a:rPr lang="es-CR" dirty="0"/>
              <a:t> que reciba un email y valide que este tiene el formato correcto</a:t>
            </a:r>
          </a:p>
          <a:p>
            <a:pPr marL="514350" indent="-514350">
              <a:buFont typeface="+mj-lt"/>
              <a:buAutoNum type="arabicPeriod"/>
            </a:pPr>
            <a:r>
              <a:rPr lang="es-CR" dirty="0"/>
              <a:t>Cree una función que reciba una cadena de caracteres e indique si dentro de ella hay números</a:t>
            </a:r>
          </a:p>
        </p:txBody>
      </p:sp>
    </p:spTree>
    <p:extLst>
      <p:ext uri="{BB962C8B-B14F-4D97-AF65-F5344CB8AC3E}">
        <p14:creationId xmlns:p14="http://schemas.microsoft.com/office/powerpoint/2010/main" val="8201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9797-9E76-47FC-9A38-9188FFC1847E}"/>
              </a:ext>
            </a:extLst>
          </p:cNvPr>
          <p:cNvSpPr>
            <a:spLocks noGrp="1"/>
          </p:cNvSpPr>
          <p:nvPr>
            <p:ph type="title"/>
          </p:nvPr>
        </p:nvSpPr>
        <p:spPr/>
        <p:txBody>
          <a:bodyPr/>
          <a:lstStyle/>
          <a:p>
            <a:r>
              <a:rPr lang="en-US" dirty="0" err="1"/>
              <a:t>Ejercicios</a:t>
            </a:r>
            <a:endParaRPr lang="es-CR" dirty="0"/>
          </a:p>
        </p:txBody>
      </p:sp>
      <p:sp>
        <p:nvSpPr>
          <p:cNvPr id="3" name="Content Placeholder 2">
            <a:extLst>
              <a:ext uri="{FF2B5EF4-FFF2-40B4-BE49-F238E27FC236}">
                <a16:creationId xmlns:a16="http://schemas.microsoft.com/office/drawing/2014/main" id="{4C4672EA-3A3B-4420-ADE6-1E05F1EA8B11}"/>
              </a:ext>
            </a:extLst>
          </p:cNvPr>
          <p:cNvSpPr>
            <a:spLocks noGrp="1"/>
          </p:cNvSpPr>
          <p:nvPr>
            <p:ph idx="1"/>
          </p:nvPr>
        </p:nvSpPr>
        <p:spPr/>
        <p:txBody>
          <a:bodyPr>
            <a:normAutofit lnSpcReduction="10000"/>
          </a:bodyPr>
          <a:lstStyle/>
          <a:p>
            <a:pPr marL="0" indent="0">
              <a:buNone/>
            </a:pPr>
            <a:r>
              <a:rPr lang="en-US" dirty="0"/>
              <a:t>4. </a:t>
            </a:r>
            <a:r>
              <a:rPr lang="en-US" dirty="0" err="1"/>
              <a:t>Crear</a:t>
            </a:r>
            <a:r>
              <a:rPr lang="en-US" dirty="0"/>
              <a:t> una </a:t>
            </a:r>
            <a:r>
              <a:rPr lang="en-US" dirty="0" err="1"/>
              <a:t>funci</a:t>
            </a:r>
            <a:r>
              <a:rPr lang="es-CR" dirty="0" err="1"/>
              <a:t>ón</a:t>
            </a:r>
            <a:r>
              <a:rPr lang="es-CR" dirty="0"/>
              <a:t> que valide un URL e indique si es válido o no. El </a:t>
            </a:r>
            <a:r>
              <a:rPr lang="es-CR" dirty="0" err="1"/>
              <a:t>url</a:t>
            </a:r>
            <a:r>
              <a:rPr lang="es-CR" dirty="0"/>
              <a:t> puede ser HTTP o  HTTPS.</a:t>
            </a:r>
          </a:p>
          <a:p>
            <a:pPr marL="0" indent="0">
              <a:buNone/>
            </a:pPr>
            <a:r>
              <a:rPr lang="es-CR" dirty="0"/>
              <a:t>5. Crear una función que valide el formato de las siguientes forma de fecha, e indique si es válido o no </a:t>
            </a:r>
          </a:p>
          <a:p>
            <a:pPr marL="457200" lvl="1" indent="0">
              <a:buNone/>
            </a:pPr>
            <a:r>
              <a:rPr lang="es-CR" b="1" dirty="0"/>
              <a:t>DD/MM/AAAA</a:t>
            </a:r>
          </a:p>
          <a:p>
            <a:pPr marL="457200" lvl="1" indent="0">
              <a:buNone/>
            </a:pPr>
            <a:r>
              <a:rPr lang="es-CR" b="1" dirty="0"/>
              <a:t>DD-MM-AAAA</a:t>
            </a:r>
          </a:p>
          <a:p>
            <a:pPr marL="0" indent="0">
              <a:buNone/>
            </a:pPr>
            <a:r>
              <a:rPr lang="es-CR" dirty="0"/>
              <a:t>6. Crear una función que dado un formato de fecha como los anteriores , separe el día, el mes y el año y retorno un </a:t>
            </a:r>
            <a:r>
              <a:rPr lang="es-CR" dirty="0" err="1"/>
              <a:t>String</a:t>
            </a:r>
            <a:r>
              <a:rPr lang="es-CR" dirty="0"/>
              <a:t> con el siguiente formato :  </a:t>
            </a:r>
            <a:r>
              <a:rPr lang="en-US" b="1" dirty="0"/>
              <a:t>La </a:t>
            </a:r>
            <a:r>
              <a:rPr lang="en-US" b="1" dirty="0" err="1"/>
              <a:t>fecha</a:t>
            </a:r>
            <a:r>
              <a:rPr lang="en-US" b="1" dirty="0"/>
              <a:t> es  d</a:t>
            </a:r>
            <a:r>
              <a:rPr lang="es-CR" b="1" dirty="0" err="1"/>
              <a:t>ía</a:t>
            </a:r>
            <a:r>
              <a:rPr lang="en-US" b="1" dirty="0"/>
              <a:t> [DD] del </a:t>
            </a:r>
            <a:r>
              <a:rPr lang="en-US" b="1" dirty="0" err="1"/>
              <a:t>mes</a:t>
            </a:r>
            <a:r>
              <a:rPr lang="en-US" b="1" dirty="0"/>
              <a:t>  de [MM] del </a:t>
            </a:r>
            <a:r>
              <a:rPr lang="en-US" b="1" dirty="0" err="1"/>
              <a:t>año</a:t>
            </a:r>
            <a:r>
              <a:rPr lang="en-US" b="1" dirty="0"/>
              <a:t> [AAAA]</a:t>
            </a:r>
          </a:p>
          <a:p>
            <a:pPr marL="457200" lvl="1" indent="0">
              <a:buNone/>
            </a:pPr>
            <a:r>
              <a:rPr lang="en-US" dirty="0" err="1"/>
              <a:t>Ejemplo</a:t>
            </a:r>
            <a:r>
              <a:rPr lang="en-US" dirty="0"/>
              <a:t>: 23/11/2020 debe </a:t>
            </a:r>
            <a:r>
              <a:rPr lang="en-US" dirty="0" err="1"/>
              <a:t>tranformarse</a:t>
            </a:r>
            <a:r>
              <a:rPr lang="en-US" dirty="0"/>
              <a:t> a : “La </a:t>
            </a:r>
            <a:r>
              <a:rPr lang="en-US" dirty="0" err="1"/>
              <a:t>fecha</a:t>
            </a:r>
            <a:r>
              <a:rPr lang="en-US" dirty="0"/>
              <a:t> es d</a:t>
            </a:r>
            <a:r>
              <a:rPr lang="es-CR" dirty="0" err="1"/>
              <a:t>ías</a:t>
            </a:r>
            <a:r>
              <a:rPr lang="es-CR" dirty="0"/>
              <a:t> 23 del mes de Noviembre del año 2020</a:t>
            </a:r>
            <a:r>
              <a:rPr lang="en-US" dirty="0"/>
              <a:t>”</a:t>
            </a:r>
            <a:endParaRPr lang="es-CR" dirty="0"/>
          </a:p>
          <a:p>
            <a:pPr lvl="1"/>
            <a:endParaRPr lang="es-CR" dirty="0"/>
          </a:p>
          <a:p>
            <a:pPr lvl="1"/>
            <a:endParaRPr lang="es-CR" dirty="0"/>
          </a:p>
          <a:p>
            <a:pPr lvl="1"/>
            <a:endParaRPr lang="es-CR" dirty="0"/>
          </a:p>
        </p:txBody>
      </p:sp>
    </p:spTree>
    <p:extLst>
      <p:ext uri="{BB962C8B-B14F-4D97-AF65-F5344CB8AC3E}">
        <p14:creationId xmlns:p14="http://schemas.microsoft.com/office/powerpoint/2010/main" val="112621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740229"/>
            <a:ext cx="12192000" cy="4632988"/>
          </a:xfrm>
        </p:spPr>
        <p:txBody>
          <a:bodyPr>
            <a:normAutofit/>
          </a:bodyPr>
          <a:lstStyle/>
          <a:p>
            <a:pPr marL="0" indent="0" algn="ctr">
              <a:spcBef>
                <a:spcPts val="0"/>
              </a:spcBef>
              <a:buNone/>
              <a:defRPr/>
            </a:pPr>
            <a:endParaRPr lang="es-CR" sz="4000" dirty="0">
              <a:ln w="0"/>
              <a:effectLst>
                <a:outerShdw blurRad="50800" dist="38100" dir="10800000" algn="r" rotWithShape="0">
                  <a:prstClr val="black">
                    <a:alpha val="40000"/>
                  </a:prstClr>
                </a:outerShdw>
              </a:effectLst>
              <a:latin typeface="+mj-lt"/>
            </a:endParaRPr>
          </a:p>
          <a:p>
            <a:pPr algn="ctr">
              <a:buClrTx/>
              <a:buFontTx/>
              <a:buNone/>
            </a:pPr>
            <a:r>
              <a:rPr lang="es-MX" altLang="es-CR" sz="4000" b="1" dirty="0">
                <a:solidFill>
                  <a:srgbClr val="C00000"/>
                </a:solidFill>
                <a:effectLst>
                  <a:outerShdw blurRad="38100" dist="38100" dir="2700000" algn="tl">
                    <a:srgbClr val="C0C0C0"/>
                  </a:outerShdw>
                </a:effectLst>
                <a:cs typeface="Arial" charset="0"/>
              </a:rPr>
              <a:t>Instituto de Capacitación y Asesoría en Informática</a:t>
            </a:r>
          </a:p>
          <a:p>
            <a:pPr algn="ctr">
              <a:buClrTx/>
              <a:buFontTx/>
              <a:buNone/>
            </a:pPr>
            <a:r>
              <a:rPr lang="es-ES" altLang="es-CR" sz="4000" b="1" dirty="0">
                <a:solidFill>
                  <a:srgbClr val="C00000"/>
                </a:solidFill>
                <a:effectLst>
                  <a:outerShdw blurRad="38100" dist="38100" dir="2700000" algn="tl">
                    <a:srgbClr val="C0C0C0"/>
                  </a:outerShdw>
                </a:effectLst>
                <a:cs typeface="Arial" charset="0"/>
              </a:rPr>
              <a:t>de la Escuela de Informática</a:t>
            </a:r>
          </a:p>
          <a:p>
            <a:pPr marL="0" indent="0" algn="ctr">
              <a:spcBef>
                <a:spcPts val="0"/>
              </a:spcBef>
              <a:buNone/>
              <a:defRPr/>
            </a:pPr>
            <a:endParaRPr lang="es-CR" sz="4000" dirty="0">
              <a:ln w="0"/>
              <a:effectLst>
                <a:outerShdw blurRad="50800" dist="38100" dir="10800000" algn="r" rotWithShape="0">
                  <a:prstClr val="black">
                    <a:alpha val="40000"/>
                  </a:prstClr>
                </a:outerShdw>
              </a:effectLst>
              <a:latin typeface="+mj-lt"/>
            </a:endParaRPr>
          </a:p>
          <a:p>
            <a:pPr marL="0" indent="0" algn="ctr">
              <a:spcBef>
                <a:spcPts val="0"/>
              </a:spcBef>
              <a:buNone/>
              <a:defRPr/>
            </a:pPr>
            <a:endParaRPr lang="es-CR" sz="4000" dirty="0">
              <a:ln w="0"/>
              <a:effectLst>
                <a:outerShdw blurRad="50800" dist="38100" dir="10800000" algn="r" rotWithShape="0">
                  <a:prstClr val="black">
                    <a:alpha val="40000"/>
                  </a:prstClr>
                </a:outerShdw>
              </a:effectLst>
              <a:latin typeface="+mj-lt"/>
            </a:endParaRPr>
          </a:p>
          <a:p>
            <a:pPr marL="0" indent="0" algn="ctr">
              <a:buNone/>
            </a:pPr>
            <a:r>
              <a:rPr lang="es-CR" dirty="0">
                <a:ln w="0"/>
                <a:solidFill>
                  <a:srgbClr val="0563C1"/>
                </a:solidFill>
                <a:effectLst>
                  <a:outerShdw blurRad="50800" dist="38100" dir="10800000" algn="r" rotWithShape="0">
                    <a:prstClr val="black">
                      <a:alpha val="40000"/>
                    </a:prstClr>
                  </a:outerShdw>
                </a:effectLst>
                <a:latin typeface="+mj-lt"/>
                <a:hlinkClick r:id="rId2">
                  <a:extLst>
                    <a:ext uri="{A12FA001-AC4F-418D-AE19-62706E023703}">
                      <ahyp:hlinkClr xmlns:ahyp="http://schemas.microsoft.com/office/drawing/2018/hyperlinkcolor" val="tx"/>
                    </a:ext>
                  </a:extLst>
                </a:hlinkClick>
              </a:rPr>
              <a:t>icai@una.cr</a:t>
            </a:r>
            <a:endParaRPr lang="es-CR" dirty="0">
              <a:ln w="0"/>
              <a:effectLst>
                <a:outerShdw blurRad="50800" dist="38100" dir="10800000" algn="r" rotWithShape="0">
                  <a:prstClr val="black">
                    <a:alpha val="40000"/>
                  </a:prstClr>
                </a:outerShdw>
              </a:effectLst>
              <a:latin typeface="+mj-lt"/>
            </a:endParaRPr>
          </a:p>
          <a:p>
            <a:pPr marL="0" indent="0" algn="ctr">
              <a:buNone/>
            </a:pPr>
            <a:endParaRPr lang="es-CR" sz="2000" b="1" dirty="0">
              <a:ln w="12700" cmpd="sng">
                <a:solidFill>
                  <a:schemeClr val="accent4"/>
                </a:solidFill>
                <a:prstDash val="solid"/>
              </a:ln>
              <a:effectLst>
                <a:outerShdw blurRad="38100" dist="38100" dir="2700000" algn="tl">
                  <a:srgbClr val="000000">
                    <a:alpha val="43137"/>
                  </a:srgbClr>
                </a:outerShdw>
              </a:effectLst>
              <a:latin typeface="+mj-lt"/>
            </a:endParaRPr>
          </a:p>
          <a:p>
            <a:pPr marL="0" indent="0" algn="ctr">
              <a:buNone/>
            </a:pPr>
            <a:r>
              <a:rPr lang="es-CR" sz="2400" dirty="0">
                <a:latin typeface="+mj-lt"/>
                <a:hlinkClick r:id="rId3"/>
              </a:rPr>
              <a:t>www.icai.ac.cr</a:t>
            </a:r>
            <a:endParaRPr lang="es-CR" sz="2400" dirty="0">
              <a:latin typeface="+mj-lt"/>
            </a:endParaRPr>
          </a:p>
        </p:txBody>
      </p:sp>
      <p:pic>
        <p:nvPicPr>
          <p:cNvPr id="4" name="Imagen 3">
            <a:extLst>
              <a:ext uri="{FF2B5EF4-FFF2-40B4-BE49-F238E27FC236}">
                <a16:creationId xmlns:a16="http://schemas.microsoft.com/office/drawing/2014/main" id="{C714249A-D42B-48E0-B179-16EC4B748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661248"/>
            <a:ext cx="332656" cy="332656"/>
          </a:xfrm>
          <a:prstGeom prst="rect">
            <a:avLst/>
          </a:prstGeom>
        </p:spPr>
      </p:pic>
      <p:pic>
        <p:nvPicPr>
          <p:cNvPr id="12" name="Imagen 11">
            <a:extLst>
              <a:ext uri="{FF2B5EF4-FFF2-40B4-BE49-F238E27FC236}">
                <a16:creationId xmlns:a16="http://schemas.microsoft.com/office/drawing/2014/main" id="{9B8FDAA5-7922-4362-98E0-81D616C0B4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224" y="5617088"/>
            <a:ext cx="442150" cy="438722"/>
          </a:xfrm>
          <a:prstGeom prst="rect">
            <a:avLst/>
          </a:prstGeom>
        </p:spPr>
      </p:pic>
      <p:pic>
        <p:nvPicPr>
          <p:cNvPr id="14" name="Imagen 13">
            <a:extLst>
              <a:ext uri="{FF2B5EF4-FFF2-40B4-BE49-F238E27FC236}">
                <a16:creationId xmlns:a16="http://schemas.microsoft.com/office/drawing/2014/main" id="{B5EEF78E-7746-4FF4-9BD4-0646EF3E8E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072" y="5673216"/>
            <a:ext cx="320688" cy="320688"/>
          </a:xfrm>
          <a:prstGeom prst="rect">
            <a:avLst/>
          </a:prstGeom>
        </p:spPr>
      </p:pic>
    </p:spTree>
    <p:extLst>
      <p:ext uri="{BB962C8B-B14F-4D97-AF65-F5344CB8AC3E}">
        <p14:creationId xmlns:p14="http://schemas.microsoft.com/office/powerpoint/2010/main" val="202812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1 Rectángulo redondeado"/>
          <p:cNvSpPr>
            <a:spLocks noChangeArrowheads="1"/>
          </p:cNvSpPr>
          <p:nvPr/>
        </p:nvSpPr>
        <p:spPr bwMode="auto">
          <a:xfrm>
            <a:off x="4658880" y="557118"/>
            <a:ext cx="2874240" cy="587520"/>
          </a:xfrm>
          <a:prstGeom prst="roundRect">
            <a:avLst>
              <a:gd name="adj" fmla="val 16667"/>
            </a:avLst>
          </a:prstGeom>
          <a:noFill/>
          <a:ln w="28575" algn="ctr">
            <a:solidFill>
              <a:schemeClr val="tx1"/>
            </a:solidFill>
            <a:round/>
            <a:headEnd/>
            <a:tailEnd/>
          </a:ln>
          <a:effectLst>
            <a:outerShdw blurRad="50800" dist="38100" dir="5400000" algn="t" rotWithShape="0">
              <a:prstClr val="black">
                <a:alpha val="40000"/>
              </a:prstClr>
            </a:outerShdw>
          </a:effectLst>
        </p:spPr>
        <p:txBody>
          <a:bodyPr/>
          <a:lstStyle/>
          <a:p>
            <a:pPr algn="ctr">
              <a:lnSpc>
                <a:spcPct val="93000"/>
              </a:lnSpc>
              <a:buClr>
                <a:srgbClr val="000000"/>
              </a:buClr>
              <a:buSzPct val="100000"/>
              <a:buFont typeface="Times New Roman" pitchFamily="18" charset="0"/>
              <a:buNone/>
              <a:defRPr/>
            </a:pPr>
            <a:r>
              <a:rPr lang="es-CR" altLang="es-ES" sz="2903" b="1" dirty="0">
                <a:solidFill>
                  <a:prstClr val="black"/>
                </a:solidFill>
                <a:latin typeface="+mj-lt"/>
                <a:cs typeface="Arial" charset="0"/>
              </a:rPr>
              <a:t>Agenda del día</a:t>
            </a:r>
            <a:endParaRPr lang="es-CR" altLang="es-ES" sz="2177" b="1" dirty="0">
              <a:solidFill>
                <a:prstClr val="black"/>
              </a:solidFill>
              <a:latin typeface="+mj-lt"/>
              <a:cs typeface="Arial" charset="0"/>
            </a:endParaRPr>
          </a:p>
        </p:txBody>
      </p:sp>
      <p:sp>
        <p:nvSpPr>
          <p:cNvPr id="7" name="Marcador de contenido 6">
            <a:extLst>
              <a:ext uri="{FF2B5EF4-FFF2-40B4-BE49-F238E27FC236}">
                <a16:creationId xmlns:a16="http://schemas.microsoft.com/office/drawing/2014/main" id="{1EBF63B5-2B61-496A-9E57-16CE25F0EDFF}"/>
              </a:ext>
            </a:extLst>
          </p:cNvPr>
          <p:cNvSpPr>
            <a:spLocks noGrp="1"/>
          </p:cNvSpPr>
          <p:nvPr>
            <p:ph idx="1"/>
          </p:nvPr>
        </p:nvSpPr>
        <p:spPr>
          <a:xfrm>
            <a:off x="609600" y="1600201"/>
            <a:ext cx="10972800" cy="3845023"/>
          </a:xfrm>
        </p:spPr>
        <p:txBody>
          <a:bodyPr>
            <a:normAutofit/>
          </a:bodyPr>
          <a:lstStyle/>
          <a:p>
            <a:pPr lvl="1"/>
            <a:r>
              <a:rPr lang="es-CR" altLang="es-ES" b="1" dirty="0">
                <a:solidFill>
                  <a:prstClr val="black"/>
                </a:solidFill>
                <a:cs typeface="Arial" panose="020B0604020202020204" pitchFamily="34" charset="0"/>
              </a:rPr>
              <a:t>Acceso a Dase de Datos</a:t>
            </a:r>
          </a:p>
          <a:p>
            <a:pPr lvl="1"/>
            <a:r>
              <a:rPr lang="es-CR" altLang="es-ES" b="1" dirty="0">
                <a:solidFill>
                  <a:prstClr val="black"/>
                </a:solidFill>
                <a:cs typeface="Arial" panose="020B0604020202020204" pitchFamily="34" charset="0"/>
              </a:rPr>
              <a:t>Expresiones regulares</a:t>
            </a:r>
          </a:p>
          <a:p>
            <a:pPr marL="0" indent="0">
              <a:lnSpc>
                <a:spcPct val="150000"/>
              </a:lnSpc>
              <a:spcBef>
                <a:spcPts val="635"/>
              </a:spcBef>
              <a:buNone/>
            </a:pPr>
            <a:endParaRPr lang="es-CR" altLang="es-ES" b="1" dirty="0">
              <a:solidFill>
                <a:prstClr val="black"/>
              </a:solidFill>
              <a:latin typeface="+mj-lt"/>
              <a:cs typeface="Arial" panose="020B0604020202020204" pitchFamily="34" charset="0"/>
            </a:endParaRPr>
          </a:p>
        </p:txBody>
      </p:sp>
    </p:spTree>
    <p:extLst>
      <p:ext uri="{BB962C8B-B14F-4D97-AF65-F5344CB8AC3E}">
        <p14:creationId xmlns:p14="http://schemas.microsoft.com/office/powerpoint/2010/main" val="27210299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B6A5-4B5B-61E6-488E-983B02CC8F19}"/>
              </a:ext>
            </a:extLst>
          </p:cNvPr>
          <p:cNvSpPr>
            <a:spLocks noGrp="1"/>
          </p:cNvSpPr>
          <p:nvPr>
            <p:ph type="ctrTitle"/>
          </p:nvPr>
        </p:nvSpPr>
        <p:spPr/>
        <p:txBody>
          <a:bodyPr/>
          <a:lstStyle/>
          <a:p>
            <a:r>
              <a:rPr lang="es-419" dirty="0"/>
              <a:t>Acceso a Base de Datos</a:t>
            </a:r>
            <a:endParaRPr lang="es-CR" dirty="0"/>
          </a:p>
        </p:txBody>
      </p:sp>
      <p:sp>
        <p:nvSpPr>
          <p:cNvPr id="3" name="Subtitle 2">
            <a:extLst>
              <a:ext uri="{FF2B5EF4-FFF2-40B4-BE49-F238E27FC236}">
                <a16:creationId xmlns:a16="http://schemas.microsoft.com/office/drawing/2014/main" id="{17905010-4DD3-A6C6-4413-461202595ABC}"/>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27596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A325-9123-514C-3A91-5B8FD67CA30D}"/>
              </a:ext>
            </a:extLst>
          </p:cNvPr>
          <p:cNvSpPr>
            <a:spLocks noGrp="1"/>
          </p:cNvSpPr>
          <p:nvPr>
            <p:ph type="title"/>
          </p:nvPr>
        </p:nvSpPr>
        <p:spPr/>
        <p:txBody>
          <a:bodyPr/>
          <a:lstStyle/>
          <a:p>
            <a:r>
              <a:rPr lang="en-US" dirty="0" err="1"/>
              <a:t>Acceso</a:t>
            </a:r>
            <a:r>
              <a:rPr lang="en-US" dirty="0"/>
              <a:t> a Base de Datos</a:t>
            </a:r>
            <a:endParaRPr lang="es-CR" dirty="0"/>
          </a:p>
        </p:txBody>
      </p:sp>
      <p:sp>
        <p:nvSpPr>
          <p:cNvPr id="3" name="Content Placeholder 2">
            <a:extLst>
              <a:ext uri="{FF2B5EF4-FFF2-40B4-BE49-F238E27FC236}">
                <a16:creationId xmlns:a16="http://schemas.microsoft.com/office/drawing/2014/main" id="{93F2F630-593F-4D89-0A8B-0D0C2CC9EE98}"/>
              </a:ext>
            </a:extLst>
          </p:cNvPr>
          <p:cNvSpPr>
            <a:spLocks noGrp="1"/>
          </p:cNvSpPr>
          <p:nvPr>
            <p:ph idx="1"/>
          </p:nvPr>
        </p:nvSpPr>
        <p:spPr/>
        <p:txBody>
          <a:bodyPr/>
          <a:lstStyle/>
          <a:p>
            <a:pPr algn="ctr"/>
            <a:r>
              <a:rPr lang="es-CR" b="0" i="0" dirty="0">
                <a:solidFill>
                  <a:srgbClr val="333333"/>
                </a:solidFill>
                <a:effectLst/>
                <a:latin typeface="Arial" panose="020B0604020202020204" pitchFamily="34" charset="0"/>
              </a:rPr>
              <a:t>Cuando existe la necesidad de  almacenar gran cantidad de datos y </a:t>
            </a:r>
            <a:r>
              <a:rPr lang="es-CR" b="0" i="0" dirty="0" err="1">
                <a:solidFill>
                  <a:srgbClr val="333333"/>
                </a:solidFill>
                <a:effectLst/>
                <a:latin typeface="Arial" panose="020B0604020202020204" pitchFamily="34" charset="0"/>
              </a:rPr>
              <a:t>posteriormene</a:t>
            </a:r>
            <a:r>
              <a:rPr lang="es-CR" b="0" i="0" dirty="0">
                <a:solidFill>
                  <a:srgbClr val="333333"/>
                </a:solidFill>
                <a:effectLst/>
                <a:latin typeface="Arial" panose="020B0604020202020204" pitchFamily="34" charset="0"/>
              </a:rPr>
              <a:t> procesar los mismo, para ellos   lo m</a:t>
            </a:r>
            <a:r>
              <a:rPr lang="es-419" b="0" i="0" dirty="0" err="1">
                <a:solidFill>
                  <a:srgbClr val="333333"/>
                </a:solidFill>
                <a:effectLst/>
                <a:latin typeface="Arial" panose="020B0604020202020204" pitchFamily="34" charset="0"/>
              </a:rPr>
              <a:t>ás</a:t>
            </a:r>
            <a:r>
              <a:rPr lang="es-419" b="0" i="0" dirty="0">
                <a:solidFill>
                  <a:srgbClr val="333333"/>
                </a:solidFill>
                <a:effectLst/>
                <a:latin typeface="Arial" panose="020B0604020202020204" pitchFamily="34" charset="0"/>
              </a:rPr>
              <a:t> </a:t>
            </a:r>
            <a:r>
              <a:rPr lang="es-CR" b="0" i="0" dirty="0">
                <a:solidFill>
                  <a:srgbClr val="333333"/>
                </a:solidFill>
                <a:effectLst/>
                <a:latin typeface="Arial" panose="020B0604020202020204" pitchFamily="34" charset="0"/>
              </a:rPr>
              <a:t>común es utilizar </a:t>
            </a:r>
            <a:r>
              <a:rPr lang="es-CR" b="0" i="0" dirty="0" err="1">
                <a:solidFill>
                  <a:srgbClr val="333333"/>
                </a:solidFill>
                <a:effectLst/>
                <a:latin typeface="Arial" panose="020B0604020202020204" pitchFamily="34" charset="0"/>
              </a:rPr>
              <a:t>utilizar</a:t>
            </a:r>
            <a:r>
              <a:rPr lang="es-CR" b="0" i="0" dirty="0">
                <a:solidFill>
                  <a:srgbClr val="333333"/>
                </a:solidFill>
                <a:effectLst/>
                <a:latin typeface="Arial" panose="020B0604020202020204" pitchFamily="34" charset="0"/>
              </a:rPr>
              <a:t> un gestor de bases de datos.</a:t>
            </a:r>
          </a:p>
          <a:p>
            <a:pPr algn="ctr"/>
            <a:r>
              <a:rPr lang="es-CR" dirty="0">
                <a:solidFill>
                  <a:srgbClr val="333333"/>
                </a:solidFill>
                <a:latin typeface="Arial" panose="020B0604020202020204" pitchFamily="34" charset="0"/>
              </a:rPr>
              <a:t>Por medio de </a:t>
            </a:r>
            <a:r>
              <a:rPr lang="es-CR" b="0" i="0" dirty="0">
                <a:solidFill>
                  <a:srgbClr val="333333"/>
                </a:solidFill>
                <a:effectLst/>
                <a:latin typeface="Arial" panose="020B0604020202020204" pitchFamily="34" charset="0"/>
              </a:rPr>
              <a:t>Python existe la posibilidad de comunicarnos con un gestor de bases de datos para enviar y recuperar datos</a:t>
            </a:r>
            <a:endParaRPr lang="es-CR" dirty="0"/>
          </a:p>
        </p:txBody>
      </p:sp>
    </p:spTree>
    <p:extLst>
      <p:ext uri="{BB962C8B-B14F-4D97-AF65-F5344CB8AC3E}">
        <p14:creationId xmlns:p14="http://schemas.microsoft.com/office/powerpoint/2010/main" val="135145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A325-9123-514C-3A91-5B8FD67CA30D}"/>
              </a:ext>
            </a:extLst>
          </p:cNvPr>
          <p:cNvSpPr>
            <a:spLocks noGrp="1"/>
          </p:cNvSpPr>
          <p:nvPr>
            <p:ph type="title"/>
          </p:nvPr>
        </p:nvSpPr>
        <p:spPr/>
        <p:txBody>
          <a:bodyPr/>
          <a:lstStyle/>
          <a:p>
            <a:r>
              <a:rPr lang="en-US" dirty="0" err="1"/>
              <a:t>Acceso</a:t>
            </a:r>
            <a:r>
              <a:rPr lang="en-US" dirty="0"/>
              <a:t> a Base de Datos</a:t>
            </a:r>
            <a:endParaRPr lang="es-CR" dirty="0"/>
          </a:p>
        </p:txBody>
      </p:sp>
      <p:sp>
        <p:nvSpPr>
          <p:cNvPr id="3" name="Content Placeholder 2">
            <a:extLst>
              <a:ext uri="{FF2B5EF4-FFF2-40B4-BE49-F238E27FC236}">
                <a16:creationId xmlns:a16="http://schemas.microsoft.com/office/drawing/2014/main" id="{93F2F630-593F-4D89-0A8B-0D0C2CC9EE98}"/>
              </a:ext>
            </a:extLst>
          </p:cNvPr>
          <p:cNvSpPr>
            <a:spLocks noGrp="1"/>
          </p:cNvSpPr>
          <p:nvPr>
            <p:ph idx="1"/>
          </p:nvPr>
        </p:nvSpPr>
        <p:spPr/>
        <p:txBody>
          <a:bodyPr/>
          <a:lstStyle/>
          <a:p>
            <a:pPr algn="just"/>
            <a:r>
              <a:rPr lang="es-419" dirty="0"/>
              <a:t>Para iniciar debemos tener acceso a alguna  Base de Datos, así que vamos instalar </a:t>
            </a:r>
            <a:r>
              <a:rPr lang="es-419" dirty="0" err="1"/>
              <a:t>MySql</a:t>
            </a:r>
            <a:r>
              <a:rPr lang="es-419" dirty="0"/>
              <a:t> por medio del paquete de instalación </a:t>
            </a:r>
          </a:p>
          <a:p>
            <a:pPr algn="just"/>
            <a:r>
              <a:rPr lang="es-419" dirty="0"/>
              <a:t>XAMPP </a:t>
            </a:r>
            <a:r>
              <a:rPr lang="es-419" dirty="0">
                <a:hlinkClick r:id="rId2"/>
              </a:rPr>
              <a:t>https://www.apachefriends.org/download.html</a:t>
            </a:r>
            <a:endParaRPr lang="es-419" dirty="0"/>
          </a:p>
          <a:p>
            <a:pPr algn="just"/>
            <a:r>
              <a:rPr lang="es-CR" dirty="0"/>
              <a:t>AMPP es un paquete de software libre, que consiste principalmente en el sistema de gestión de bases de datos MySQL, el servidor web Apache y los intérpretes para lenguajes de script PHP y Perl. El nombre es en realidad un acrónimo: X, Apache, </a:t>
            </a:r>
            <a:r>
              <a:rPr lang="es-CR" dirty="0" err="1"/>
              <a:t>MariaDB</a:t>
            </a:r>
            <a:r>
              <a:rPr lang="es-CR" dirty="0"/>
              <a:t>/MySQL, PHP, Perl. </a:t>
            </a:r>
            <a:r>
              <a:rPr lang="en-US" sz="1600" dirty="0"/>
              <a:t>(</a:t>
            </a:r>
            <a:r>
              <a:rPr lang="en-US" sz="1600" dirty="0" err="1"/>
              <a:t>tomado</a:t>
            </a:r>
            <a:r>
              <a:rPr lang="en-US" sz="1600" dirty="0"/>
              <a:t> de </a:t>
            </a:r>
            <a:r>
              <a:rPr lang="en-US" sz="1600" dirty="0" err="1"/>
              <a:t>wikipedia</a:t>
            </a:r>
            <a:r>
              <a:rPr lang="en-US" sz="1600" dirty="0"/>
              <a:t>)</a:t>
            </a:r>
            <a:endParaRPr lang="es-419" sz="1600" dirty="0"/>
          </a:p>
          <a:p>
            <a:pPr algn="ctr"/>
            <a:endParaRPr lang="es-419" dirty="0"/>
          </a:p>
          <a:p>
            <a:pPr algn="ctr"/>
            <a:endParaRPr lang="es-419" dirty="0"/>
          </a:p>
          <a:p>
            <a:pPr marL="0" indent="0" algn="ctr">
              <a:buNone/>
            </a:pPr>
            <a:endParaRPr lang="es-CR" dirty="0"/>
          </a:p>
        </p:txBody>
      </p:sp>
    </p:spTree>
    <p:extLst>
      <p:ext uri="{BB962C8B-B14F-4D97-AF65-F5344CB8AC3E}">
        <p14:creationId xmlns:p14="http://schemas.microsoft.com/office/powerpoint/2010/main" val="367616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A325-9123-514C-3A91-5B8FD67CA30D}"/>
              </a:ext>
            </a:extLst>
          </p:cNvPr>
          <p:cNvSpPr>
            <a:spLocks noGrp="1"/>
          </p:cNvSpPr>
          <p:nvPr>
            <p:ph type="title"/>
          </p:nvPr>
        </p:nvSpPr>
        <p:spPr/>
        <p:txBody>
          <a:bodyPr/>
          <a:lstStyle/>
          <a:p>
            <a:r>
              <a:rPr lang="en-US" dirty="0" err="1"/>
              <a:t>Acceso</a:t>
            </a:r>
            <a:r>
              <a:rPr lang="en-US" dirty="0"/>
              <a:t> a Base de Datos</a:t>
            </a:r>
            <a:endParaRPr lang="es-CR" dirty="0"/>
          </a:p>
        </p:txBody>
      </p:sp>
      <p:sp>
        <p:nvSpPr>
          <p:cNvPr id="3" name="Content Placeholder 2">
            <a:extLst>
              <a:ext uri="{FF2B5EF4-FFF2-40B4-BE49-F238E27FC236}">
                <a16:creationId xmlns:a16="http://schemas.microsoft.com/office/drawing/2014/main" id="{93F2F630-593F-4D89-0A8B-0D0C2CC9EE98}"/>
              </a:ext>
            </a:extLst>
          </p:cNvPr>
          <p:cNvSpPr>
            <a:spLocks noGrp="1"/>
          </p:cNvSpPr>
          <p:nvPr>
            <p:ph idx="1"/>
          </p:nvPr>
        </p:nvSpPr>
        <p:spPr/>
        <p:txBody>
          <a:bodyPr/>
          <a:lstStyle/>
          <a:p>
            <a:pPr algn="ctr"/>
            <a:r>
              <a:rPr lang="en-US" dirty="0"/>
              <a:t>Ver video de </a:t>
            </a:r>
            <a:r>
              <a:rPr lang="en-US" dirty="0" err="1"/>
              <a:t>instalaci</a:t>
            </a:r>
            <a:r>
              <a:rPr lang="es-419" dirty="0" err="1"/>
              <a:t>ón</a:t>
            </a:r>
            <a:r>
              <a:rPr lang="es-419" dirty="0"/>
              <a:t> en </a:t>
            </a:r>
            <a:r>
              <a:rPr lang="es-419" dirty="0">
                <a:hlinkClick r:id="rId2"/>
              </a:rPr>
              <a:t>https://www.youtube.com/watch?v=G2VEf-8nepc</a:t>
            </a:r>
            <a:endParaRPr lang="es-419" dirty="0"/>
          </a:p>
          <a:p>
            <a:pPr algn="ctr"/>
            <a:r>
              <a:rPr lang="es-419" dirty="0"/>
              <a:t>Ejecutar tanto Apache como </a:t>
            </a:r>
            <a:r>
              <a:rPr lang="es-419" dirty="0" err="1"/>
              <a:t>MySql</a:t>
            </a:r>
            <a:r>
              <a:rPr lang="es-419" dirty="0"/>
              <a:t> para efectos de la sesión</a:t>
            </a:r>
          </a:p>
          <a:p>
            <a:pPr algn="ctr"/>
            <a:endParaRPr lang="es-419" sz="1600" dirty="0"/>
          </a:p>
          <a:p>
            <a:pPr algn="ctr"/>
            <a:endParaRPr lang="es-419" dirty="0"/>
          </a:p>
          <a:p>
            <a:pPr algn="ctr"/>
            <a:endParaRPr lang="es-419" dirty="0"/>
          </a:p>
          <a:p>
            <a:pPr marL="0" indent="0" algn="ctr">
              <a:buNone/>
            </a:pPr>
            <a:endParaRPr lang="es-CR" dirty="0"/>
          </a:p>
        </p:txBody>
      </p:sp>
    </p:spTree>
    <p:extLst>
      <p:ext uri="{BB962C8B-B14F-4D97-AF65-F5344CB8AC3E}">
        <p14:creationId xmlns:p14="http://schemas.microsoft.com/office/powerpoint/2010/main" val="152002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0E68-250E-EBE1-902C-BE33DF002F8A}"/>
              </a:ext>
            </a:extLst>
          </p:cNvPr>
          <p:cNvSpPr>
            <a:spLocks noGrp="1"/>
          </p:cNvSpPr>
          <p:nvPr>
            <p:ph type="title"/>
          </p:nvPr>
        </p:nvSpPr>
        <p:spPr/>
        <p:txBody>
          <a:bodyPr/>
          <a:lstStyle/>
          <a:p>
            <a:r>
              <a:rPr lang="es-419" dirty="0"/>
              <a:t>Acceso a Base de Datos</a:t>
            </a:r>
            <a:endParaRPr lang="es-CR" dirty="0"/>
          </a:p>
        </p:txBody>
      </p:sp>
      <p:sp>
        <p:nvSpPr>
          <p:cNvPr id="3" name="Content Placeholder 2">
            <a:extLst>
              <a:ext uri="{FF2B5EF4-FFF2-40B4-BE49-F238E27FC236}">
                <a16:creationId xmlns:a16="http://schemas.microsoft.com/office/drawing/2014/main" id="{5F7630BA-11A7-A069-97F7-6728CE62FE3F}"/>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s-419" dirty="0"/>
              <a:t>Dirigirse al repositorio de </a:t>
            </a:r>
            <a:r>
              <a:rPr lang="es-419" dirty="0" err="1"/>
              <a:t>Github</a:t>
            </a:r>
            <a:r>
              <a:rPr lang="es-419" dirty="0"/>
              <a:t> sesión 9 para iniciar el demo de acceso a base de datos</a:t>
            </a:r>
            <a:endParaRPr lang="es-CR" dirty="0"/>
          </a:p>
        </p:txBody>
      </p:sp>
    </p:spTree>
    <p:extLst>
      <p:ext uri="{BB962C8B-B14F-4D97-AF65-F5344CB8AC3E}">
        <p14:creationId xmlns:p14="http://schemas.microsoft.com/office/powerpoint/2010/main" val="36266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540B-E6C8-DACE-5613-DE1D1D6876C3}"/>
              </a:ext>
            </a:extLst>
          </p:cNvPr>
          <p:cNvSpPr>
            <a:spLocks noGrp="1"/>
          </p:cNvSpPr>
          <p:nvPr>
            <p:ph type="ctrTitle"/>
          </p:nvPr>
        </p:nvSpPr>
        <p:spPr/>
        <p:txBody>
          <a:bodyPr/>
          <a:lstStyle/>
          <a:p>
            <a:r>
              <a:rPr lang="es-419" dirty="0"/>
              <a:t>Expresiones regulares</a:t>
            </a:r>
            <a:endParaRPr lang="es-CR" dirty="0"/>
          </a:p>
        </p:txBody>
      </p:sp>
      <p:sp>
        <p:nvSpPr>
          <p:cNvPr id="3" name="Subtitle 2">
            <a:extLst>
              <a:ext uri="{FF2B5EF4-FFF2-40B4-BE49-F238E27FC236}">
                <a16:creationId xmlns:a16="http://schemas.microsoft.com/office/drawing/2014/main" id="{AA7467EC-B2C1-5AEA-47FD-309A55D2925F}"/>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1535792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defRPr dirty="0" smtClean="0">
            <a:solidFill>
              <a:schemeClr val="tx1"/>
            </a:solidFill>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1537</TotalTime>
  <Words>1828</Words>
  <Application>Microsoft Office PowerPoint</Application>
  <PresentationFormat>Widescreen</PresentationFormat>
  <Paragraphs>224</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Unicode MS</vt:lpstr>
      <vt:lpstr>Calibri</vt:lpstr>
      <vt:lpstr>Calibri Light</vt:lpstr>
      <vt:lpstr>Consolas</vt:lpstr>
      <vt:lpstr>Courier New</vt:lpstr>
      <vt:lpstr>Goudy Old Style</vt:lpstr>
      <vt:lpstr>Times New Roman</vt:lpstr>
      <vt:lpstr>Wingdings</vt:lpstr>
      <vt:lpstr>Tema de Office</vt:lpstr>
      <vt:lpstr>PowerPoint Presentation</vt:lpstr>
      <vt:lpstr>Programación en Python Básico</vt:lpstr>
      <vt:lpstr>PowerPoint Presentation</vt:lpstr>
      <vt:lpstr>Acceso a Base de Datos</vt:lpstr>
      <vt:lpstr>Acceso a Base de Datos</vt:lpstr>
      <vt:lpstr>Acceso a Base de Datos</vt:lpstr>
      <vt:lpstr>Acceso a Base de Datos</vt:lpstr>
      <vt:lpstr>Acceso a Base de Datos</vt:lpstr>
      <vt:lpstr>Expresiones regulares</vt:lpstr>
      <vt:lpstr>Expresiones Regulares</vt:lpstr>
      <vt:lpstr>Metacaracteres</vt:lpstr>
      <vt:lpstr>Expresiones regulares </vt:lpstr>
      <vt:lpstr>Caracteres especiales</vt:lpstr>
      <vt:lpstr>Conjuntos</vt:lpstr>
      <vt:lpstr>Paquete re</vt:lpstr>
      <vt:lpstr>Función Findall</vt:lpstr>
      <vt:lpstr>Función Search </vt:lpstr>
      <vt:lpstr>Función Split </vt:lpstr>
      <vt:lpstr>Función Sub </vt:lpstr>
      <vt:lpstr>Match Vrs Search es un objeto que posee información sobre el resultado de la búsqueda</vt:lpstr>
      <vt:lpstr>Match vrs Search es un objeto que posee información sobre el resultado de la búsqueda</vt:lpstr>
      <vt:lpstr>Ejercicios</vt:lpstr>
      <vt:lpstr>Ejercicios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Gamboa</dc:creator>
  <cp:lastModifiedBy>Sebas Gamboa</cp:lastModifiedBy>
  <cp:revision>109</cp:revision>
  <dcterms:created xsi:type="dcterms:W3CDTF">2020-07-16T17:38:41Z</dcterms:created>
  <dcterms:modified xsi:type="dcterms:W3CDTF">2024-09-29T22:45:54Z</dcterms:modified>
</cp:coreProperties>
</file>