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Nunito"/>
      <p:regular r:id="rId18"/>
      <p:bold r:id="rId19"/>
      <p:italic r:id="rId20"/>
      <p:boldItalic r:id="rId21"/>
    </p:embeddedFont>
    <p:embeddedFont>
      <p:font typeface="Maven Pro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italic.fntdata"/><Relationship Id="rId11" Type="http://schemas.openxmlformats.org/officeDocument/2006/relationships/slide" Target="slides/slide6.xml"/><Relationship Id="rId22" Type="http://schemas.openxmlformats.org/officeDocument/2006/relationships/font" Target="fonts/MavenPro-regular.fntdata"/><Relationship Id="rId10" Type="http://schemas.openxmlformats.org/officeDocument/2006/relationships/slide" Target="slides/slide5.xml"/><Relationship Id="rId21" Type="http://schemas.openxmlformats.org/officeDocument/2006/relationships/font" Target="fonts/Nuni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MavenPr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.fntdata"/><Relationship Id="rId6" Type="http://schemas.openxmlformats.org/officeDocument/2006/relationships/slide" Target="slides/slide1.xml"/><Relationship Id="rId18" Type="http://schemas.openxmlformats.org/officeDocument/2006/relationships/font" Target="fonts/Nuni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21727d1995_0_4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121727d1995_0_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21727d1995_0_4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121727d1995_0_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f3d6bbaa5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f3d6bbaa5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21727d1995_0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21727d1995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21727d1995_0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21727d1995_0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21727d1995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21727d1995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21727d1995_0_3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21727d1995_0_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21727d1995_0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21727d1995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21727d1995_0_3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121727d1995_0_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21727d1995_0_3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21727d1995_0_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21727d1995_0_4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121727d1995_0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en.wikipedia.org/wiki/Ray_casting" TargetMode="External"/><Relationship Id="rId4" Type="http://schemas.openxmlformats.org/officeDocument/2006/relationships/hyperlink" Target="https://lodev.org/cgtutor/raycasting.html" TargetMode="External"/><Relationship Id="rId5" Type="http://schemas.openxmlformats.org/officeDocument/2006/relationships/hyperlink" Target="https://www.youtube.com/watch?v=8XnQq28TRZY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gif"/><Relationship Id="rId4" Type="http://schemas.openxmlformats.org/officeDocument/2006/relationships/image" Target="../media/image4.gif"/><Relationship Id="rId5" Type="http://schemas.openxmlformats.org/officeDocument/2006/relationships/image" Target="../media/image7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gif"/><Relationship Id="rId4" Type="http://schemas.openxmlformats.org/officeDocument/2006/relationships/image" Target="../media/image10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gif"/><Relationship Id="rId4" Type="http://schemas.openxmlformats.org/officeDocument/2006/relationships/image" Target="../media/image13.png"/><Relationship Id="rId5" Type="http://schemas.openxmlformats.org/officeDocument/2006/relationships/image" Target="../media/image15.png"/><Relationship Id="rId6" Type="http://schemas.openxmlformats.org/officeDocument/2006/relationships/image" Target="../media/image20.png"/><Relationship Id="rId7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25"/>
            <a:ext cx="72471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Motor Gráfico 3D con Raycasting y SFML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Camilo Gómez Zapata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Descripción matemática del rayo</a:t>
            </a:r>
            <a:endParaRPr/>
          </a:p>
        </p:txBody>
      </p:sp>
      <p:sp>
        <p:nvSpPr>
          <p:cNvPr id="349" name="Google Shape;349;p22"/>
          <p:cNvSpPr txBox="1"/>
          <p:nvPr>
            <p:ph idx="1" type="body"/>
          </p:nvPr>
        </p:nvSpPr>
        <p:spPr>
          <a:xfrm>
            <a:off x="1303800" y="1486075"/>
            <a:ext cx="7030500" cy="5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Como solo importa la razón entre ambas y no la distancia total:</a:t>
            </a:r>
            <a:endParaRPr/>
          </a:p>
        </p:txBody>
      </p:sp>
      <p:pic>
        <p:nvPicPr>
          <p:cNvPr descr="\mathrm{deltaDistX} = |\frac{1}{\mathrm{rayDirX}}|" id="350" name="Google Shape;350;p22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5263" y="2571750"/>
            <a:ext cx="3093486" cy="525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mathrm{deltaDistY} = |\frac{1}{\mathrm{rayDirY}}|" id="351" name="Google Shape;351;p22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25234" y="3408950"/>
            <a:ext cx="3093532" cy="52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Cálculo de tamaño de paredes</a:t>
            </a:r>
            <a:endParaRPr/>
          </a:p>
        </p:txBody>
      </p:sp>
      <p:sp>
        <p:nvSpPr>
          <p:cNvPr id="357" name="Google Shape;357;p23"/>
          <p:cNvSpPr txBox="1"/>
          <p:nvPr>
            <p:ph idx="1" type="body"/>
          </p:nvPr>
        </p:nvSpPr>
        <p:spPr>
          <a:xfrm>
            <a:off x="1303800" y="1597875"/>
            <a:ext cx="7030500" cy="29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tamaño de las paredes se calcula haciendo la división con base en el tamaño del rayo.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Si el impacto lo hizo el rayo en el paso de X: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	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Si el impacto lo hizo el rayo en el paso de Y: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Cálculo del tamaño de la pared: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	</a:t>
            </a:r>
            <a:endParaRPr/>
          </a:p>
        </p:txBody>
      </p:sp>
      <p:pic>
        <p:nvPicPr>
          <p:cNvPr descr="\mathrm{perpWallDist}=\mathrm{sideDistX}-\mathrm{deltaDistX}" id="358" name="Google Shape;358;p23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1475" y="2385599"/>
            <a:ext cx="4461026" cy="2788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mathrm{perpWallDist}=\mathrm{sideDistY}-\mathrm{deltaDistY}" id="359" name="Google Shape;359;p23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41507" y="3149175"/>
            <a:ext cx="4460994" cy="2788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mathrm{lineHeight}=\frac{\mathrm{screenHeight}}{\mathrm{perpWallDist}}" id="360" name="Google Shape;360;p23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56335" y="4035000"/>
            <a:ext cx="3831326" cy="67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Referencias</a:t>
            </a:r>
            <a:endParaRPr/>
          </a:p>
        </p:txBody>
      </p:sp>
      <p:sp>
        <p:nvSpPr>
          <p:cNvPr id="366" name="Google Shape;366;p2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" sz="2000" u="sng">
                <a:solidFill>
                  <a:schemeClr val="hlink"/>
                </a:solidFill>
                <a:hlinkClick r:id="rId3"/>
              </a:rPr>
              <a:t>https://en.wikipedia.org/wiki/Ray_casting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" sz="2000" u="sng">
                <a:solidFill>
                  <a:schemeClr val="hlink"/>
                </a:solidFill>
                <a:hlinkClick r:id="rId4"/>
              </a:rPr>
              <a:t>https://lodev.org/cgtutor/raycasting.html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" sz="2000" u="sng">
                <a:solidFill>
                  <a:schemeClr val="hlink"/>
                </a:solidFill>
                <a:hlinkClick r:id="rId5"/>
              </a:rPr>
              <a:t>https://www.youtube.com/watch?v=8XnQq28TRZY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744625"/>
            <a:ext cx="7030500" cy="8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Ejemplos de raycaster</a:t>
            </a:r>
            <a:endParaRPr/>
          </a:p>
        </p:txBody>
      </p:sp>
      <p:pic>
        <p:nvPicPr>
          <p:cNvPr id="284" name="Google Shape;28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9476" y="1876200"/>
            <a:ext cx="4050400" cy="228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9025" y="1814613"/>
            <a:ext cx="4272976" cy="2403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Objetivo del problema</a:t>
            </a:r>
            <a:endParaRPr/>
          </a:p>
        </p:txBody>
      </p:sp>
      <p:sp>
        <p:nvSpPr>
          <p:cNvPr id="291" name="Google Shape;291;p15"/>
          <p:cNvSpPr txBox="1"/>
          <p:nvPr>
            <p:ph idx="1" type="body"/>
          </p:nvPr>
        </p:nvSpPr>
        <p:spPr>
          <a:xfrm>
            <a:off x="1303800" y="1272850"/>
            <a:ext cx="7030500" cy="4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Crear una representación 3D de un mundo con base en un mapa 2D</a:t>
            </a:r>
            <a:endParaRPr/>
          </a:p>
        </p:txBody>
      </p:sp>
      <p:pic>
        <p:nvPicPr>
          <p:cNvPr id="292" name="Google Shape;29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850" y="1894875"/>
            <a:ext cx="4918074" cy="258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31550" y="1894875"/>
            <a:ext cx="3446268" cy="258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Descripción del jugador</a:t>
            </a:r>
            <a:endParaRPr/>
          </a:p>
        </p:txBody>
      </p:sp>
      <p:sp>
        <p:nvSpPr>
          <p:cNvPr id="299" name="Google Shape;299;p16"/>
          <p:cNvSpPr txBox="1"/>
          <p:nvPr>
            <p:ph idx="1" type="body"/>
          </p:nvPr>
        </p:nvSpPr>
        <p:spPr>
          <a:xfrm>
            <a:off x="709125" y="1471075"/>
            <a:ext cx="7030500" cy="9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Coordenadas del jugador dentro del mundo:</a:t>
            </a:r>
            <a:endParaRPr/>
          </a:p>
        </p:txBody>
      </p:sp>
      <p:pic>
        <p:nvPicPr>
          <p:cNvPr id="300" name="Google Shape;30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1825" y="2149275"/>
            <a:ext cx="3620450" cy="254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7"/>
          <p:cNvSpPr txBox="1"/>
          <p:nvPr>
            <p:ph type="title"/>
          </p:nvPr>
        </p:nvSpPr>
        <p:spPr>
          <a:xfrm>
            <a:off x="1262050" y="769600"/>
            <a:ext cx="7030500" cy="6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Ángulo de visión</a:t>
            </a:r>
            <a:endParaRPr/>
          </a:p>
        </p:txBody>
      </p:sp>
      <p:sp>
        <p:nvSpPr>
          <p:cNvPr id="306" name="Google Shape;306;p17"/>
          <p:cNvSpPr txBox="1"/>
          <p:nvPr>
            <p:ph idx="1" type="body"/>
          </p:nvPr>
        </p:nvSpPr>
        <p:spPr>
          <a:xfrm>
            <a:off x="889750" y="1579850"/>
            <a:ext cx="7030500" cy="4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También conocido como FOV. Ángulo corto, ángulo medio y ángulo amplio:</a:t>
            </a:r>
            <a:endParaRPr/>
          </a:p>
        </p:txBody>
      </p:sp>
      <p:pic>
        <p:nvPicPr>
          <p:cNvPr id="307" name="Google Shape;30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0450" y="1880875"/>
            <a:ext cx="1069812" cy="278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77212" y="2415288"/>
            <a:ext cx="2438400" cy="171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89751" y="2866101"/>
            <a:ext cx="2623600" cy="81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8"/>
          <p:cNvSpPr txBox="1"/>
          <p:nvPr>
            <p:ph type="title"/>
          </p:nvPr>
        </p:nvSpPr>
        <p:spPr>
          <a:xfrm>
            <a:off x="1238025" y="6298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Descripción del raycasting</a:t>
            </a:r>
            <a:endParaRPr/>
          </a:p>
        </p:txBody>
      </p:sp>
      <p:sp>
        <p:nvSpPr>
          <p:cNvPr id="315" name="Google Shape;315;p18"/>
          <p:cNvSpPr txBox="1"/>
          <p:nvPr>
            <p:ph idx="1" type="body"/>
          </p:nvPr>
        </p:nvSpPr>
        <p:spPr>
          <a:xfrm>
            <a:off x="778375" y="1405825"/>
            <a:ext cx="7745400" cy="5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Consiste en iterar sobre el ángulo de visión y lanzar rayos hasta impactar paredes:</a:t>
            </a:r>
            <a:endParaRPr/>
          </a:p>
        </p:txBody>
      </p:sp>
      <p:pic>
        <p:nvPicPr>
          <p:cNvPr id="316" name="Google Shape;3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000" y="2061525"/>
            <a:ext cx="2466300" cy="2466300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18"/>
          <p:cNvSpPr txBox="1"/>
          <p:nvPr>
            <p:ph idx="1" type="body"/>
          </p:nvPr>
        </p:nvSpPr>
        <p:spPr>
          <a:xfrm>
            <a:off x="3870950" y="2061525"/>
            <a:ext cx="5018100" cy="25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for x in screenWidth: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000"/>
              <a:t>	castRay();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000"/>
              <a:t>	measureImpact();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2000"/>
              <a:t>	drawLineBasedOnImpactDistance();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Formas de lanzamiento de rayos</a:t>
            </a:r>
            <a:endParaRPr/>
          </a:p>
        </p:txBody>
      </p:sp>
      <p:pic>
        <p:nvPicPr>
          <p:cNvPr id="323" name="Google Shape;3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1475" y="2107700"/>
            <a:ext cx="2619025" cy="261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6125" y="2107700"/>
            <a:ext cx="2619025" cy="2619025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19"/>
          <p:cNvSpPr txBox="1"/>
          <p:nvPr>
            <p:ph idx="1" type="body"/>
          </p:nvPr>
        </p:nvSpPr>
        <p:spPr>
          <a:xfrm>
            <a:off x="588900" y="1384950"/>
            <a:ext cx="8060100" cy="9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Se lanza por pasos. Pasos muy amplios resulta en pasar el objetivo. Hay que acortar el paso para </a:t>
            </a:r>
            <a:r>
              <a:rPr lang="es"/>
              <a:t>interceptar</a:t>
            </a:r>
            <a:r>
              <a:rPr lang="es"/>
              <a:t>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0"/>
          <p:cNvSpPr txBox="1"/>
          <p:nvPr>
            <p:ph type="title"/>
          </p:nvPr>
        </p:nvSpPr>
        <p:spPr>
          <a:xfrm>
            <a:off x="1314250" y="661175"/>
            <a:ext cx="7293000" cy="68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Forma preferida de lanzamiento de rayos</a:t>
            </a:r>
            <a:endParaRPr/>
          </a:p>
        </p:txBody>
      </p:sp>
      <p:sp>
        <p:nvSpPr>
          <p:cNvPr id="331" name="Google Shape;331;p20"/>
          <p:cNvSpPr txBox="1"/>
          <p:nvPr>
            <p:ph idx="1" type="body"/>
          </p:nvPr>
        </p:nvSpPr>
        <p:spPr>
          <a:xfrm>
            <a:off x="656950" y="1533675"/>
            <a:ext cx="7030500" cy="27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Impactar cada cuadro en la cuadrícula una sola vez:</a:t>
            </a:r>
            <a:endParaRPr/>
          </a:p>
        </p:txBody>
      </p:sp>
      <p:pic>
        <p:nvPicPr>
          <p:cNvPr id="332" name="Google Shape;3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2300" y="2044850"/>
            <a:ext cx="2635875" cy="263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1"/>
          <p:cNvSpPr txBox="1"/>
          <p:nvPr>
            <p:ph type="title"/>
          </p:nvPr>
        </p:nvSpPr>
        <p:spPr>
          <a:xfrm>
            <a:off x="1303800" y="598575"/>
            <a:ext cx="7030500" cy="7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Descripción matemática del rayo</a:t>
            </a:r>
            <a:endParaRPr/>
          </a:p>
        </p:txBody>
      </p:sp>
      <p:sp>
        <p:nvSpPr>
          <p:cNvPr id="338" name="Google Shape;338;p21"/>
          <p:cNvSpPr txBox="1"/>
          <p:nvPr>
            <p:ph idx="1" type="body"/>
          </p:nvPr>
        </p:nvSpPr>
        <p:spPr>
          <a:xfrm>
            <a:off x="3171663" y="1439602"/>
            <a:ext cx="5341800" cy="33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algoritmo consiste en hallar la distancia que debe recorrer el rayo.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Se simplifica a:</a:t>
            </a:r>
            <a:endParaRPr/>
          </a:p>
        </p:txBody>
      </p:sp>
      <p:pic>
        <p:nvPicPr>
          <p:cNvPr id="339" name="Google Shape;33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3525" y="1470550"/>
            <a:ext cx="1948175" cy="32606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mathrm{deltaDistX} = \sqrt{1+\frac{\mathrm{rayDirY}^2}{\mathrm{rayDirX}^2}}" id="340" name="Google Shape;340;p21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0675" y="1907100"/>
            <a:ext cx="2823800" cy="62123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mathrm{deltaDistY} = \sqrt{1+\frac{\mathrm{rayDirX}^2}{\mathrm{rayDirY}^2}}" id="341" name="Google Shape;341;p21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30713" y="2539487"/>
            <a:ext cx="2823726" cy="62121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mathrm{deltaDistX} = |\frac{\mathrm{|rayDir|}}{\mathrm{rayDirX}}|" id="342" name="Google Shape;342;p21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02088" y="3628450"/>
            <a:ext cx="2680976" cy="522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mathrm{deltaDistY} = |\frac{\mathrm{|rayDir|}}{\mathrm{rayDirY}}|" id="343" name="Google Shape;343;p21" title="MathEquation,#0000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02121" y="4239325"/>
            <a:ext cx="2680892" cy="52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