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hqNGCPS3AZK2LviyBekV9oH3F3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21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9e7095b15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19e7095b152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9534b6aaf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9534b6aafc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9534b6aaf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9534b6aafc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9534b6aaf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9534b6aafc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9534b6aaf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9534b6aafc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9e83676a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9e83676a57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  <a:defRPr b="1" i="0" sz="6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cxnSp>
        <p:nvCxnSpPr>
          <p:cNvPr id="17" name="Google Shape;17;p11"/>
          <p:cNvCxnSpPr/>
          <p:nvPr/>
        </p:nvCxnSpPr>
        <p:spPr>
          <a:xfrm>
            <a:off x="715890" y="1114050"/>
            <a:ext cx="0" cy="5735637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cxnSp>
        <p:nvCxnSpPr>
          <p:cNvPr id="83" name="Google Shape;83;p20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cxnSp>
        <p:nvCxnSpPr>
          <p:cNvPr id="90" name="Google Shape;90;p21"/>
          <p:cNvCxnSpPr/>
          <p:nvPr/>
        </p:nvCxnSpPr>
        <p:spPr>
          <a:xfrm flipH="1" rot="10800000">
            <a:off x="8313" y="261865"/>
            <a:ext cx="11353802" cy="1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cxnSp>
        <p:nvCxnSpPr>
          <p:cNvPr id="24" name="Google Shape;24;p12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cxnSp>
        <p:nvCxnSpPr>
          <p:cNvPr id="32" name="Google Shape;32;p13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  <a:defRPr b="1" i="0" sz="6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cxnSp>
        <p:nvCxnSpPr>
          <p:cNvPr id="39" name="Google Shape;39;p14"/>
          <p:cNvCxnSpPr/>
          <p:nvPr/>
        </p:nvCxnSpPr>
        <p:spPr>
          <a:xfrm>
            <a:off x="715890" y="1701425"/>
            <a:ext cx="0" cy="5148262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cxnSp>
        <p:nvCxnSpPr>
          <p:cNvPr id="49" name="Google Shape;49;p15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cxnSp>
        <p:nvCxnSpPr>
          <p:cNvPr id="55" name="Google Shape;55;p16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cxnSp>
        <p:nvCxnSpPr>
          <p:cNvPr id="60" name="Google Shape;60;p17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cxnSp>
        <p:nvCxnSpPr>
          <p:cNvPr id="68" name="Google Shape;68;p18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cxnSp>
        <p:nvCxnSpPr>
          <p:cNvPr id="76" name="Google Shape;76;p19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  <a:defRPr b="0" i="0" sz="4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11.png"/><Relationship Id="rId7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10.jpg"/><Relationship Id="rId7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6.jpg"/><Relationship Id="rId5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Luces de láser de neón alineadas para formar un triángulo" id="97" name="Google Shape;97;p1"/>
          <p:cNvPicPr preferRelativeResize="0"/>
          <p:nvPr/>
        </p:nvPicPr>
        <p:blipFill rotWithShape="1">
          <a:blip r:embed="rId3">
            <a:alphaModFix amt="35000"/>
          </a:blip>
          <a:srcRect b="1085" l="0" r="0" t="8914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>
            <p:ph type="ctrTitle"/>
          </p:nvPr>
        </p:nvSpPr>
        <p:spPr>
          <a:xfrm>
            <a:off x="1986722" y="583350"/>
            <a:ext cx="9054000" cy="4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pen Sans"/>
              <a:buNone/>
            </a:pPr>
            <a:r>
              <a:rPr lang="es-CO" sz="7200">
                <a:solidFill>
                  <a:srgbClr val="FFFFFF"/>
                </a:solidFill>
              </a:rPr>
              <a:t>SEGMENTACIÓN DE GLÁNDULAS DE MEIBOMIO USANDO REDES NEURONALES.</a:t>
            </a:r>
            <a:endParaRPr/>
          </a:p>
        </p:txBody>
      </p:sp>
      <p:sp>
        <p:nvSpPr>
          <p:cNvPr id="99" name="Google Shape;99;p1"/>
          <p:cNvSpPr txBox="1"/>
          <p:nvPr>
            <p:ph idx="1" type="subTitle"/>
          </p:nvPr>
        </p:nvSpPr>
        <p:spPr>
          <a:xfrm>
            <a:off x="1208228" y="5972174"/>
            <a:ext cx="10737028" cy="762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s-CO">
                <a:solidFill>
                  <a:srgbClr val="FFFFFF"/>
                </a:solidFill>
              </a:rPr>
              <a:t>Nicolás Echeverri		-	Cristian Gutiérrez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</a:pPr>
            <a:r>
              <a:rPr lang="es-CO" sz="1100">
                <a:solidFill>
                  <a:srgbClr val="FFFFFF"/>
                </a:solidFill>
              </a:rPr>
              <a:t>Instituto de Física – Universidad de Antioquia</a:t>
            </a:r>
            <a:endParaRPr/>
          </a:p>
        </p:txBody>
      </p:sp>
      <p:sp>
        <p:nvSpPr>
          <p:cNvPr id="100" name="Google Shape;100;p1"/>
          <p:cNvSpPr/>
          <p:nvPr/>
        </p:nvSpPr>
        <p:spPr>
          <a:xfrm>
            <a:off x="3474359" y="583345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3833139" y="812640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3458819" y="1037066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3" name="Google Shape;103;p1"/>
          <p:cNvCxnSpPr/>
          <p:nvPr/>
        </p:nvCxnSpPr>
        <p:spPr>
          <a:xfrm>
            <a:off x="856114" y="3503032"/>
            <a:ext cx="0" cy="3346090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04" name="Google Shape;104;p1"/>
          <p:cNvSpPr/>
          <p:nvPr/>
        </p:nvSpPr>
        <p:spPr>
          <a:xfrm>
            <a:off x="10836425" y="5636680"/>
            <a:ext cx="151536" cy="151536"/>
          </a:xfrm>
          <a:custGeom>
            <a:rect b="b" l="l" r="r" t="t"/>
            <a:pathLst>
              <a:path extrusionOk="0" h="151536" w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11245175" y="6096759"/>
            <a:ext cx="108625" cy="108625"/>
          </a:xfrm>
          <a:custGeom>
            <a:rect b="b" l="l" r="r" t="t"/>
            <a:pathLst>
              <a:path extrusionOk="0" h="108625" w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10554288" y="6238029"/>
            <a:ext cx="95759" cy="95759"/>
          </a:xfrm>
          <a:custGeom>
            <a:rect b="b" l="l" r="r" t="t"/>
            <a:pathLst>
              <a:path extrusionOk="0" h="95759" w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Google Shape;218;p7"/>
          <p:cNvCxnSpPr/>
          <p:nvPr/>
        </p:nvCxnSpPr>
        <p:spPr>
          <a:xfrm>
            <a:off x="715890" y="1114050"/>
            <a:ext cx="0" cy="5735637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219" name="Google Shape;219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7"/>
          <p:cNvSpPr txBox="1"/>
          <p:nvPr>
            <p:ph type="title"/>
          </p:nvPr>
        </p:nvSpPr>
        <p:spPr>
          <a:xfrm>
            <a:off x="192725" y="188450"/>
            <a:ext cx="118020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</a:pPr>
            <a:r>
              <a:rPr b="1" lang="es-CO" sz="2800">
                <a:solidFill>
                  <a:schemeClr val="lt1"/>
                </a:solidFill>
              </a:rPr>
              <a:t>4. </a:t>
            </a:r>
            <a:r>
              <a:rPr b="1" i="0" lang="es-CO" sz="28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RESULTADOS</a:t>
            </a:r>
            <a:r>
              <a:rPr b="1" lang="es-CO" sz="2800">
                <a:solidFill>
                  <a:schemeClr val="lt1"/>
                </a:solidFill>
              </a:rPr>
              <a:t>: </a:t>
            </a:r>
            <a:r>
              <a:rPr lang="es-CO" sz="2600">
                <a:solidFill>
                  <a:schemeClr val="lt1"/>
                </a:solidFill>
              </a:rPr>
              <a:t>segmentación de imágenes (</a:t>
            </a:r>
            <a:r>
              <a:rPr i="1" lang="es-CO" sz="2600">
                <a:solidFill>
                  <a:schemeClr val="lt1"/>
                </a:solidFill>
              </a:rPr>
              <a:t>validation</a:t>
            </a:r>
            <a:r>
              <a:rPr lang="es-CO" sz="2600">
                <a:solidFill>
                  <a:schemeClr val="lt1"/>
                </a:solidFill>
              </a:rPr>
              <a:t>)</a:t>
            </a:r>
            <a:endParaRPr sz="2600">
              <a:solidFill>
                <a:schemeClr val="lt1"/>
              </a:solidFill>
            </a:endParaRPr>
          </a:p>
        </p:txBody>
      </p:sp>
      <p:cxnSp>
        <p:nvCxnSpPr>
          <p:cNvPr id="221" name="Google Shape;221;p7"/>
          <p:cNvCxnSpPr/>
          <p:nvPr/>
        </p:nvCxnSpPr>
        <p:spPr>
          <a:xfrm>
            <a:off x="327722" y="1351906"/>
            <a:ext cx="0" cy="5259900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pic>
        <p:nvPicPr>
          <p:cNvPr id="222" name="Google Shape;222;p7"/>
          <p:cNvPicPr preferRelativeResize="0"/>
          <p:nvPr/>
        </p:nvPicPr>
        <p:blipFill rotWithShape="1">
          <a:blip r:embed="rId3">
            <a:alphaModFix/>
          </a:blip>
          <a:srcRect b="0" l="0" r="0" t="11730"/>
          <a:stretch/>
        </p:blipFill>
        <p:spPr>
          <a:xfrm>
            <a:off x="575874" y="868151"/>
            <a:ext cx="10121999" cy="1809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7"/>
          <p:cNvPicPr preferRelativeResize="0"/>
          <p:nvPr/>
        </p:nvPicPr>
        <p:blipFill rotWithShape="1">
          <a:blip r:embed="rId4">
            <a:alphaModFix/>
          </a:blip>
          <a:srcRect b="0" l="0" r="0" t="12891"/>
          <a:stretch/>
        </p:blipFill>
        <p:spPr>
          <a:xfrm>
            <a:off x="600100" y="4944475"/>
            <a:ext cx="10073545" cy="177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7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5875" y="2785838"/>
            <a:ext cx="10122000" cy="20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3FCFC"/>
            </a:gs>
            <a:gs pos="74000">
              <a:srgbClr val="99E8E0"/>
            </a:gs>
            <a:gs pos="83000">
              <a:srgbClr val="99E8E0"/>
            </a:gs>
            <a:gs pos="100000">
              <a:srgbClr val="BCEFEA"/>
            </a:gs>
          </a:gsLst>
          <a:lin ang="5400000" scaled="0"/>
        </a:gra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s-CO"/>
              <a:t>4.1 RESULTADOS: curva de aprendizaje</a:t>
            </a:r>
            <a:endParaRPr/>
          </a:p>
        </p:txBody>
      </p:sp>
      <p:pic>
        <p:nvPicPr>
          <p:cNvPr id="231" name="Google Shape;231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6608" y="1825625"/>
            <a:ext cx="7998900" cy="43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3FCFC"/>
            </a:gs>
            <a:gs pos="74000">
              <a:srgbClr val="99E8E0"/>
            </a:gs>
            <a:gs pos="83000">
              <a:srgbClr val="99E8E0"/>
            </a:gs>
            <a:gs pos="100000">
              <a:srgbClr val="BCEFEA"/>
            </a:gs>
          </a:gsLst>
          <a:lin ang="5400000" scaled="0"/>
        </a:gra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s-CO"/>
              <a:t>5. CONCLUSIONES.</a:t>
            </a:r>
            <a:endParaRPr/>
          </a:p>
        </p:txBody>
      </p:sp>
      <p:sp>
        <p:nvSpPr>
          <p:cNvPr id="238" name="Google Shape;238;p9"/>
          <p:cNvSpPr txBox="1"/>
          <p:nvPr>
            <p:ph idx="1" type="body"/>
          </p:nvPr>
        </p:nvSpPr>
        <p:spPr>
          <a:xfrm>
            <a:off x="838200" y="1825625"/>
            <a:ext cx="92292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CO"/>
              <a:t>Base para el modelo de diagnóstico.</a:t>
            </a:r>
            <a:endParaRPr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CO"/>
              <a:t>La red neuronal aprende de mejor manera al ser entrenada con las partes separadas.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CO"/>
              <a:t>Cantidad de imágenes insuficiente para realizar una correcta segmentación.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3FCFC"/>
            </a:gs>
            <a:gs pos="74000">
              <a:srgbClr val="99E8E0"/>
            </a:gs>
            <a:gs pos="83000">
              <a:srgbClr val="99E8E0"/>
            </a:gs>
            <a:gs pos="100000">
              <a:srgbClr val="BCEFEA"/>
            </a:gs>
          </a:gsLst>
          <a:lin ang="5400012" scaled="0"/>
        </a:gra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9e7095b152_0_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s-CO"/>
              <a:t>6</a:t>
            </a:r>
            <a:r>
              <a:rPr lang="es-CO"/>
              <a:t>. PERSPECTIVAS FUTURAS.</a:t>
            </a:r>
            <a:endParaRPr/>
          </a:p>
        </p:txBody>
      </p:sp>
      <p:sp>
        <p:nvSpPr>
          <p:cNvPr id="245" name="Google Shape;245;g19e7095b152_0_8"/>
          <p:cNvSpPr txBox="1"/>
          <p:nvPr>
            <p:ph idx="1" type="body"/>
          </p:nvPr>
        </p:nvSpPr>
        <p:spPr>
          <a:xfrm>
            <a:off x="838200" y="1825625"/>
            <a:ext cx="11063100" cy="48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CO"/>
              <a:t>Segmentar las 300 imágenes nuevas.</a:t>
            </a:r>
            <a:endParaRPr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CO"/>
              <a:t>Entrenar el modelo con imágenes del párpado superior, y luego hacer </a:t>
            </a:r>
            <a:r>
              <a:rPr i="1" lang="es-CO"/>
              <a:t>transfer learning</a:t>
            </a:r>
            <a:r>
              <a:rPr lang="es-CO"/>
              <a:t> para el inferior.</a:t>
            </a:r>
            <a:endParaRPr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CO"/>
              <a:t>Integración </a:t>
            </a:r>
            <a:r>
              <a:rPr i="1" lang="es-CO"/>
              <a:t>Optuna</a:t>
            </a:r>
            <a:r>
              <a:rPr lang="es-CO"/>
              <a:t> para búsqueda de hiperparámetros.</a:t>
            </a:r>
            <a:endParaRPr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CO"/>
              <a:t> </a:t>
            </a:r>
            <a:endParaRPr/>
          </a:p>
          <a:p>
            <a:pPr indent="-1651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CO"/>
              <a:t>Integración de </a:t>
            </a:r>
            <a:r>
              <a:rPr i="1" lang="es-CO"/>
              <a:t>Captum</a:t>
            </a:r>
            <a:r>
              <a:rPr lang="es-CO"/>
              <a:t> para la interpretabilidad del modelo</a:t>
            </a:r>
            <a:endParaRPr/>
          </a:p>
        </p:txBody>
      </p:sp>
      <p:sp>
        <p:nvSpPr>
          <p:cNvPr id="246" name="Google Shape;246;g19e7095b152_0_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3FCFC"/>
            </a:gs>
            <a:gs pos="74000">
              <a:srgbClr val="99E8E0"/>
            </a:gs>
            <a:gs pos="83000">
              <a:srgbClr val="99E8E0"/>
            </a:gs>
            <a:gs pos="100000">
              <a:srgbClr val="BCEFEA"/>
            </a:gs>
          </a:gsLst>
          <a:lin ang="5400012" scaled="0"/>
        </a:gra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9534b6aafc_0_8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s-CO"/>
              <a:t>7</a:t>
            </a:r>
            <a:r>
              <a:rPr lang="es-CO"/>
              <a:t>.Referencias.</a:t>
            </a:r>
            <a:endParaRPr/>
          </a:p>
        </p:txBody>
      </p:sp>
      <p:sp>
        <p:nvSpPr>
          <p:cNvPr id="252" name="Google Shape;252;g19534b6aafc_0_8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CO" sz="2100"/>
              <a:t>[1] Setu, Md Asif Khan, et al. "Deep learning-based automatic meibomian gland segmentation and morphology assessment in infrared meibography." Scientific reports 11.1 (2021): 1-11.</a:t>
            </a:r>
            <a:endParaRPr sz="21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1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CO" sz="2100"/>
              <a:t>[2]  Schindelin, J., Arganda-Carreras, I., Frise, E., Kaynig, V., Longair, M., Pietzsch, T., … Cardona, A. (2012). Fiji: an open-source platform for biological-image analysis. Nature Methods, 9(7), 676–682. doi:10.1038/nmeth.201</a:t>
            </a:r>
            <a:r>
              <a:rPr lang="es-CO" sz="2100"/>
              <a:t>9</a:t>
            </a:r>
            <a:endParaRPr sz="21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1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CO" sz="2100"/>
              <a:t>[3] P. Iakubovskii, Segmentation models pytorch</a:t>
            </a:r>
            <a:endParaRPr sz="21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100"/>
              <a:t> https://github.com/qubvel/segmentation_models.pytorch (2019).</a:t>
            </a:r>
            <a:endParaRPr sz="21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100"/>
          </a:p>
        </p:txBody>
      </p:sp>
      <p:sp>
        <p:nvSpPr>
          <p:cNvPr id="253" name="Google Shape;253;g19534b6aafc_0_8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g19534b6aafc_0_11"/>
          <p:cNvCxnSpPr/>
          <p:nvPr/>
        </p:nvCxnSpPr>
        <p:spPr>
          <a:xfrm>
            <a:off x="715890" y="1114050"/>
            <a:ext cx="0" cy="5735700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12" name="Google Shape;112;g19534b6aafc_0_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g19534b6aafc_0_11"/>
          <p:cNvSpPr txBox="1"/>
          <p:nvPr>
            <p:ph type="title"/>
          </p:nvPr>
        </p:nvSpPr>
        <p:spPr>
          <a:xfrm>
            <a:off x="653700" y="612297"/>
            <a:ext cx="61833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546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AutoNum type="arabicPeriod"/>
            </a:pPr>
            <a:r>
              <a:rPr b="1" i="0" lang="es-CO" sz="5000" cap="none">
                <a:solidFill>
                  <a:schemeClr val="lt1"/>
                </a:solidFill>
              </a:rPr>
              <a:t>INTRODUCCIÓN</a:t>
            </a:r>
            <a:endParaRPr b="1"/>
          </a:p>
        </p:txBody>
      </p:sp>
      <p:pic>
        <p:nvPicPr>
          <p:cNvPr id="114" name="Google Shape;114;g19534b6aafc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0836426" y="5436655"/>
            <a:ext cx="151535" cy="151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19534b6aafc_0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245175" y="5896734"/>
            <a:ext cx="108625" cy="10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19534b6aafc_0_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10554288" y="6038004"/>
            <a:ext cx="95759" cy="95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19534b6aafc_0_11"/>
          <p:cNvPicPr preferRelativeResize="0"/>
          <p:nvPr/>
        </p:nvPicPr>
        <p:blipFill rotWithShape="1">
          <a:blip r:embed="rId6">
            <a:alphaModFix/>
          </a:blip>
          <a:srcRect b="0" l="24640" r="9086" t="0"/>
          <a:stretch/>
        </p:blipFill>
        <p:spPr>
          <a:xfrm>
            <a:off x="5845550" y="1514201"/>
            <a:ext cx="5598075" cy="443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19534b6aafc_0_11"/>
          <p:cNvSpPr txBox="1"/>
          <p:nvPr/>
        </p:nvSpPr>
        <p:spPr>
          <a:xfrm>
            <a:off x="781400" y="1606400"/>
            <a:ext cx="50580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Glándulas de Meibomio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●"/>
            </a:pPr>
            <a:r>
              <a:rPr lang="es-CO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Lubrican superficie ocular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●"/>
            </a:pPr>
            <a:r>
              <a:rPr lang="es-CO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Protege de microorganismos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Disfunción de las glándulas de Meibomio (MGD) y enfermedad del ojo seco (DED)</a:t>
            </a:r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g19534b6aafc_0_11"/>
          <p:cNvSpPr txBox="1"/>
          <p:nvPr>
            <p:ph idx="12" type="sldNum"/>
          </p:nvPr>
        </p:nvSpPr>
        <p:spPr>
          <a:xfrm>
            <a:off x="9106438" y="634222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20" name="Google Shape;120;g19534b6aafc_0_11"/>
          <p:cNvSpPr txBox="1"/>
          <p:nvPr/>
        </p:nvSpPr>
        <p:spPr>
          <a:xfrm>
            <a:off x="5694400" y="6038000"/>
            <a:ext cx="513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latin typeface="Open Sans"/>
                <a:ea typeface="Open Sans"/>
                <a:cs typeface="Open Sans"/>
                <a:sym typeface="Open Sans"/>
              </a:rPr>
              <a:t>Ilustración</a:t>
            </a:r>
            <a:r>
              <a:rPr lang="es-CO" sz="2000">
                <a:latin typeface="Open Sans"/>
                <a:ea typeface="Open Sans"/>
                <a:cs typeface="Open Sans"/>
                <a:sym typeface="Open Sans"/>
              </a:rPr>
              <a:t> de glándulas de Meibomio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2"/>
          <p:cNvCxnSpPr/>
          <p:nvPr/>
        </p:nvCxnSpPr>
        <p:spPr>
          <a:xfrm>
            <a:off x="715890" y="1114050"/>
            <a:ext cx="0" cy="5735637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26" name="Google Shape;126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"/>
          <p:cNvSpPr txBox="1"/>
          <p:nvPr>
            <p:ph type="title"/>
          </p:nvPr>
        </p:nvSpPr>
        <p:spPr>
          <a:xfrm>
            <a:off x="653700" y="612297"/>
            <a:ext cx="61833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546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"/>
              <a:buAutoNum type="arabicPeriod"/>
            </a:pPr>
            <a:r>
              <a:rPr b="1" i="0" lang="es-CO" sz="50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INTRODUCCIÓN</a:t>
            </a:r>
            <a:endParaRPr/>
          </a:p>
        </p:txBody>
      </p:sp>
      <p:sp>
        <p:nvSpPr>
          <p:cNvPr id="128" name="Google Shape;128;p2"/>
          <p:cNvSpPr/>
          <p:nvPr/>
        </p:nvSpPr>
        <p:spPr>
          <a:xfrm>
            <a:off x="1028014" y="1835705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9" name="Google Shape;129;p2"/>
          <p:cNvCxnSpPr/>
          <p:nvPr/>
        </p:nvCxnSpPr>
        <p:spPr>
          <a:xfrm>
            <a:off x="1301262" y="3505200"/>
            <a:ext cx="0" cy="3352800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pic>
        <p:nvPicPr>
          <p:cNvPr id="130" name="Google Shape;13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0836425" y="5436655"/>
            <a:ext cx="151536" cy="151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245175" y="5896734"/>
            <a:ext cx="108625" cy="10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10554288" y="6038004"/>
            <a:ext cx="95759" cy="9575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"/>
          <p:cNvSpPr txBox="1"/>
          <p:nvPr/>
        </p:nvSpPr>
        <p:spPr>
          <a:xfrm>
            <a:off x="893625" y="1606400"/>
            <a:ext cx="5658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Meibografía infrarroja</a:t>
            </a:r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135" name="Google Shape;135;p2"/>
          <p:cNvPicPr preferRelativeResize="0"/>
          <p:nvPr/>
        </p:nvPicPr>
        <p:blipFill rotWithShape="1">
          <a:blip r:embed="rId6">
            <a:alphaModFix/>
          </a:blip>
          <a:srcRect b="11308" l="0" r="0" t="0"/>
          <a:stretch/>
        </p:blipFill>
        <p:spPr>
          <a:xfrm>
            <a:off x="1473500" y="2337025"/>
            <a:ext cx="4483697" cy="360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"/>
          <p:cNvPicPr preferRelativeResize="0"/>
          <p:nvPr/>
        </p:nvPicPr>
        <p:blipFill rotWithShape="1">
          <a:blip r:embed="rId7">
            <a:alphaModFix/>
          </a:blip>
          <a:srcRect b="0" l="22910" r="0" t="0"/>
          <a:stretch/>
        </p:blipFill>
        <p:spPr>
          <a:xfrm>
            <a:off x="6446450" y="2462625"/>
            <a:ext cx="5517370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"/>
          <p:cNvSpPr txBox="1"/>
          <p:nvPr/>
        </p:nvSpPr>
        <p:spPr>
          <a:xfrm>
            <a:off x="1394725" y="5939125"/>
            <a:ext cx="5051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Instrumento que realiza la Meibografía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"/>
          <p:cNvSpPr txBox="1"/>
          <p:nvPr/>
        </p:nvSpPr>
        <p:spPr>
          <a:xfrm>
            <a:off x="6434250" y="5815425"/>
            <a:ext cx="5517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Resultado de la Meibografía en párpado superior</a:t>
            </a:r>
            <a:endParaRPr sz="1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oogle Shape;143;g19534b6aafc_0_30"/>
          <p:cNvCxnSpPr/>
          <p:nvPr/>
        </p:nvCxnSpPr>
        <p:spPr>
          <a:xfrm>
            <a:off x="715890" y="1114050"/>
            <a:ext cx="0" cy="5735700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44" name="Google Shape;144;g19534b6aafc_0_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g19534b6aafc_0_30"/>
          <p:cNvSpPr txBox="1"/>
          <p:nvPr>
            <p:ph type="title"/>
          </p:nvPr>
        </p:nvSpPr>
        <p:spPr>
          <a:xfrm>
            <a:off x="653700" y="612300"/>
            <a:ext cx="99963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5000">
                <a:solidFill>
                  <a:schemeClr val="lt1"/>
                </a:solidFill>
              </a:rPr>
              <a:t>2. PLANTEAMIENTO PROBLEMA</a:t>
            </a:r>
            <a:endParaRPr/>
          </a:p>
        </p:txBody>
      </p:sp>
      <p:cxnSp>
        <p:nvCxnSpPr>
          <p:cNvPr id="146" name="Google Shape;146;g19534b6aafc_0_30"/>
          <p:cNvCxnSpPr/>
          <p:nvPr/>
        </p:nvCxnSpPr>
        <p:spPr>
          <a:xfrm>
            <a:off x="1301262" y="3505200"/>
            <a:ext cx="0" cy="3352800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pic>
        <p:nvPicPr>
          <p:cNvPr id="147" name="Google Shape;147;g19534b6aafc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0836426" y="5436655"/>
            <a:ext cx="151535" cy="151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19534b6aafc_0_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245175" y="5896734"/>
            <a:ext cx="108625" cy="10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19534b6aafc_0_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10554288" y="6038004"/>
            <a:ext cx="95759" cy="9575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19534b6aafc_0_30"/>
          <p:cNvSpPr txBox="1"/>
          <p:nvPr/>
        </p:nvSpPr>
        <p:spPr>
          <a:xfrm>
            <a:off x="653700" y="1502375"/>
            <a:ext cx="117252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Limitaciones de segmentación semi automática:</a:t>
            </a:r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●"/>
            </a:pPr>
            <a:r>
              <a:rPr lang="es-CO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Errores humanos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●"/>
            </a:pPr>
            <a:r>
              <a:rPr lang="es-CO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Tiempo </a:t>
            </a:r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Novedosa aproximación: Uso de redes neuronales </a:t>
            </a:r>
            <a:r>
              <a:rPr lang="es-CO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s-CO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Setu, Md Asif Khan</a:t>
            </a:r>
            <a:r>
              <a:rPr lang="es-CO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r>
              <a:rPr lang="es-CO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s-CO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[1]</a:t>
            </a:r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g19534b6aafc_0_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152" name="Google Shape;152;g19534b6aafc_0_30"/>
          <p:cNvPicPr preferRelativeResize="0"/>
          <p:nvPr/>
        </p:nvPicPr>
        <p:blipFill rotWithShape="1">
          <a:blip r:embed="rId6">
            <a:alphaModFix/>
          </a:blip>
          <a:srcRect b="0" l="22910" r="0" t="0"/>
          <a:stretch/>
        </p:blipFill>
        <p:spPr>
          <a:xfrm>
            <a:off x="183813" y="3474800"/>
            <a:ext cx="5432802" cy="32249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 conjunto de letras blancas en un fondo blanco&#10;&#10;Descripción generada automáticamente con confianza baja" id="153" name="Google Shape;153;g19534b6aafc_0_30"/>
          <p:cNvPicPr preferRelativeResize="0"/>
          <p:nvPr/>
        </p:nvPicPr>
        <p:blipFill rotWithShape="1">
          <a:blip r:embed="rId7">
            <a:alphaModFix/>
          </a:blip>
          <a:srcRect b="0" l="26862" r="4994" t="0"/>
          <a:stretch/>
        </p:blipFill>
        <p:spPr>
          <a:xfrm>
            <a:off x="7302256" y="3398600"/>
            <a:ext cx="4858332" cy="326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19534b6aafc_0_30"/>
          <p:cNvSpPr/>
          <p:nvPr/>
        </p:nvSpPr>
        <p:spPr>
          <a:xfrm>
            <a:off x="5711825" y="4772775"/>
            <a:ext cx="1490100" cy="36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9534b6aafc_0_30"/>
          <p:cNvSpPr txBox="1"/>
          <p:nvPr/>
        </p:nvSpPr>
        <p:spPr>
          <a:xfrm>
            <a:off x="5836025" y="3983475"/>
            <a:ext cx="1490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Red neuronal</a:t>
            </a:r>
            <a:endParaRPr sz="2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3FCFC"/>
            </a:gs>
            <a:gs pos="74000">
              <a:srgbClr val="99E8E0"/>
            </a:gs>
            <a:gs pos="83000">
              <a:srgbClr val="99E8E0"/>
            </a:gs>
            <a:gs pos="100000">
              <a:srgbClr val="BCEFEA"/>
            </a:gs>
          </a:gsLst>
          <a:lin ang="5400000" scaled="0"/>
        </a:gra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s-CO"/>
              <a:t>3. METODOLOGÍA.</a:t>
            </a:r>
            <a:endParaRPr/>
          </a:p>
        </p:txBody>
      </p:sp>
      <p:sp>
        <p:nvSpPr>
          <p:cNvPr id="161" name="Google Shape;161;p4"/>
          <p:cNvSpPr/>
          <p:nvPr/>
        </p:nvSpPr>
        <p:spPr>
          <a:xfrm>
            <a:off x="838200" y="1941967"/>
            <a:ext cx="3806371" cy="4492398"/>
          </a:xfrm>
          <a:prstGeom prst="roundRect">
            <a:avLst>
              <a:gd fmla="val 7288" name="adj"/>
            </a:avLst>
          </a:prstGeom>
          <a:solidFill>
            <a:srgbClr val="D9E8FC"/>
          </a:solidFill>
          <a:ln cap="flat" cmpd="sng" w="12700">
            <a:solidFill>
              <a:srgbClr val="B6D2F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4"/>
          <p:cNvSpPr txBox="1"/>
          <p:nvPr>
            <p:ph idx="1" type="body"/>
          </p:nvPr>
        </p:nvSpPr>
        <p:spPr>
          <a:xfrm>
            <a:off x="959201" y="2082575"/>
            <a:ext cx="3931200" cy="4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CO" sz="3200"/>
              <a:t>Construcción del data set.</a:t>
            </a:r>
            <a:endParaRPr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3200"/>
              <a:buChar char="•"/>
            </a:pPr>
            <a:r>
              <a:rPr lang="es-CO" sz="3200">
                <a:solidFill>
                  <a:srgbClr val="D8D8D8"/>
                </a:solidFill>
              </a:rPr>
              <a:t>Implementación de modelo UNET</a:t>
            </a:r>
            <a:endParaRPr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3200"/>
              <a:buChar char="•"/>
            </a:pPr>
            <a:r>
              <a:rPr lang="es-CO" sz="3200">
                <a:solidFill>
                  <a:srgbClr val="D8D8D8"/>
                </a:solidFill>
              </a:rPr>
              <a:t>Proceso de entrenamiento.</a:t>
            </a:r>
            <a:endParaRPr/>
          </a:p>
        </p:txBody>
      </p:sp>
      <p:pic>
        <p:nvPicPr>
          <p:cNvPr descr="Fiji (software) - Wikipedia" id="163" name="Google Shape;16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9432" y="2766213"/>
            <a:ext cx="1325563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 conjunto de letras blancas en un fondo blanco&#10;&#10;Descripción generada automáticamente con confianza baja" id="164" name="Google Shape;16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5274" y="3667455"/>
            <a:ext cx="4560625" cy="21365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 pez en la mano&#10;&#10;Descripción generada automáticamente con confianza baja" id="165" name="Google Shape;16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5275" y="1314717"/>
            <a:ext cx="4560625" cy="213650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4"/>
          <p:cNvSpPr txBox="1"/>
          <p:nvPr/>
        </p:nvSpPr>
        <p:spPr>
          <a:xfrm>
            <a:off x="5597200" y="5899475"/>
            <a:ext cx="5864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900">
                <a:latin typeface="Open Sans"/>
                <a:ea typeface="Open Sans"/>
                <a:cs typeface="Open Sans"/>
                <a:sym typeface="Open Sans"/>
              </a:rPr>
              <a:t>Figura superior</a:t>
            </a:r>
            <a:r>
              <a:rPr lang="es-CO" sz="1900">
                <a:latin typeface="Open Sans"/>
                <a:ea typeface="Open Sans"/>
                <a:cs typeface="Open Sans"/>
                <a:sym typeface="Open Sans"/>
              </a:rPr>
              <a:t>: fotografía del párpado superior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900">
                <a:latin typeface="Open Sans"/>
                <a:ea typeface="Open Sans"/>
                <a:cs typeface="Open Sans"/>
                <a:sym typeface="Open Sans"/>
              </a:rPr>
              <a:t>Figura inferior</a:t>
            </a:r>
            <a:r>
              <a:rPr lang="es-CO" sz="1900">
                <a:latin typeface="Open Sans"/>
                <a:ea typeface="Open Sans"/>
                <a:cs typeface="Open Sans"/>
                <a:sym typeface="Open Sans"/>
              </a:rPr>
              <a:t>: segmentación mediante FIJI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3FCFC"/>
            </a:gs>
            <a:gs pos="74000">
              <a:srgbClr val="99E8E0"/>
            </a:gs>
            <a:gs pos="83000">
              <a:srgbClr val="99E8E0"/>
            </a:gs>
            <a:gs pos="100000">
              <a:srgbClr val="BCEFEA"/>
            </a:gs>
          </a:gsLst>
          <a:lin ang="5400000" scaled="0"/>
        </a:gra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s-CO"/>
              <a:t>3. METODOLOGÍA.</a:t>
            </a:r>
            <a:endParaRPr/>
          </a:p>
        </p:txBody>
      </p:sp>
      <p:sp>
        <p:nvSpPr>
          <p:cNvPr id="173" name="Google Shape;173;p5"/>
          <p:cNvSpPr/>
          <p:nvPr/>
        </p:nvSpPr>
        <p:spPr>
          <a:xfrm>
            <a:off x="838200" y="1941967"/>
            <a:ext cx="3806371" cy="4492398"/>
          </a:xfrm>
          <a:prstGeom prst="roundRect">
            <a:avLst>
              <a:gd fmla="val 7288" name="adj"/>
            </a:avLst>
          </a:prstGeom>
          <a:solidFill>
            <a:srgbClr val="D9E8FC"/>
          </a:solidFill>
          <a:ln cap="flat" cmpd="sng" w="12700">
            <a:solidFill>
              <a:srgbClr val="B6D2F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5"/>
          <p:cNvSpPr txBox="1"/>
          <p:nvPr>
            <p:ph idx="1" type="body"/>
          </p:nvPr>
        </p:nvSpPr>
        <p:spPr>
          <a:xfrm>
            <a:off x="959201" y="2082575"/>
            <a:ext cx="3969300" cy="4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200"/>
              <a:buChar char="•"/>
            </a:pPr>
            <a:r>
              <a:rPr lang="es-CO" sz="3200">
                <a:solidFill>
                  <a:srgbClr val="D8D8D8"/>
                </a:solidFill>
              </a:rPr>
              <a:t>Construcción del data set.</a:t>
            </a:r>
            <a:endParaRPr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CO" sz="3200"/>
              <a:t>Implementación de modelo U-NET.</a:t>
            </a:r>
            <a:endParaRPr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3200"/>
              <a:buChar char="•"/>
            </a:pPr>
            <a:r>
              <a:rPr lang="es-CO" sz="3200">
                <a:solidFill>
                  <a:srgbClr val="D8D8D8"/>
                </a:solidFill>
              </a:rPr>
              <a:t>Proceso de entrenamiento.</a:t>
            </a:r>
            <a:endParaRPr/>
          </a:p>
        </p:txBody>
      </p:sp>
      <p:pic>
        <p:nvPicPr>
          <p:cNvPr descr="An overview of Unet architectures for semantic segmentation and biomedical image segmentation" id="175" name="Google Shape;175;p5"/>
          <p:cNvPicPr preferRelativeResize="0"/>
          <p:nvPr/>
        </p:nvPicPr>
        <p:blipFill rotWithShape="1">
          <a:blip r:embed="rId3">
            <a:alphaModFix/>
          </a:blip>
          <a:srcRect b="0" l="24666" r="0" t="-3420"/>
          <a:stretch/>
        </p:blipFill>
        <p:spPr>
          <a:xfrm>
            <a:off x="5167085" y="2567945"/>
            <a:ext cx="6604000" cy="35584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lcome to PyTorch Tutorials — PyTorch Tutorials 1.13.0+cu117 documentation" id="176" name="Google Shape;17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8402" y="731586"/>
            <a:ext cx="1481365" cy="148136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78" name="Google Shape;178;p5"/>
          <p:cNvSpPr txBox="1"/>
          <p:nvPr/>
        </p:nvSpPr>
        <p:spPr>
          <a:xfrm>
            <a:off x="6284900" y="6151175"/>
            <a:ext cx="4088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900">
                <a:latin typeface="Open Sans"/>
                <a:ea typeface="Open Sans"/>
                <a:cs typeface="Open Sans"/>
                <a:sym typeface="Open Sans"/>
              </a:rPr>
              <a:t>Esquema arquitectura U-NET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3FCFC"/>
            </a:gs>
            <a:gs pos="74000">
              <a:srgbClr val="99E8E0"/>
            </a:gs>
            <a:gs pos="83000">
              <a:srgbClr val="99E8E0"/>
            </a:gs>
            <a:gs pos="100000">
              <a:srgbClr val="BCEFEA"/>
            </a:gs>
          </a:gsLst>
          <a:lin ang="5400000" scaled="0"/>
        </a:gra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s-CO"/>
              <a:t>3. METODOLOGÍA.</a:t>
            </a:r>
            <a:endParaRPr/>
          </a:p>
        </p:txBody>
      </p:sp>
      <p:sp>
        <p:nvSpPr>
          <p:cNvPr id="184" name="Google Shape;184;p6"/>
          <p:cNvSpPr/>
          <p:nvPr/>
        </p:nvSpPr>
        <p:spPr>
          <a:xfrm>
            <a:off x="838200" y="1941967"/>
            <a:ext cx="3806371" cy="4492398"/>
          </a:xfrm>
          <a:prstGeom prst="roundRect">
            <a:avLst>
              <a:gd fmla="val 7288" name="adj"/>
            </a:avLst>
          </a:prstGeom>
          <a:solidFill>
            <a:srgbClr val="D9E8FC"/>
          </a:solidFill>
          <a:ln cap="flat" cmpd="sng" w="12700">
            <a:solidFill>
              <a:srgbClr val="B6D2F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6"/>
          <p:cNvSpPr txBox="1"/>
          <p:nvPr>
            <p:ph idx="1" type="body"/>
          </p:nvPr>
        </p:nvSpPr>
        <p:spPr>
          <a:xfrm>
            <a:off x="959188" y="2082573"/>
            <a:ext cx="3632200" cy="4187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200"/>
              <a:buChar char="•"/>
            </a:pPr>
            <a:r>
              <a:rPr lang="es-CO" sz="3200">
                <a:solidFill>
                  <a:srgbClr val="D8D8D8"/>
                </a:solidFill>
              </a:rPr>
              <a:t>Construcción del data set.</a:t>
            </a:r>
            <a:endParaRPr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3200"/>
              <a:buChar char="•"/>
            </a:pPr>
            <a:r>
              <a:rPr lang="es-CO" sz="3200">
                <a:solidFill>
                  <a:srgbClr val="D8D8D8"/>
                </a:solidFill>
              </a:rPr>
              <a:t>Implementación del modelo.</a:t>
            </a:r>
            <a:endParaRPr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CO" sz="3200"/>
              <a:t>Proceso de entrenamiento.</a:t>
            </a:r>
            <a:endParaRPr/>
          </a:p>
        </p:txBody>
      </p:sp>
      <p:sp>
        <p:nvSpPr>
          <p:cNvPr id="186" name="Google Shape;186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87" name="Google Shape;187;p6"/>
          <p:cNvSpPr txBox="1"/>
          <p:nvPr/>
        </p:nvSpPr>
        <p:spPr>
          <a:xfrm>
            <a:off x="5426325" y="1941975"/>
            <a:ext cx="56736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Open Sans"/>
              <a:buChar char="●"/>
            </a:pPr>
            <a:r>
              <a:rPr lang="es-CO" sz="2300">
                <a:latin typeface="Open Sans"/>
                <a:ea typeface="Open Sans"/>
                <a:cs typeface="Open Sans"/>
                <a:sym typeface="Open Sans"/>
              </a:rPr>
              <a:t>Binarización de las </a:t>
            </a:r>
            <a:r>
              <a:rPr lang="es-CO" sz="2300">
                <a:latin typeface="Open Sans"/>
                <a:ea typeface="Open Sans"/>
                <a:cs typeface="Open Sans"/>
                <a:sym typeface="Open Sans"/>
              </a:rPr>
              <a:t>imágenes</a:t>
            </a:r>
            <a:r>
              <a:rPr lang="es-CO" sz="2300">
                <a:latin typeface="Open Sans"/>
                <a:ea typeface="Open Sans"/>
                <a:cs typeface="Open Sans"/>
                <a:sym typeface="Open Sans"/>
              </a:rPr>
              <a:t> segmentadas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Open Sans"/>
              <a:buChar char="●"/>
            </a:pPr>
            <a:r>
              <a:rPr lang="es-CO" sz="2300">
                <a:latin typeface="Open Sans"/>
                <a:ea typeface="Open Sans"/>
                <a:cs typeface="Open Sans"/>
                <a:sym typeface="Open Sans"/>
              </a:rPr>
              <a:t>División estratificada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Open Sans"/>
              <a:buChar char="●"/>
            </a:pPr>
            <a:r>
              <a:rPr lang="es-CO" sz="2300">
                <a:latin typeface="Open Sans"/>
                <a:ea typeface="Open Sans"/>
                <a:cs typeface="Open Sans"/>
                <a:sym typeface="Open Sans"/>
              </a:rPr>
              <a:t>Data augmentation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Open Sans"/>
              <a:buChar char="●"/>
            </a:pPr>
            <a:r>
              <a:rPr lang="es-CO" sz="2300">
                <a:latin typeface="Open Sans"/>
                <a:ea typeface="Open Sans"/>
                <a:cs typeface="Open Sans"/>
                <a:sym typeface="Open Sans"/>
              </a:rPr>
              <a:t>Parámetros: Imagenet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Open Sans"/>
              <a:buChar char="●"/>
            </a:pPr>
            <a:r>
              <a:rPr lang="es-CO" sz="2300">
                <a:latin typeface="Open Sans"/>
                <a:ea typeface="Open Sans"/>
                <a:cs typeface="Open Sans"/>
                <a:sym typeface="Open Sans"/>
              </a:rPr>
              <a:t>Encoder: EficientNet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6"/>
          <p:cNvSpPr txBox="1"/>
          <p:nvPr/>
        </p:nvSpPr>
        <p:spPr>
          <a:xfrm>
            <a:off x="5979250" y="5119625"/>
            <a:ext cx="32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3FCFC"/>
            </a:gs>
            <a:gs pos="74000">
              <a:srgbClr val="99E8E0"/>
            </a:gs>
            <a:gs pos="83000">
              <a:srgbClr val="99E8E0"/>
            </a:gs>
            <a:gs pos="100000">
              <a:srgbClr val="BCEFEA"/>
            </a:gs>
          </a:gsLst>
          <a:lin ang="5400012" scaled="0"/>
        </a:gra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9534b6aafc_0_6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Open Sans"/>
              <a:buNone/>
            </a:pPr>
            <a:r>
              <a:rPr lang="es-CO"/>
              <a:t>3. METODOLOGÍA.</a:t>
            </a:r>
            <a:endParaRPr/>
          </a:p>
        </p:txBody>
      </p:sp>
      <p:sp>
        <p:nvSpPr>
          <p:cNvPr id="194" name="Google Shape;194;g19534b6aafc_0_66"/>
          <p:cNvSpPr/>
          <p:nvPr/>
        </p:nvSpPr>
        <p:spPr>
          <a:xfrm>
            <a:off x="838200" y="1941967"/>
            <a:ext cx="3806400" cy="4492500"/>
          </a:xfrm>
          <a:prstGeom prst="roundRect">
            <a:avLst>
              <a:gd fmla="val 7288" name="adj"/>
            </a:avLst>
          </a:prstGeom>
          <a:solidFill>
            <a:srgbClr val="D9E8FC"/>
          </a:solidFill>
          <a:ln cap="flat" cmpd="sng" w="12700">
            <a:solidFill>
              <a:srgbClr val="B6D2F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g19534b6aafc_0_66"/>
          <p:cNvSpPr txBox="1"/>
          <p:nvPr>
            <p:ph idx="1" type="body"/>
          </p:nvPr>
        </p:nvSpPr>
        <p:spPr>
          <a:xfrm>
            <a:off x="959188" y="2082573"/>
            <a:ext cx="3632100" cy="4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200"/>
              <a:buChar char="•"/>
            </a:pPr>
            <a:r>
              <a:rPr lang="es-CO" sz="3200">
                <a:solidFill>
                  <a:srgbClr val="D8D8D8"/>
                </a:solidFill>
              </a:rPr>
              <a:t>Construcción del data set.</a:t>
            </a:r>
            <a:endParaRPr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3200"/>
              <a:buChar char="•"/>
            </a:pPr>
            <a:r>
              <a:rPr lang="es-CO" sz="3200">
                <a:solidFill>
                  <a:srgbClr val="D8D8D8"/>
                </a:solidFill>
              </a:rPr>
              <a:t>Implementación del modelo.</a:t>
            </a:r>
            <a:endParaRPr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s-CO" sz="3200"/>
              <a:t>Proceso de entrenamiento.</a:t>
            </a:r>
            <a:endParaRPr/>
          </a:p>
        </p:txBody>
      </p:sp>
      <p:sp>
        <p:nvSpPr>
          <p:cNvPr id="196" name="Google Shape;196;g19534b6aafc_0_6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sp>
        <p:nvSpPr>
          <p:cNvPr id="197" name="Google Shape;197;g19534b6aafc_0_66"/>
          <p:cNvSpPr txBox="1"/>
          <p:nvPr/>
        </p:nvSpPr>
        <p:spPr>
          <a:xfrm>
            <a:off x="4969125" y="1865775"/>
            <a:ext cx="5673600" cy="54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300">
                <a:latin typeface="Open Sans"/>
                <a:ea typeface="Open Sans"/>
                <a:cs typeface="Open Sans"/>
                <a:sym typeface="Open Sans"/>
              </a:rPr>
              <a:t>Función de coste</a:t>
            </a:r>
            <a:endParaRPr b="1"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Open Sans"/>
              <a:buChar char="●"/>
            </a:pPr>
            <a:r>
              <a:rPr lang="es-CO" sz="2300">
                <a:latin typeface="Open Sans"/>
                <a:ea typeface="Open Sans"/>
                <a:cs typeface="Open Sans"/>
                <a:sym typeface="Open Sans"/>
              </a:rPr>
              <a:t>Dice Loss = 1-  coeficiente Dice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Open Sans"/>
              <a:buChar char="●"/>
            </a:pPr>
            <a:r>
              <a:rPr lang="es-CO" sz="2300">
                <a:latin typeface="Open Sans"/>
                <a:ea typeface="Open Sans"/>
                <a:cs typeface="Open Sans"/>
                <a:sym typeface="Open Sans"/>
              </a:rPr>
              <a:t>Binary cross entropy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8" name="Google Shape;198;g19534b6aafc_0_66"/>
          <p:cNvPicPr preferRelativeResize="0"/>
          <p:nvPr/>
        </p:nvPicPr>
        <p:blipFill rotWithShape="1">
          <a:blip r:embed="rId3">
            <a:alphaModFix/>
          </a:blip>
          <a:srcRect b="0" l="0" r="-21565" t="0"/>
          <a:stretch/>
        </p:blipFill>
        <p:spPr>
          <a:xfrm>
            <a:off x="9394075" y="3543675"/>
            <a:ext cx="3334625" cy="148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19534b6aafc_0_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0847" y="3599748"/>
            <a:ext cx="3806399" cy="137060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19534b6aafc_0_66"/>
          <p:cNvSpPr/>
          <p:nvPr/>
        </p:nvSpPr>
        <p:spPr>
          <a:xfrm>
            <a:off x="8902250" y="4202675"/>
            <a:ext cx="415500" cy="152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g19534b6aafc_0_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3200" y="5831335"/>
            <a:ext cx="5673601" cy="890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g19e83676a57_0_1"/>
          <p:cNvCxnSpPr/>
          <p:nvPr/>
        </p:nvCxnSpPr>
        <p:spPr>
          <a:xfrm>
            <a:off x="715890" y="1114050"/>
            <a:ext cx="0" cy="5735700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207" name="Google Shape;207;g19e83676a57_0_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g19e83676a57_0_1"/>
          <p:cNvSpPr txBox="1"/>
          <p:nvPr>
            <p:ph type="title"/>
          </p:nvPr>
        </p:nvSpPr>
        <p:spPr>
          <a:xfrm>
            <a:off x="192725" y="188450"/>
            <a:ext cx="118020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</a:pPr>
            <a:r>
              <a:rPr b="1" lang="es-CO" sz="2800">
                <a:solidFill>
                  <a:schemeClr val="lt1"/>
                </a:solidFill>
              </a:rPr>
              <a:t>4. </a:t>
            </a:r>
            <a:r>
              <a:rPr b="1" i="0" lang="es-CO" sz="28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RESULTADOS</a:t>
            </a:r>
            <a:r>
              <a:rPr b="1" lang="es-CO" sz="2800">
                <a:solidFill>
                  <a:schemeClr val="lt1"/>
                </a:solidFill>
              </a:rPr>
              <a:t>: </a:t>
            </a:r>
            <a:r>
              <a:rPr lang="es-CO" sz="2600">
                <a:solidFill>
                  <a:schemeClr val="lt1"/>
                </a:solidFill>
              </a:rPr>
              <a:t>segmentación de imágenes (</a:t>
            </a:r>
            <a:r>
              <a:rPr i="1" lang="es-CO" sz="2600">
                <a:solidFill>
                  <a:schemeClr val="lt1"/>
                </a:solidFill>
              </a:rPr>
              <a:t>training</a:t>
            </a:r>
            <a:r>
              <a:rPr lang="es-CO" sz="2600">
                <a:solidFill>
                  <a:schemeClr val="lt1"/>
                </a:solidFill>
              </a:rPr>
              <a:t>)</a:t>
            </a:r>
            <a:endParaRPr sz="2600">
              <a:solidFill>
                <a:schemeClr val="lt1"/>
              </a:solidFill>
            </a:endParaRPr>
          </a:p>
        </p:txBody>
      </p:sp>
      <p:cxnSp>
        <p:nvCxnSpPr>
          <p:cNvPr id="209" name="Google Shape;209;g19e83676a57_0_1"/>
          <p:cNvCxnSpPr/>
          <p:nvPr/>
        </p:nvCxnSpPr>
        <p:spPr>
          <a:xfrm>
            <a:off x="327722" y="1351906"/>
            <a:ext cx="0" cy="5259900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210" name="Google Shape;210;g19e83676a57_0_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  <p:pic>
        <p:nvPicPr>
          <p:cNvPr id="211" name="Google Shape;211;g19e83676a57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875" y="900850"/>
            <a:ext cx="10155866" cy="205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19e83676a57_0_1"/>
          <p:cNvPicPr preferRelativeResize="0"/>
          <p:nvPr/>
        </p:nvPicPr>
        <p:blipFill rotWithShape="1">
          <a:blip r:embed="rId4">
            <a:alphaModFix/>
          </a:blip>
          <a:srcRect b="0" l="0" r="0" t="12180"/>
          <a:stretch/>
        </p:blipFill>
        <p:spPr>
          <a:xfrm>
            <a:off x="638388" y="2951050"/>
            <a:ext cx="10155851" cy="1800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3" name="Google Shape;213;g19e83676a57_0_1"/>
          <p:cNvPicPr preferRelativeResize="0"/>
          <p:nvPr/>
        </p:nvPicPr>
        <p:blipFill rotWithShape="1">
          <a:blip r:embed="rId3">
            <a:alphaModFix/>
          </a:blip>
          <a:srcRect b="0" l="0" r="0" t="12180"/>
          <a:stretch/>
        </p:blipFill>
        <p:spPr>
          <a:xfrm>
            <a:off x="638375" y="4920900"/>
            <a:ext cx="10155875" cy="1800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radient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2022-11-19T18:55:36Z</dcterms:created>
  <dc:creator>krixtian gutirrez</dc:creator>
</cp:coreProperties>
</file>