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layfair Display"/>
      <p:regular r:id="rId35"/>
      <p:bold r:id="rId36"/>
      <p:italic r:id="rId37"/>
      <p:boldItalic r:id="rId38"/>
    </p:embeddedFont>
    <p:embeddedFont>
      <p:font typeface="Montserrat"/>
      <p:regular r:id="rId39"/>
      <p:bold r:id="rId40"/>
      <p:italic r:id="rId41"/>
      <p:boldItalic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fairDisplay-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38" Type="http://schemas.openxmlformats.org/officeDocument/2006/relationships/font" Target="fonts/PlayfairDispl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7216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72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c47674a31_0_1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c47674a3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ec47674a31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ec47674a3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c47674a31_0_1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c47674a3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c47674a31_0_1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c47674a3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c47674a31_0_1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c47674a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c47674a31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c47674a3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c47674a31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c47674a31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ec47674a31_0_20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ec47674a3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c47674a31_0_2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c47674a31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ec47674a31_0_2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ec47674a3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72163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7216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ec47674a31_0_24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ec47674a3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ec47674a31_0_2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ec47674a3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c47674a31_0_2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c47674a31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c47674a31_0_2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c47674a3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ec47674a31_0_30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ec47674a31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ec47674a31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ec47674a3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c47674a31_0_3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c47674a31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ec47674a31_0_3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ec47674a31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c47674a31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c47674a31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ec47674a31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ec47674a31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c47674a31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ec47674a3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c47674a3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c47674a3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c47674a31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c47674a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c47674a31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c47674a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c47674a31_0_5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c47674a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c47674a3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c47674a3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c47674a31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c47674a3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4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48.png"/><Relationship Id="rId5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5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4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kaggle.com/code/phananhvu/harmonic-oscillator/notebook" TargetMode="External"/><Relationship Id="rId4" Type="http://schemas.openxmlformats.org/officeDocument/2006/relationships/hyperlink" Target="https://benmoseley.blog/my-research/so-what-is-a-physics-informed-neural-network/" TargetMode="External"/><Relationship Id="rId5" Type="http://schemas.openxmlformats.org/officeDocument/2006/relationships/hyperlink" Target="https://www.nvidia.com/en-us/glossary/data-science/pytorch/" TargetMode="External"/><Relationship Id="rId6" Type="http://schemas.openxmlformats.org/officeDocument/2006/relationships/hyperlink" Target="https://github.com/benmoseley/harmonic-oscillator-pinn/blob/main/Harmonic%20oscillator%20PINN.ipynb" TargetMode="External"/><Relationship Id="rId7" Type="http://schemas.openxmlformats.org/officeDocument/2006/relationships/hyperlink" Target="http://hyperphysics.phy-astr.gsu.edu/hbase/oscdr.html" TargetMode="External"/><Relationship Id="rId8" Type="http://schemas.openxmlformats.org/officeDocument/2006/relationships/hyperlink" Target="https://en.wikipedia.org/wiki/Physics-informed_neural_network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5685950" y="388725"/>
            <a:ext cx="35046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solidFill>
                  <a:schemeClr val="accent1"/>
                </a:solidFill>
              </a:rPr>
              <a:t>PINN para oscilador armónico amortiguado y forzado</a:t>
            </a:r>
            <a:endParaRPr sz="4000"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>
            <p:ph idx="4294967295" type="subTitle"/>
          </p:nvPr>
        </p:nvSpPr>
        <p:spPr>
          <a:xfrm>
            <a:off x="5836250" y="3805200"/>
            <a:ext cx="32040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 María Correa Castrillón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4375" y="866088"/>
            <a:ext cx="5529900" cy="3411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50" y="1481975"/>
            <a:ext cx="5381150" cy="217953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/>
        </p:nvSpPr>
        <p:spPr>
          <a:xfrm>
            <a:off x="1383750" y="209775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452600" y="257625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25" y="902225"/>
            <a:ext cx="5740000" cy="18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925" y="2301975"/>
            <a:ext cx="5422075" cy="2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7" name="Google Shape;147;p22"/>
          <p:cNvCxnSpPr/>
          <p:nvPr/>
        </p:nvCxnSpPr>
        <p:spPr>
          <a:xfrm>
            <a:off x="2529725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2"/>
          <p:cNvSpPr txBox="1"/>
          <p:nvPr/>
        </p:nvSpPr>
        <p:spPr>
          <a:xfrm>
            <a:off x="6834025" y="1067075"/>
            <a:ext cx="2146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 8.000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9" name="Google Shape;149;p22"/>
          <p:cNvCxnSpPr>
            <a:stCxn id="148" idx="1"/>
          </p:cNvCxnSpPr>
          <p:nvPr/>
        </p:nvCxnSpPr>
        <p:spPr>
          <a:xfrm flipH="1">
            <a:off x="6018625" y="1594625"/>
            <a:ext cx="815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25600"/>
            <a:ext cx="59436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030625"/>
            <a:ext cx="5943600" cy="196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61575"/>
            <a:ext cx="594360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25" y="3016850"/>
            <a:ext cx="596552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7093800" y="3064700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épocas 6400.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 flipH="1">
            <a:off x="6666224" y="4115625"/>
            <a:ext cx="691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1383750" y="209775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452600" y="257625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5" name="Google Shape;175;p25"/>
          <p:cNvCxnSpPr/>
          <p:nvPr/>
        </p:nvCxnSpPr>
        <p:spPr>
          <a:xfrm>
            <a:off x="2529725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6834025" y="1067075"/>
            <a:ext cx="2146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se ajusta muy bien a la solución exacta.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77" name="Google Shape;177;p25"/>
          <p:cNvCxnSpPr>
            <a:stCxn id="176" idx="1"/>
          </p:cNvCxnSpPr>
          <p:nvPr/>
        </p:nvCxnSpPr>
        <p:spPr>
          <a:xfrm flipH="1">
            <a:off x="6018625" y="1594625"/>
            <a:ext cx="815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00" y="943700"/>
            <a:ext cx="5575651" cy="181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9525" y="2320125"/>
            <a:ext cx="5108775" cy="2644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250 datos, 17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01675"/>
            <a:ext cx="5943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011350"/>
            <a:ext cx="5943600" cy="19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325" y="865650"/>
            <a:ext cx="59436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125" y="3041600"/>
            <a:ext cx="5943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7021875" y="879938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épocas 4800.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97" name="Google Shape;197;p27"/>
          <p:cNvCxnSpPr/>
          <p:nvPr/>
        </p:nvCxnSpPr>
        <p:spPr>
          <a:xfrm flipH="1">
            <a:off x="6594299" y="1930863"/>
            <a:ext cx="691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1383750" y="209775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452600" y="257625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250 datos, 17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5" name="Google Shape;205;p28"/>
          <p:cNvCxnSpPr/>
          <p:nvPr/>
        </p:nvCxnSpPr>
        <p:spPr>
          <a:xfrm>
            <a:off x="2368888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6834025" y="1067075"/>
            <a:ext cx="2146200" cy="105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07" name="Google Shape;207;p28"/>
          <p:cNvCxnSpPr>
            <a:stCxn id="206" idx="1"/>
          </p:cNvCxnSpPr>
          <p:nvPr/>
        </p:nvCxnSpPr>
        <p:spPr>
          <a:xfrm flipH="1">
            <a:off x="6018625" y="1594625"/>
            <a:ext cx="8154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75" y="907725"/>
            <a:ext cx="5621925" cy="18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2825" y="2244500"/>
            <a:ext cx="5384675" cy="2752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5" name="Google Shape;215;p29"/>
          <p:cNvSpPr txBox="1"/>
          <p:nvPr/>
        </p:nvSpPr>
        <p:spPr>
          <a:xfrm>
            <a:off x="2120525" y="158850"/>
            <a:ext cx="46947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20387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PINN para oscilador </a:t>
            </a:r>
            <a:r>
              <a:rPr lang="es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amortiguado y forzado</a:t>
            </a:r>
            <a:endParaRPr sz="2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290449" y="3580075"/>
            <a:ext cx="65631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Primero, se construirá una red neuronal estándar para interpolar una pequeña parte de la solución.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Luego, se entrenará una PINN para extrapolar la solución completa.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575" y="1571050"/>
            <a:ext cx="32194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4225" y="2880750"/>
            <a:ext cx="5215550" cy="54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2215225" y="122900"/>
            <a:ext cx="46947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6" name="Google Shape;226;p30"/>
          <p:cNvSpPr txBox="1"/>
          <p:nvPr/>
        </p:nvSpPr>
        <p:spPr>
          <a:xfrm>
            <a:off x="2133450" y="20390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PINN para oscilador amortiguado y forzado</a:t>
            </a:r>
            <a:endParaRPr sz="2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36775" y="4076425"/>
            <a:ext cx="2553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150 datos,se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3235413" y="4076425"/>
            <a:ext cx="2745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200 datos, 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6389900" y="4118425"/>
            <a:ext cx="2625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250 datos, 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0" y="1125425"/>
            <a:ext cx="52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 solución exacta tiene un total de 1000 datos.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025"/>
            <a:ext cx="3081299" cy="23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050" y="1575038"/>
            <a:ext cx="3081301" cy="2329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7268" y="1575038"/>
            <a:ext cx="3021819" cy="232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49575"/>
            <a:ext cx="59436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75" y="3069050"/>
            <a:ext cx="5943600" cy="188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 txBox="1"/>
          <p:nvPr/>
        </p:nvSpPr>
        <p:spPr>
          <a:xfrm>
            <a:off x="7021875" y="3069038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épocas 12000.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43" name="Google Shape;243;p31"/>
          <p:cNvCxnSpPr/>
          <p:nvPr/>
        </p:nvCxnSpPr>
        <p:spPr>
          <a:xfrm flipH="1">
            <a:off x="6594299" y="4119963"/>
            <a:ext cx="691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40600" y="1418950"/>
            <a:ext cx="29061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Una forma poderosa de incorporar principios físicos en machine learning.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Imaginar que damos unos datos experimentales que vienen de cierto fenómeno físico.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492050" y="158850"/>
            <a:ext cx="39705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0387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Physics-Informed Neural Network</a:t>
            </a:r>
            <a:endParaRPr sz="2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25" y="1833050"/>
            <a:ext cx="5835799" cy="2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0" y="1021500"/>
            <a:ext cx="594360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00" y="3089075"/>
            <a:ext cx="5943600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7093800" y="2090863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 rot="10800000">
            <a:off x="6416925" y="2025138"/>
            <a:ext cx="772800" cy="10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32"/>
          <p:cNvCxnSpPr/>
          <p:nvPr/>
        </p:nvCxnSpPr>
        <p:spPr>
          <a:xfrm flipH="1">
            <a:off x="6416925" y="3118338"/>
            <a:ext cx="772800" cy="9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61" name="Google Shape;2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5600"/>
            <a:ext cx="6092550" cy="190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1075" y="2430400"/>
            <a:ext cx="5151800" cy="261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64" name="Google Shape;264;p33"/>
          <p:cNvCxnSpPr/>
          <p:nvPr/>
        </p:nvCxnSpPr>
        <p:spPr>
          <a:xfrm>
            <a:off x="2368888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33"/>
          <p:cNvSpPr txBox="1"/>
          <p:nvPr/>
        </p:nvSpPr>
        <p:spPr>
          <a:xfrm>
            <a:off x="7013875" y="925597"/>
            <a:ext cx="18903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66" name="Google Shape;266;p33"/>
          <p:cNvCxnSpPr/>
          <p:nvPr/>
        </p:nvCxnSpPr>
        <p:spPr>
          <a:xfrm flipH="1">
            <a:off x="6388850" y="1555747"/>
            <a:ext cx="7689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72" name="Google Shape;272;p34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273" name="Google Shape;2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125" y="930538"/>
            <a:ext cx="5943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125" y="3069100"/>
            <a:ext cx="5943600" cy="192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0" name="Google Shape;280;p35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6985900" y="939763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épocas 18000.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2" name="Google Shape;282;p35"/>
          <p:cNvCxnSpPr/>
          <p:nvPr/>
        </p:nvCxnSpPr>
        <p:spPr>
          <a:xfrm flipH="1">
            <a:off x="6558324" y="1990688"/>
            <a:ext cx="691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3" name="Google Shape;2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25" y="877700"/>
            <a:ext cx="5832899" cy="199103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6937925" y="3125025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 rot="10800000">
            <a:off x="6157021" y="4058463"/>
            <a:ext cx="93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6" name="Google Shape;28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21150"/>
            <a:ext cx="5890324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200 datos, 14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4" name="Google Shape;294;p36"/>
          <p:cNvCxnSpPr/>
          <p:nvPr/>
        </p:nvCxnSpPr>
        <p:spPr>
          <a:xfrm>
            <a:off x="2368888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6"/>
          <p:cNvSpPr txBox="1"/>
          <p:nvPr/>
        </p:nvSpPr>
        <p:spPr>
          <a:xfrm>
            <a:off x="7013875" y="925597"/>
            <a:ext cx="18903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296" name="Google Shape;296;p36"/>
          <p:cNvCxnSpPr/>
          <p:nvPr/>
        </p:nvCxnSpPr>
        <p:spPr>
          <a:xfrm flipH="1">
            <a:off x="6388850" y="1555747"/>
            <a:ext cx="7689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50" y="835800"/>
            <a:ext cx="59436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2879" y="2400400"/>
            <a:ext cx="5115221" cy="2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250 datos, 17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05" name="Google Shape;3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61575"/>
            <a:ext cx="5943600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0200" y="3102575"/>
            <a:ext cx="5943600" cy="19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250 datos, 17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949575"/>
            <a:ext cx="5943600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149850"/>
            <a:ext cx="5773568" cy="184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 txBox="1"/>
          <p:nvPr/>
        </p:nvSpPr>
        <p:spPr>
          <a:xfrm>
            <a:off x="6913975" y="3137013"/>
            <a:ext cx="2050200" cy="18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Mejor predicción, épocas 24000.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16" name="Google Shape;316;p38"/>
          <p:cNvCxnSpPr/>
          <p:nvPr/>
        </p:nvCxnSpPr>
        <p:spPr>
          <a:xfrm flipH="1">
            <a:off x="6486399" y="4187938"/>
            <a:ext cx="691500" cy="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250 datos, 17 datos de entrenamiento, 30000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0" y="3447000"/>
            <a:ext cx="25005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Gráfica de pérdidas físicas y de datos.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24" name="Google Shape;324;p39"/>
          <p:cNvCxnSpPr/>
          <p:nvPr/>
        </p:nvCxnSpPr>
        <p:spPr>
          <a:xfrm>
            <a:off x="2368888" y="4076400"/>
            <a:ext cx="110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39"/>
          <p:cNvSpPr txBox="1"/>
          <p:nvPr/>
        </p:nvSpPr>
        <p:spPr>
          <a:xfrm>
            <a:off x="7013875" y="925597"/>
            <a:ext cx="1890300" cy="147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Ya no es necesario llegar hasta acá.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26" name="Google Shape;326;p39"/>
          <p:cNvCxnSpPr/>
          <p:nvPr/>
        </p:nvCxnSpPr>
        <p:spPr>
          <a:xfrm flipH="1">
            <a:off x="6388850" y="1555747"/>
            <a:ext cx="768900" cy="2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27" name="Google Shape;3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00" y="847775"/>
            <a:ext cx="5943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4253" y="2289125"/>
            <a:ext cx="5215300" cy="26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4" name="Google Shape;334;p40"/>
          <p:cNvSpPr txBox="1"/>
          <p:nvPr/>
        </p:nvSpPr>
        <p:spPr>
          <a:xfrm>
            <a:off x="3285125" y="131875"/>
            <a:ext cx="2517900" cy="70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5" name="Google Shape;335;p40"/>
          <p:cNvSpPr txBox="1"/>
          <p:nvPr/>
        </p:nvSpPr>
        <p:spPr>
          <a:xfrm>
            <a:off x="3490025" y="161875"/>
            <a:ext cx="2108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Conclusiones</a:t>
            </a:r>
            <a:endParaRPr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6" name="Google Shape;336;p40"/>
          <p:cNvSpPr txBox="1"/>
          <p:nvPr/>
        </p:nvSpPr>
        <p:spPr>
          <a:xfrm>
            <a:off x="335700" y="839275"/>
            <a:ext cx="83688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el oscilador armónico amortiguado, vemos que para mayor número de datos de entrenamiento, menor será la cantidad de épocas necesarias para que la predicción converja a la solución exacta.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el oscilador amortiguado y forzado, podemos ver como no se necesita una gran cantidad de datos para que el modelo llegue a la solución exacta.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 obtiene que cuando se tiene el mayor número de datos de entrenamiento, el modelo del oscilador forzado se tarda más épocas en llegar a la solución.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Utilizar PINN y pytorch favorece a la hora de la solución de las ecuaciones diferenciales que tienen los dos sistemas y además proporciona unas excelentes gráficas para analizar mis predicciones gracias al trabajo con la GPU.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3285125" y="131875"/>
            <a:ext cx="2517900" cy="707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3" name="Google Shape;343;p41"/>
          <p:cNvSpPr txBox="1"/>
          <p:nvPr/>
        </p:nvSpPr>
        <p:spPr>
          <a:xfrm>
            <a:off x="3490025" y="161875"/>
            <a:ext cx="21081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Referencias</a:t>
            </a:r>
            <a:endParaRPr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44" name="Google Shape;344;p41"/>
          <p:cNvSpPr txBox="1"/>
          <p:nvPr/>
        </p:nvSpPr>
        <p:spPr>
          <a:xfrm>
            <a:off x="335700" y="839275"/>
            <a:ext cx="8368800" cy="39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3"/>
              </a:rPr>
              <a:t>https://www.kaggle.com/code/phananhvu/harmonic-oscillator/notebook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4"/>
              </a:rPr>
              <a:t>https://benmoseley.blog/my-research/so-what-is-a-physics-informed-neural-network/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5"/>
              </a:rPr>
              <a:t>https://www.nvidia.com/en-us/glossary/data-science/pytorch/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6"/>
              </a:rPr>
              <a:t>https://github.com/benmoseley/harmonic-oscillator-pinn/blob/main/Harmonic%20oscillator%20PINN.ipynb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7"/>
              </a:rPr>
              <a:t>http://hyperphysics.phy-astr.gsu.edu/hbase/oscdr.html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 u="sng">
                <a:solidFill>
                  <a:schemeClr val="hlink"/>
                </a:solidFill>
                <a:latin typeface="Playfair Display"/>
                <a:ea typeface="Playfair Display"/>
                <a:cs typeface="Playfair Display"/>
                <a:sym typeface="Playfair Display"/>
                <a:hlinkClick r:id="rId8"/>
              </a:rPr>
              <a:t>https://en.wikipedia.org/wiki/Physics-informed_neural_networks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140600" y="1208800"/>
            <a:ext cx="2906100" cy="3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Realizar un modelo que realice predicciones de nuevas mediciones experimentales.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Hacer uso de redes neuronales para resolver ecuaciones diferenciales parciales.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Tratar de minimizar el error cuadrático medio.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92050" y="158850"/>
            <a:ext cx="39705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0387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Physics-Informed Neural Network</a:t>
            </a:r>
            <a:endParaRPr sz="25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5" y="1475325"/>
            <a:ext cx="5835800" cy="3191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492050" y="158850"/>
            <a:ext cx="39705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1334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Pytorch</a:t>
            </a:r>
            <a:endParaRPr sz="3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92675" y="1013850"/>
            <a:ext cx="8489400" cy="4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¿Qué es?</a:t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 una biblioteca de aprendizaje automático, que está completamente equipada para construir modelos de deep learning. 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Pytorch se distingue por tener un excelente soporte para unidades de procesamiento gráfico (GPU) y su uso de la auto-diferenciación en modo inverso.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Ventajas</a:t>
            </a:r>
            <a:endParaRPr b="1" sz="20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Está escrito en python e integra librerías de python como numpy, scipy, etc..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Admite grafos computacionales dinámicos, lo que permite cambiar el comportamiento de la red en tiempo de ejecución.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layfair Display"/>
              <a:buChar char="➔"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Hace uso de tensores, los cuales son parecidos a los arrays de numpy, pero los tensores pueden correr en GPU para acelerar el proceso.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2492050" y="158850"/>
            <a:ext cx="39705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20387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Pytorch</a:t>
            </a:r>
            <a:endParaRPr sz="31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09350"/>
            <a:ext cx="8839200" cy="30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2120525" y="158850"/>
            <a:ext cx="46947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038750" y="23985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PINN para oscilador armónico amortiguado</a:t>
            </a:r>
            <a:endParaRPr sz="2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147" y="1416163"/>
            <a:ext cx="3070000" cy="92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11613" l="0" r="0" t="0"/>
          <a:stretch/>
        </p:blipFill>
        <p:spPr>
          <a:xfrm>
            <a:off x="5146000" y="1494050"/>
            <a:ext cx="2720175" cy="69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0" l="0" r="0" t="10570"/>
          <a:stretch/>
        </p:blipFill>
        <p:spPr>
          <a:xfrm>
            <a:off x="944538" y="2748250"/>
            <a:ext cx="7254925" cy="6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1290449" y="3580075"/>
            <a:ext cx="6563100" cy="13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Primero, se construirá una red neuronal </a:t>
            </a: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estándar</a:t>
            </a: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para interpolar una pequeña parte de la solución.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➔"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Luego, se entrenará una PINN para extrapolar la solución completa.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3818" t="2362"/>
          <a:stretch/>
        </p:blipFill>
        <p:spPr>
          <a:xfrm>
            <a:off x="0" y="1666550"/>
            <a:ext cx="3027449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075" y="1666562"/>
            <a:ext cx="3027451" cy="21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2160" y="1666550"/>
            <a:ext cx="2941076" cy="21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215225" y="122900"/>
            <a:ext cx="4694700" cy="855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133450" y="203900"/>
            <a:ext cx="48771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PINN para oscilador armónico amortiguado</a:t>
            </a:r>
            <a:endParaRPr sz="2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236775" y="4076425"/>
            <a:ext cx="25539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150 datos,se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235413" y="4076425"/>
            <a:ext cx="2745600" cy="7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200 datos, 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6389900" y="4118425"/>
            <a:ext cx="26256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 250 datos, se toma un dato de entrenamiento cada 15.</a:t>
            </a:r>
            <a:endParaRPr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0" y="1125425"/>
            <a:ext cx="529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 solución exacta tiene un total de 500 datos.</a:t>
            </a:r>
            <a:endParaRPr sz="17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813" y="931025"/>
            <a:ext cx="5830375" cy="195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6825" y="3041475"/>
            <a:ext cx="58303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1383763" y="173800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452613" y="221650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1383750" y="209775"/>
            <a:ext cx="6376500" cy="5994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452600" y="257625"/>
            <a:ext cx="6282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Para 150 datos, 10 datos de entrenamiento, 8000 épocas.</a:t>
            </a:r>
            <a:endParaRPr sz="1800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002750"/>
            <a:ext cx="59436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2100" y="3007775"/>
            <a:ext cx="59436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F9D58"/>
      </a:accent4>
      <a:accent5>
        <a:srgbClr val="01AFD1"/>
      </a:accent5>
      <a:accent6>
        <a:srgbClr val="9C27B0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