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18B05BB-2F8C-4D1A-ADE2-1FEBA5F54A1B}" type="datetimeFigureOut">
              <a:rPr lang="es-MX" smtClean="0"/>
              <a:t>24/01/2021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CB51BD6-9727-4206-9D13-E097A60F80D9}"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082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18B05BB-2F8C-4D1A-ADE2-1FEBA5F54A1B}" type="datetimeFigureOut">
              <a:rPr lang="es-MX" smtClean="0"/>
              <a:t>24/01/2021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38394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18B05BB-2F8C-4D1A-ADE2-1FEBA5F54A1B}" type="datetimeFigureOut">
              <a:rPr lang="es-MX" smtClean="0"/>
              <a:t>24/01/2021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54084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18B05BB-2F8C-4D1A-ADE2-1FEBA5F54A1B}" type="datetimeFigureOut">
              <a:rPr lang="es-MX" smtClean="0"/>
              <a:t>24/01/2021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CB51BD6-9727-4206-9D13-E097A60F80D9}"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20283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18B05BB-2F8C-4D1A-ADE2-1FEBA5F54A1B}" type="datetimeFigureOut">
              <a:rPr lang="es-MX" smtClean="0"/>
              <a:t>24/01/2021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2329377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18B05BB-2F8C-4D1A-ADE2-1FEBA5F54A1B}" type="datetimeFigureOut">
              <a:rPr lang="es-MX" smtClean="0"/>
              <a:t>24/01/2021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CB51BD6-9727-4206-9D13-E097A60F80D9}"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8864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18B05BB-2F8C-4D1A-ADE2-1FEBA5F54A1B}" type="datetimeFigureOut">
              <a:rPr lang="es-MX" smtClean="0"/>
              <a:t>24/01/2021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4072411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18B05BB-2F8C-4D1A-ADE2-1FEBA5F54A1B}" type="datetimeFigureOut">
              <a:rPr lang="es-MX" smtClean="0"/>
              <a:t>24/01/2021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875841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18B05BB-2F8C-4D1A-ADE2-1FEBA5F54A1B}" type="datetimeFigureOut">
              <a:rPr lang="es-MX" smtClean="0"/>
              <a:t>24/01/2021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769281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18B05BB-2F8C-4D1A-ADE2-1FEBA5F54A1B}" type="datetimeFigureOut">
              <a:rPr lang="es-MX" smtClean="0"/>
              <a:t>24/01/2021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388159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18B05BB-2F8C-4D1A-ADE2-1FEBA5F54A1B}" type="datetimeFigureOut">
              <a:rPr lang="es-MX" smtClean="0"/>
              <a:t>24/01/2021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183356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18B05BB-2F8C-4D1A-ADE2-1FEBA5F54A1B}" type="datetimeFigureOut">
              <a:rPr lang="es-MX" smtClean="0"/>
              <a:t>24/01/2021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258286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18B05BB-2F8C-4D1A-ADE2-1FEBA5F54A1B}" type="datetimeFigureOut">
              <a:rPr lang="es-MX" smtClean="0"/>
              <a:t>24/01/2021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213901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18B05BB-2F8C-4D1A-ADE2-1FEBA5F54A1B}" type="datetimeFigureOut">
              <a:rPr lang="es-MX" smtClean="0"/>
              <a:t>24/01/2021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212156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B05BB-2F8C-4D1A-ADE2-1FEBA5F54A1B}" type="datetimeFigureOut">
              <a:rPr lang="es-MX" smtClean="0"/>
              <a:t>24/01/2021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411789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18B05BB-2F8C-4D1A-ADE2-1FEBA5F54A1B}" type="datetimeFigureOut">
              <a:rPr lang="es-MX" smtClean="0"/>
              <a:t>24/01/2021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343780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18B05BB-2F8C-4D1A-ADE2-1FEBA5F54A1B}" type="datetimeFigureOut">
              <a:rPr lang="es-MX" smtClean="0"/>
              <a:t>24/01/2021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CB51BD6-9727-4206-9D13-E097A60F80D9}" type="slidenum">
              <a:rPr lang="es-MX" smtClean="0"/>
              <a:t>‹Nº›</a:t>
            </a:fld>
            <a:endParaRPr lang="es-MX"/>
          </a:p>
        </p:txBody>
      </p:sp>
    </p:spTree>
    <p:extLst>
      <p:ext uri="{BB962C8B-B14F-4D97-AF65-F5344CB8AC3E}">
        <p14:creationId xmlns:p14="http://schemas.microsoft.com/office/powerpoint/2010/main" val="256379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18B05BB-2F8C-4D1A-ADE2-1FEBA5F54A1B}" type="datetimeFigureOut">
              <a:rPr lang="es-MX" smtClean="0"/>
              <a:t>24/01/2021</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CB51BD6-9727-4206-9D13-E097A60F80D9}" type="slidenum">
              <a:rPr lang="es-MX" smtClean="0"/>
              <a:t>‹Nº›</a:t>
            </a:fld>
            <a:endParaRPr lang="es-MX"/>
          </a:p>
        </p:txBody>
      </p:sp>
    </p:spTree>
    <p:extLst>
      <p:ext uri="{BB962C8B-B14F-4D97-AF65-F5344CB8AC3E}">
        <p14:creationId xmlns:p14="http://schemas.microsoft.com/office/powerpoint/2010/main" val="17835668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1874C2-FEB1-4F59-B061-CB42BDD2D565}"/>
              </a:ext>
            </a:extLst>
          </p:cNvPr>
          <p:cNvSpPr>
            <a:spLocks noGrp="1"/>
          </p:cNvSpPr>
          <p:nvPr>
            <p:ph type="ctrTitle"/>
          </p:nvPr>
        </p:nvSpPr>
        <p:spPr>
          <a:xfrm>
            <a:off x="1731134" y="354495"/>
            <a:ext cx="8001000" cy="2971801"/>
          </a:xfrm>
        </p:spPr>
        <p:txBody>
          <a:bodyPr>
            <a:normAutofit/>
          </a:bodyPr>
          <a:lstStyle/>
          <a:p>
            <a:pPr algn="ctr">
              <a:lnSpc>
                <a:spcPct val="107000"/>
              </a:lnSpc>
              <a:spcAft>
                <a:spcPts val="800"/>
              </a:spcAft>
            </a:pPr>
            <a:r>
              <a:rPr lang="es-MX" sz="3200" dirty="0">
                <a:effectLst/>
                <a:latin typeface="Times New Roman" panose="02020603050405020304" pitchFamily="18" charset="0"/>
                <a:ea typeface="Calibri" panose="020F0502020204030204" pitchFamily="34" charset="0"/>
                <a:cs typeface="Times New Roman" panose="02020603050405020304" pitchFamily="18" charset="0"/>
              </a:rPr>
              <a:t>Proyecto final </a:t>
            </a:r>
            <a:br>
              <a:rPr lang="es-MX" sz="3200" dirty="0">
                <a:effectLst/>
                <a:latin typeface="Times New Roman" panose="02020603050405020304" pitchFamily="18" charset="0"/>
                <a:ea typeface="Calibri" panose="020F0502020204030204" pitchFamily="34" charset="0"/>
                <a:cs typeface="Times New Roman" panose="02020603050405020304" pitchFamily="18" charset="0"/>
              </a:rPr>
            </a:br>
            <a:r>
              <a:rPr lang="es-MX" sz="3200" dirty="0" err="1">
                <a:effectLst/>
                <a:latin typeface="Times New Roman" panose="02020603050405020304" pitchFamily="18" charset="0"/>
                <a:ea typeface="Calibri" panose="020F0502020204030204" pitchFamily="34" charset="0"/>
                <a:cs typeface="Times New Roman" panose="02020603050405020304" pitchFamily="18" charset="0"/>
              </a:rPr>
              <a:t>klee</a:t>
            </a:r>
            <a:r>
              <a:rPr lang="es-MX"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s-MX" sz="3200" dirty="0" err="1">
                <a:effectLst/>
                <a:latin typeface="Times New Roman" panose="02020603050405020304" pitchFamily="18" charset="0"/>
                <a:ea typeface="Calibri" panose="020F0502020204030204" pitchFamily="34" charset="0"/>
                <a:cs typeface="Times New Roman" panose="02020603050405020304" pitchFamily="18" charset="0"/>
              </a:rPr>
              <a:t>symbolic</a:t>
            </a:r>
            <a:r>
              <a:rPr lang="es-MX"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s-MX" sz="3200" dirty="0" err="1">
                <a:effectLst/>
                <a:latin typeface="Times New Roman" panose="02020603050405020304" pitchFamily="18" charset="0"/>
                <a:ea typeface="Calibri" panose="020F0502020204030204" pitchFamily="34" charset="0"/>
                <a:cs typeface="Times New Roman" panose="02020603050405020304" pitchFamily="18" charset="0"/>
              </a:rPr>
              <a:t>execution</a:t>
            </a:r>
            <a:r>
              <a:rPr lang="es-MX"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s-MX" sz="3200" dirty="0" err="1">
                <a:effectLst/>
                <a:latin typeface="Times New Roman" panose="02020603050405020304" pitchFamily="18" charset="0"/>
                <a:ea typeface="Calibri" panose="020F0502020204030204" pitchFamily="34" charset="0"/>
                <a:cs typeface="Times New Roman" panose="02020603050405020304" pitchFamily="18" charset="0"/>
              </a:rPr>
              <a:t>engine</a:t>
            </a:r>
            <a:endParaRPr lang="es-MX" sz="3200" dirty="0"/>
          </a:p>
        </p:txBody>
      </p:sp>
      <p:sp>
        <p:nvSpPr>
          <p:cNvPr id="3" name="Subtítulo 2">
            <a:extLst>
              <a:ext uri="{FF2B5EF4-FFF2-40B4-BE49-F238E27FC236}">
                <a16:creationId xmlns:a16="http://schemas.microsoft.com/office/drawing/2014/main" id="{AD2EDCB6-2465-4E14-95AB-880216886912}"/>
              </a:ext>
            </a:extLst>
          </p:cNvPr>
          <p:cNvSpPr>
            <a:spLocks noGrp="1"/>
          </p:cNvSpPr>
          <p:nvPr>
            <p:ph type="subTitle" idx="1"/>
          </p:nvPr>
        </p:nvSpPr>
        <p:spPr>
          <a:xfrm>
            <a:off x="0" y="4556172"/>
            <a:ext cx="6400800" cy="1947333"/>
          </a:xfrm>
        </p:spPr>
        <p:txBody>
          <a:bodyPr>
            <a:normAutofit fontScale="92500" lnSpcReduction="10000"/>
          </a:bodyPr>
          <a:lstStyle/>
          <a:p>
            <a:pPr>
              <a:lnSpc>
                <a:spcPct val="107000"/>
              </a:lnSpc>
              <a:spcAft>
                <a:spcPts val="800"/>
              </a:spcAft>
            </a:pPr>
            <a:r>
              <a:rPr lang="es-MX"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ALUMNOS: </a:t>
            </a: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s-MX" sz="1800" b="1" dirty="0">
                <a:solidFill>
                  <a:schemeClr val="tx1"/>
                </a:solidFill>
                <a:effectLst/>
                <a:latin typeface="Montserrat Light"/>
                <a:ea typeface="Times New Roman" panose="02020603050405020304" pitchFamily="18" charset="0"/>
              </a:rPr>
              <a:t>*</a:t>
            </a:r>
            <a:r>
              <a:rPr lang="es-MX" sz="1800" b="1" dirty="0" err="1">
                <a:solidFill>
                  <a:schemeClr val="tx1"/>
                </a:solidFill>
                <a:effectLst/>
                <a:latin typeface="Montserrat Light"/>
                <a:ea typeface="Times New Roman" panose="02020603050405020304" pitchFamily="18" charset="0"/>
              </a:rPr>
              <a:t>Hernandez</a:t>
            </a:r>
            <a:r>
              <a:rPr lang="es-MX" sz="1800" b="1" dirty="0">
                <a:solidFill>
                  <a:schemeClr val="tx1"/>
                </a:solidFill>
                <a:effectLst/>
                <a:latin typeface="Montserrat Light"/>
                <a:ea typeface="Times New Roman" panose="02020603050405020304" pitchFamily="18" charset="0"/>
              </a:rPr>
              <a:t> </a:t>
            </a:r>
            <a:r>
              <a:rPr lang="es-MX" sz="1800" b="1" dirty="0" err="1">
                <a:solidFill>
                  <a:schemeClr val="tx1"/>
                </a:solidFill>
                <a:effectLst/>
                <a:latin typeface="Montserrat Light"/>
                <a:ea typeface="Times New Roman" panose="02020603050405020304" pitchFamily="18" charset="0"/>
              </a:rPr>
              <a:t>Hernandez</a:t>
            </a:r>
            <a:r>
              <a:rPr lang="es-MX" sz="1800" b="1" dirty="0">
                <a:solidFill>
                  <a:schemeClr val="tx1"/>
                </a:solidFill>
                <a:effectLst/>
                <a:latin typeface="Montserrat Light"/>
                <a:ea typeface="Times New Roman" panose="02020603050405020304" pitchFamily="18" charset="0"/>
              </a:rPr>
              <a:t> Diego</a:t>
            </a:r>
            <a:endParaRPr lang="es-MX" sz="1800" dirty="0">
              <a:solidFill>
                <a:schemeClr val="tx1"/>
              </a:solidFill>
              <a:effectLst/>
              <a:latin typeface="Times New Roman" panose="02020603050405020304" pitchFamily="18" charset="0"/>
              <a:ea typeface="Times New Roman" panose="02020603050405020304" pitchFamily="18" charset="0"/>
            </a:endParaRPr>
          </a:p>
          <a:p>
            <a:r>
              <a:rPr lang="es-MX" sz="1800" b="1" dirty="0">
                <a:solidFill>
                  <a:schemeClr val="tx1"/>
                </a:solidFill>
                <a:effectLst/>
                <a:latin typeface="Montserrat Light"/>
                <a:ea typeface="Times New Roman" panose="02020603050405020304" pitchFamily="18" charset="0"/>
              </a:rPr>
              <a:t>*Rubio Gómez Israel</a:t>
            </a:r>
            <a:endParaRPr lang="es-MX" sz="1800" dirty="0">
              <a:solidFill>
                <a:schemeClr val="tx1"/>
              </a:solidFill>
              <a:effectLst/>
              <a:latin typeface="Times New Roman" panose="02020603050405020304" pitchFamily="18" charset="0"/>
              <a:ea typeface="Times New Roman" panose="02020603050405020304" pitchFamily="18" charset="0"/>
            </a:endParaRPr>
          </a:p>
          <a:p>
            <a:r>
              <a:rPr lang="es-MX" sz="1800" b="1" dirty="0">
                <a:solidFill>
                  <a:schemeClr val="tx1"/>
                </a:solidFill>
                <a:effectLst/>
                <a:latin typeface="Montserrat Light"/>
                <a:ea typeface="Times New Roman" panose="02020603050405020304" pitchFamily="18" charset="0"/>
              </a:rPr>
              <a:t>*Villalobos Romero </a:t>
            </a:r>
            <a:r>
              <a:rPr lang="es-MX" sz="1800" b="1" dirty="0" err="1">
                <a:solidFill>
                  <a:schemeClr val="tx1"/>
                </a:solidFill>
                <a:effectLst/>
                <a:latin typeface="Montserrat Light"/>
                <a:ea typeface="Times New Roman" panose="02020603050405020304" pitchFamily="18" charset="0"/>
              </a:rPr>
              <a:t>Katherin</a:t>
            </a:r>
            <a:endParaRPr lang="es-MX" sz="1800" dirty="0">
              <a:solidFill>
                <a:schemeClr val="tx1"/>
              </a:solidFill>
              <a:effectLst/>
              <a:latin typeface="Times New Roman" panose="02020603050405020304" pitchFamily="18" charset="0"/>
              <a:ea typeface="Times New Roman" panose="02020603050405020304" pitchFamily="18" charset="0"/>
            </a:endParaRPr>
          </a:p>
          <a:p>
            <a:r>
              <a:rPr lang="es-MX" sz="1800" b="1" dirty="0">
                <a:solidFill>
                  <a:schemeClr val="tx1"/>
                </a:solidFill>
                <a:effectLst/>
                <a:latin typeface="Montserrat Light"/>
                <a:ea typeface="Times New Roman" panose="02020603050405020304" pitchFamily="18" charset="0"/>
              </a:rPr>
              <a:t>*Cofradía Rodríguez Rodrigo </a:t>
            </a:r>
            <a:r>
              <a:rPr lang="es-MX" sz="1800" b="1" dirty="0" err="1">
                <a:solidFill>
                  <a:schemeClr val="tx1"/>
                </a:solidFill>
                <a:effectLst/>
                <a:latin typeface="Montserrat Light"/>
                <a:ea typeface="Times New Roman" panose="02020603050405020304" pitchFamily="18" charset="0"/>
              </a:rPr>
              <a:t>Benjamin</a:t>
            </a:r>
            <a:r>
              <a:rPr lang="es-MX" sz="1800" b="1" dirty="0">
                <a:solidFill>
                  <a:schemeClr val="tx1"/>
                </a:solidFill>
                <a:effectLst/>
                <a:latin typeface="Montserrat Light"/>
                <a:ea typeface="Times New Roman" panose="02020603050405020304" pitchFamily="18" charset="0"/>
              </a:rPr>
              <a:t> </a:t>
            </a:r>
            <a:endParaRPr lang="es-MX" sz="1800" dirty="0">
              <a:solidFill>
                <a:schemeClr val="tx1"/>
              </a:solidFill>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245344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5AA4C61-117F-433F-8F65-FBD6D392D24F}"/>
              </a:ext>
            </a:extLst>
          </p:cNvPr>
          <p:cNvSpPr>
            <a:spLocks noGrp="1"/>
          </p:cNvSpPr>
          <p:nvPr>
            <p:ph idx="1"/>
          </p:nvPr>
        </p:nvSpPr>
        <p:spPr>
          <a:xfrm>
            <a:off x="468551" y="125083"/>
            <a:ext cx="8534400" cy="3615267"/>
          </a:xfrm>
        </p:spPr>
        <p:txBody>
          <a:bodyPr/>
          <a:lstStyle/>
          <a:p>
            <a:r>
              <a:rPr lang="es-MX" dirty="0">
                <a:solidFill>
                  <a:schemeClr val="tx1"/>
                </a:solidFill>
              </a:rPr>
              <a:t>Después de instalarlo procederemos a descargar e instalar </a:t>
            </a:r>
            <a:r>
              <a:rPr lang="es-MX" dirty="0" err="1">
                <a:solidFill>
                  <a:schemeClr val="tx1"/>
                </a:solidFill>
              </a:rPr>
              <a:t>Clang</a:t>
            </a:r>
            <a:r>
              <a:rPr lang="es-MX" dirty="0">
                <a:solidFill>
                  <a:schemeClr val="tx1"/>
                </a:solidFill>
              </a:rPr>
              <a:t> junto con nuestro Klee con los comandos que nos proporciona la pagina</a:t>
            </a:r>
          </a:p>
          <a:p>
            <a:endParaRPr lang="es-MX" dirty="0">
              <a:solidFill>
                <a:schemeClr val="tx1"/>
              </a:solidFill>
            </a:endParaRPr>
          </a:p>
          <a:p>
            <a:endParaRPr lang="es-MX" dirty="0">
              <a:solidFill>
                <a:schemeClr val="tx1"/>
              </a:solidFill>
            </a:endParaRPr>
          </a:p>
          <a:p>
            <a:endParaRPr lang="es-MX" dirty="0">
              <a:solidFill>
                <a:schemeClr val="tx1"/>
              </a:solidFill>
            </a:endParaRPr>
          </a:p>
          <a:p>
            <a:endParaRPr lang="es-MX" dirty="0">
              <a:solidFill>
                <a:schemeClr val="tx1"/>
              </a:solidFill>
            </a:endParaRPr>
          </a:p>
          <a:p>
            <a:endParaRPr lang="es-MX" dirty="0">
              <a:solidFill>
                <a:schemeClr val="tx1"/>
              </a:solidFill>
            </a:endParaRPr>
          </a:p>
        </p:txBody>
      </p:sp>
      <p:pic>
        <p:nvPicPr>
          <p:cNvPr id="5" name="Imagen 4">
            <a:extLst>
              <a:ext uri="{FF2B5EF4-FFF2-40B4-BE49-F238E27FC236}">
                <a16:creationId xmlns:a16="http://schemas.microsoft.com/office/drawing/2014/main" id="{7BCFC7EB-2D65-4BBC-8C80-8C04C9076D1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3330" y="1433818"/>
            <a:ext cx="6178670" cy="3854174"/>
          </a:xfrm>
          <a:prstGeom prst="rect">
            <a:avLst/>
          </a:prstGeom>
          <a:noFill/>
          <a:ln>
            <a:noFill/>
          </a:ln>
        </p:spPr>
      </p:pic>
      <p:pic>
        <p:nvPicPr>
          <p:cNvPr id="6" name="Imagen 5">
            <a:extLst>
              <a:ext uri="{FF2B5EF4-FFF2-40B4-BE49-F238E27FC236}">
                <a16:creationId xmlns:a16="http://schemas.microsoft.com/office/drawing/2014/main" id="{9B1BF606-9820-4E2F-B7AA-C5420839FB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320" y="2112845"/>
            <a:ext cx="5791835" cy="3255010"/>
          </a:xfrm>
          <a:prstGeom prst="rect">
            <a:avLst/>
          </a:prstGeom>
          <a:noFill/>
          <a:ln>
            <a:noFill/>
          </a:ln>
        </p:spPr>
      </p:pic>
    </p:spTree>
    <p:extLst>
      <p:ext uri="{BB962C8B-B14F-4D97-AF65-F5344CB8AC3E}">
        <p14:creationId xmlns:p14="http://schemas.microsoft.com/office/powerpoint/2010/main" val="342620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BEE12BD-DB81-4F47-9EFF-B22939C4ECFA}"/>
              </a:ext>
            </a:extLst>
          </p:cNvPr>
          <p:cNvSpPr>
            <a:spLocks noGrp="1"/>
          </p:cNvSpPr>
          <p:nvPr>
            <p:ph idx="1"/>
          </p:nvPr>
        </p:nvSpPr>
        <p:spPr>
          <a:xfrm>
            <a:off x="474627" y="266970"/>
            <a:ext cx="10604189" cy="2080591"/>
          </a:xfrm>
        </p:spPr>
        <p:txBody>
          <a:bodyPr>
            <a:normAutofit fontScale="92500" lnSpcReduction="20000"/>
          </a:bodyPr>
          <a:lstStyle/>
          <a:p>
            <a:pPr algn="just"/>
            <a:r>
              <a:rPr lang="es-MX" sz="2400" b="1" dirty="0">
                <a:solidFill>
                  <a:schemeClr val="tx1"/>
                </a:solidFill>
              </a:rPr>
              <a:t>Introducción</a:t>
            </a:r>
            <a:r>
              <a:rPr lang="es-MX" sz="1800" dirty="0">
                <a:solidFill>
                  <a:schemeClr val="tx1"/>
                </a:solidFill>
              </a:rPr>
              <a:t> </a:t>
            </a:r>
          </a:p>
          <a:p>
            <a:pPr marL="0" indent="0" algn="just">
              <a:buNone/>
            </a:pPr>
            <a:r>
              <a:rPr lang="es-MX" sz="1800" dirty="0">
                <a:solidFill>
                  <a:schemeClr val="tx1"/>
                </a:solidFill>
                <a:effectLst/>
                <a:latin typeface="Montserrat Light"/>
                <a:ea typeface="Times New Roman" panose="02020603050405020304" pitchFamily="18" charset="0"/>
              </a:rPr>
              <a:t>Nuestro equipo (</a:t>
            </a:r>
            <a:r>
              <a:rPr lang="es-MX" sz="1800" dirty="0" err="1">
                <a:solidFill>
                  <a:schemeClr val="tx1"/>
                </a:solidFill>
                <a:effectLst/>
                <a:latin typeface="Montserrat Light"/>
                <a:ea typeface="Times New Roman" panose="02020603050405020304" pitchFamily="18" charset="0"/>
              </a:rPr>
              <a:t>Candy’s</a:t>
            </a:r>
            <a:r>
              <a:rPr lang="es-MX" sz="1800" dirty="0">
                <a:solidFill>
                  <a:schemeClr val="tx1"/>
                </a:solidFill>
                <a:effectLst/>
                <a:latin typeface="Montserrat Light"/>
                <a:ea typeface="Times New Roman" panose="02020603050405020304" pitchFamily="18" charset="0"/>
              </a:rPr>
              <a:t>) tiene como fin realizar una operación básica como: suma en </a:t>
            </a:r>
            <a:r>
              <a:rPr lang="es-MX" sz="1800" dirty="0" err="1">
                <a:solidFill>
                  <a:schemeClr val="tx1"/>
                </a:solidFill>
                <a:effectLst/>
                <a:latin typeface="Montserrat Light"/>
                <a:ea typeface="Times New Roman" panose="02020603050405020304" pitchFamily="18" charset="0"/>
              </a:rPr>
              <a:t>klee</a:t>
            </a:r>
            <a:r>
              <a:rPr lang="es-MX" sz="1800" dirty="0">
                <a:solidFill>
                  <a:schemeClr val="tx1"/>
                </a:solidFill>
                <a:effectLst/>
                <a:latin typeface="Montserrat Light"/>
                <a:ea typeface="Times New Roman" panose="02020603050405020304" pitchFamily="18" charset="0"/>
              </a:rPr>
              <a:t>, al momento de realizar dichas operación que serán realizadas con números enteros siempre y cuando los dígitos( N. enteros ) sean aceptados por nuestra operación será realizada correctamente y lanzara el resultado exitosamente, nuestro proyecto tiene como objetivo </a:t>
            </a:r>
            <a:r>
              <a:rPr lang="es-MX" sz="1800" i="1" dirty="0">
                <a:solidFill>
                  <a:schemeClr val="tx1"/>
                </a:solidFill>
                <a:effectLst/>
                <a:latin typeface="Montserrat Light"/>
                <a:ea typeface="Times New Roman" panose="02020603050405020304" pitchFamily="18" charset="0"/>
              </a:rPr>
              <a:t>la participación de  cada uno de nuestros integrantes de nuestro equipo para poder programar dentro de este lenguaje nunca antes mencionado por alguno de nuestros profesores. Nuestra idea es aprender más acerca de este lenguaje para que no solamente aprendamos a realizar operaciones básicas si no mucho más. De igual forma es un reto para nosotros el hecho de realizar esto por que como lo dije anteriormente no conocíamos dicho lenguaje. </a:t>
            </a:r>
            <a:endParaRPr lang="es-MX" sz="1800" dirty="0">
              <a:solidFill>
                <a:schemeClr val="tx1"/>
              </a:solidFill>
              <a:effectLst/>
              <a:latin typeface="Times New Roman" panose="02020603050405020304" pitchFamily="18" charset="0"/>
              <a:ea typeface="Times New Roman" panose="02020603050405020304" pitchFamily="18" charset="0"/>
            </a:endParaRPr>
          </a:p>
          <a:p>
            <a:pPr marL="0" indent="0" algn="just">
              <a:buNone/>
            </a:pPr>
            <a:endParaRPr lang="es-MX" sz="1800" dirty="0">
              <a:solidFill>
                <a:schemeClr val="tx1"/>
              </a:solidFill>
            </a:endParaRPr>
          </a:p>
        </p:txBody>
      </p:sp>
    </p:spTree>
    <p:extLst>
      <p:ext uri="{BB962C8B-B14F-4D97-AF65-F5344CB8AC3E}">
        <p14:creationId xmlns:p14="http://schemas.microsoft.com/office/powerpoint/2010/main" val="181278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342F2A-4567-430F-9B16-ADDBAEE74B29}"/>
              </a:ext>
            </a:extLst>
          </p:cNvPr>
          <p:cNvSpPr>
            <a:spLocks noGrp="1"/>
          </p:cNvSpPr>
          <p:nvPr>
            <p:ph idx="1"/>
          </p:nvPr>
        </p:nvSpPr>
        <p:spPr>
          <a:xfrm>
            <a:off x="313152" y="371061"/>
            <a:ext cx="11229492" cy="1751354"/>
          </a:xfrm>
        </p:spPr>
        <p:txBody>
          <a:bodyPr>
            <a:normAutofit/>
          </a:bodyPr>
          <a:lstStyle/>
          <a:p>
            <a:pPr algn="just"/>
            <a:r>
              <a:rPr lang="es-MX" sz="1800" b="1" dirty="0">
                <a:solidFill>
                  <a:schemeClr val="tx1"/>
                </a:solidFill>
                <a:effectLst/>
                <a:latin typeface="Montserrat Light"/>
                <a:ea typeface="Times New Roman" panose="02020603050405020304" pitchFamily="18" charset="0"/>
              </a:rPr>
              <a:t>ANALISIS DE RIESGO</a:t>
            </a:r>
            <a:endParaRPr lang="es-MX" sz="1800" dirty="0">
              <a:solidFill>
                <a:schemeClr val="tx1"/>
              </a:solidFill>
              <a:effectLst/>
              <a:latin typeface="Times New Roman" panose="02020603050405020304" pitchFamily="18" charset="0"/>
              <a:ea typeface="Times New Roman" panose="02020603050405020304" pitchFamily="18" charset="0"/>
            </a:endParaRPr>
          </a:p>
          <a:p>
            <a:pPr marL="0" indent="0" algn="just">
              <a:buNone/>
            </a:pPr>
            <a:endParaRPr lang="es-MX" sz="1800" dirty="0">
              <a:solidFill>
                <a:schemeClr val="tx1"/>
              </a:solidFill>
            </a:endParaRPr>
          </a:p>
          <a:p>
            <a:pPr marL="0" indent="0" algn="just">
              <a:buNone/>
            </a:pPr>
            <a:endParaRPr lang="es-MX" sz="1800" dirty="0">
              <a:solidFill>
                <a:schemeClr val="tx1"/>
              </a:solidFill>
            </a:endParaRPr>
          </a:p>
          <a:p>
            <a:pPr marL="0" indent="0" algn="just">
              <a:buNone/>
            </a:pPr>
            <a:endParaRPr lang="es-MX" sz="1800" dirty="0">
              <a:solidFill>
                <a:schemeClr val="tx1"/>
              </a:solidFill>
            </a:endParaRPr>
          </a:p>
          <a:p>
            <a:pPr marL="0" indent="0" algn="just">
              <a:buNone/>
            </a:pPr>
            <a:endParaRPr lang="es-MX" sz="1800" dirty="0">
              <a:solidFill>
                <a:schemeClr val="tx1"/>
              </a:solidFill>
            </a:endParaRPr>
          </a:p>
        </p:txBody>
      </p:sp>
      <p:pic>
        <p:nvPicPr>
          <p:cNvPr id="4" name="Imagen 3">
            <a:extLst>
              <a:ext uri="{FF2B5EF4-FFF2-40B4-BE49-F238E27FC236}">
                <a16:creationId xmlns:a16="http://schemas.microsoft.com/office/drawing/2014/main" id="{A707D1D4-A9AF-478A-B5AF-54B5DEDD6924}"/>
              </a:ext>
            </a:extLst>
          </p:cNvPr>
          <p:cNvPicPr>
            <a:picLocks noChangeAspect="1"/>
          </p:cNvPicPr>
          <p:nvPr/>
        </p:nvPicPr>
        <p:blipFill>
          <a:blip r:embed="rId2"/>
          <a:stretch>
            <a:fillRect/>
          </a:stretch>
        </p:blipFill>
        <p:spPr>
          <a:xfrm>
            <a:off x="3108104" y="1271286"/>
            <a:ext cx="5639587" cy="4315427"/>
          </a:xfrm>
          <a:prstGeom prst="rect">
            <a:avLst/>
          </a:prstGeom>
        </p:spPr>
      </p:pic>
    </p:spTree>
    <p:extLst>
      <p:ext uri="{BB962C8B-B14F-4D97-AF65-F5344CB8AC3E}">
        <p14:creationId xmlns:p14="http://schemas.microsoft.com/office/powerpoint/2010/main" val="340668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EC6EA0-FCF9-43AE-A42F-7624974C5AE4}"/>
              </a:ext>
            </a:extLst>
          </p:cNvPr>
          <p:cNvSpPr>
            <a:spLocks noGrp="1"/>
          </p:cNvSpPr>
          <p:nvPr>
            <p:ph idx="1"/>
          </p:nvPr>
        </p:nvSpPr>
        <p:spPr>
          <a:xfrm>
            <a:off x="407376" y="112230"/>
            <a:ext cx="10778918" cy="2743200"/>
          </a:xfrm>
        </p:spPr>
        <p:txBody>
          <a:bodyPr>
            <a:normAutofit/>
          </a:bodyPr>
          <a:lstStyle/>
          <a:p>
            <a:pPr algn="just"/>
            <a:r>
              <a:rPr lang="es-MX" sz="1800" b="1" dirty="0">
                <a:solidFill>
                  <a:schemeClr val="tx1"/>
                </a:solidFill>
                <a:effectLst/>
                <a:latin typeface="Montserrat Light"/>
                <a:ea typeface="Times New Roman" panose="02020603050405020304" pitchFamily="18" charset="0"/>
              </a:rPr>
              <a:t>JUSTIFICACION PROYECTO </a:t>
            </a:r>
            <a:endParaRPr lang="es-MX" sz="1800" dirty="0">
              <a:solidFill>
                <a:schemeClr val="tx1"/>
              </a:solidFill>
              <a:effectLst/>
              <a:latin typeface="Times New Roman" panose="02020603050405020304" pitchFamily="18" charset="0"/>
              <a:ea typeface="Times New Roman" panose="02020603050405020304" pitchFamily="18" charset="0"/>
            </a:endParaRPr>
          </a:p>
          <a:p>
            <a:pPr marL="0" indent="0" algn="just">
              <a:buNone/>
            </a:pPr>
            <a:endParaRPr lang="es-MX" sz="2400" b="1" dirty="0">
              <a:solidFill>
                <a:schemeClr val="tx1"/>
              </a:solidFill>
            </a:endParaRPr>
          </a:p>
          <a:p>
            <a:pPr marL="0" indent="0" algn="just">
              <a:buNone/>
            </a:pPr>
            <a:r>
              <a:rPr lang="es-MX" sz="1800" dirty="0">
                <a:solidFill>
                  <a:schemeClr val="tx1"/>
                </a:solidFill>
                <a:effectLst/>
                <a:latin typeface="Montserrat Light"/>
                <a:ea typeface="Times New Roman" panose="02020603050405020304" pitchFamily="18" charset="0"/>
              </a:rPr>
              <a:t>En este proyecto es importante investigar exhaustivamente puesto que la mayoría de la información viene en inglés, se pretende utilizar KLEE SYMBOLIC EXECUTION ENGINE para una serie de operaciones (una calculadora), que esta se introduzcan 2 dígitos y esta automáticamente nos arroje una suma.</a:t>
            </a:r>
            <a:endParaRPr lang="es-MX" sz="1800" dirty="0">
              <a:solidFill>
                <a:schemeClr val="tx1"/>
              </a:solidFill>
              <a:effectLst/>
              <a:latin typeface="Times New Roman" panose="02020603050405020304" pitchFamily="18" charset="0"/>
              <a:ea typeface="Times New Roman" panose="02020603050405020304" pitchFamily="18" charset="0"/>
            </a:endParaRPr>
          </a:p>
          <a:p>
            <a:pPr marL="0" indent="0" algn="just">
              <a:buNone/>
            </a:pPr>
            <a:r>
              <a:rPr lang="es-MX" sz="1800" dirty="0">
                <a:solidFill>
                  <a:schemeClr val="tx1"/>
                </a:solidFill>
                <a:effectLst/>
                <a:latin typeface="Montserrat Light"/>
                <a:ea typeface="Times New Roman" panose="02020603050405020304" pitchFamily="18" charset="0"/>
              </a:rPr>
              <a:t>Teniendo como finalidad el aprendizaje de estos compiladores, que es necesario que tengamos presentes, ya que como ingenieros en sistemas día con día debemos estar actualizados y ver el funcionamiento de esta. </a:t>
            </a:r>
            <a:endParaRPr lang="es-MX" sz="1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133679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C02055C-686E-4DAB-90FE-AD1D316EA970}"/>
              </a:ext>
            </a:extLst>
          </p:cNvPr>
          <p:cNvSpPr>
            <a:spLocks noGrp="1"/>
          </p:cNvSpPr>
          <p:nvPr>
            <p:ph idx="1"/>
          </p:nvPr>
        </p:nvSpPr>
        <p:spPr>
          <a:xfrm>
            <a:off x="564942" y="129209"/>
            <a:ext cx="10354849" cy="2945296"/>
          </a:xfrm>
        </p:spPr>
        <p:txBody>
          <a:bodyPr/>
          <a:lstStyle/>
          <a:p>
            <a:r>
              <a:rPr lang="es-MX" sz="2400" b="1" dirty="0">
                <a:solidFill>
                  <a:schemeClr val="tx1"/>
                </a:solidFill>
              </a:rPr>
              <a:t>CRONOGRAMA</a:t>
            </a:r>
          </a:p>
          <a:p>
            <a:endParaRPr lang="es-MX" sz="2400" b="1" dirty="0">
              <a:solidFill>
                <a:schemeClr val="tx1"/>
              </a:solidFill>
            </a:endParaRPr>
          </a:p>
          <a:p>
            <a:pPr marL="0" indent="0">
              <a:buNone/>
            </a:pPr>
            <a:endParaRPr lang="es-MX" sz="2400" b="1" dirty="0">
              <a:solidFill>
                <a:schemeClr val="tx1"/>
              </a:solidFill>
            </a:endParaRPr>
          </a:p>
          <a:p>
            <a:pPr marL="0" indent="0" algn="just">
              <a:buNone/>
            </a:pPr>
            <a:endParaRPr lang="es-MX" sz="1800" dirty="0">
              <a:solidFill>
                <a:schemeClr val="tx1"/>
              </a:solidFill>
              <a:effectLst/>
              <a:latin typeface="Times New Roman" panose="02020603050405020304" pitchFamily="18" charset="0"/>
              <a:ea typeface="Calibri" panose="020F0502020204030204" pitchFamily="34" charset="0"/>
            </a:endParaRPr>
          </a:p>
        </p:txBody>
      </p:sp>
      <p:pic>
        <p:nvPicPr>
          <p:cNvPr id="4" name="Imagen 3">
            <a:extLst>
              <a:ext uri="{FF2B5EF4-FFF2-40B4-BE49-F238E27FC236}">
                <a16:creationId xmlns:a16="http://schemas.microsoft.com/office/drawing/2014/main" id="{97F4C8C4-3CFA-487A-9284-BD022B7CE435}"/>
              </a:ext>
            </a:extLst>
          </p:cNvPr>
          <p:cNvPicPr>
            <a:picLocks noChangeAspect="1"/>
          </p:cNvPicPr>
          <p:nvPr/>
        </p:nvPicPr>
        <p:blipFill>
          <a:blip r:embed="rId2"/>
          <a:stretch>
            <a:fillRect/>
          </a:stretch>
        </p:blipFill>
        <p:spPr>
          <a:xfrm>
            <a:off x="1813141" y="1332615"/>
            <a:ext cx="8144313" cy="4192770"/>
          </a:xfrm>
          <a:prstGeom prst="rect">
            <a:avLst/>
          </a:prstGeom>
        </p:spPr>
      </p:pic>
    </p:spTree>
    <p:extLst>
      <p:ext uri="{BB962C8B-B14F-4D97-AF65-F5344CB8AC3E}">
        <p14:creationId xmlns:p14="http://schemas.microsoft.com/office/powerpoint/2010/main" val="254258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F35B9F3-AAF6-4868-8E03-EFE46563BF49}"/>
              </a:ext>
            </a:extLst>
          </p:cNvPr>
          <p:cNvSpPr>
            <a:spLocks noGrp="1"/>
          </p:cNvSpPr>
          <p:nvPr>
            <p:ph idx="1"/>
          </p:nvPr>
        </p:nvSpPr>
        <p:spPr>
          <a:xfrm>
            <a:off x="684212" y="685800"/>
            <a:ext cx="10606640" cy="4151243"/>
          </a:xfrm>
        </p:spPr>
        <p:txBody>
          <a:bodyPr>
            <a:normAutofit fontScale="62500" lnSpcReduction="20000"/>
          </a:bodyPr>
          <a:lstStyle/>
          <a:p>
            <a:pPr algn="just"/>
            <a:r>
              <a:rPr lang="es-MX" sz="2600" b="1" dirty="0">
                <a:solidFill>
                  <a:schemeClr val="tx1"/>
                </a:solidFill>
              </a:rPr>
              <a:t>METODOLOGIA A UTILIZAR</a:t>
            </a:r>
          </a:p>
          <a:p>
            <a:pPr marL="0" indent="0" algn="just">
              <a:buNone/>
            </a:pPr>
            <a:endParaRPr lang="es-MX" sz="2600" b="1" dirty="0">
              <a:solidFill>
                <a:schemeClr val="tx1"/>
              </a:solidFill>
            </a:endParaRPr>
          </a:p>
          <a:p>
            <a:pPr algn="just"/>
            <a:r>
              <a:rPr lang="es-MX" sz="2100" dirty="0">
                <a:solidFill>
                  <a:schemeClr val="tx1"/>
                </a:solidFill>
                <a:effectLst/>
                <a:latin typeface="Montserrat Light"/>
                <a:ea typeface="Times New Roman" panose="02020603050405020304" pitchFamily="18" charset="0"/>
              </a:rPr>
              <a:t>La metodología tradicional es la que más se ajusta nuestra forma de trabajar, ya que este proyecto se nos hace complicado y hay que investigarlo de pies a cabeza, y uno de los problemas de este es que la información que se investiga está en inglés y eso se nos dificulta.</a:t>
            </a:r>
            <a:endParaRPr lang="es-MX" sz="2100" dirty="0">
              <a:solidFill>
                <a:schemeClr val="tx1"/>
              </a:solidFill>
              <a:effectLst/>
              <a:latin typeface="Times New Roman" panose="02020603050405020304" pitchFamily="18" charset="0"/>
              <a:ea typeface="Times New Roman" panose="02020603050405020304" pitchFamily="18" charset="0"/>
            </a:endParaRPr>
          </a:p>
          <a:p>
            <a:pPr algn="just"/>
            <a:r>
              <a:rPr lang="es-MX" sz="2100" dirty="0">
                <a:solidFill>
                  <a:schemeClr val="tx1"/>
                </a:solidFill>
                <a:effectLst/>
                <a:latin typeface="Montserrat Light"/>
                <a:ea typeface="Times New Roman" panose="02020603050405020304" pitchFamily="18" charset="0"/>
              </a:rPr>
              <a:t>La metodología tradicional nos dice que se maneja una secuencia fija:</a:t>
            </a:r>
            <a:endParaRPr lang="es-MX" sz="2100" dirty="0">
              <a:solidFill>
                <a:schemeClr val="tx1"/>
              </a:solidFill>
              <a:effectLst/>
              <a:latin typeface="Times New Roman" panose="02020603050405020304" pitchFamily="18" charset="0"/>
              <a:ea typeface="Times New Roman" panose="02020603050405020304" pitchFamily="18" charset="0"/>
            </a:endParaRPr>
          </a:p>
          <a:p>
            <a:pPr algn="just"/>
            <a:r>
              <a:rPr lang="es-MX" sz="2100" dirty="0">
                <a:solidFill>
                  <a:schemeClr val="tx1"/>
                </a:solidFill>
                <a:effectLst/>
                <a:latin typeface="Montserrat Light"/>
                <a:ea typeface="Times New Roman" panose="02020603050405020304" pitchFamily="18" charset="0"/>
              </a:rPr>
              <a:t>•	Iniciación </a:t>
            </a:r>
            <a:endParaRPr lang="es-MX" sz="2100" dirty="0">
              <a:solidFill>
                <a:schemeClr val="tx1"/>
              </a:solidFill>
              <a:effectLst/>
              <a:latin typeface="Times New Roman" panose="02020603050405020304" pitchFamily="18" charset="0"/>
              <a:ea typeface="Times New Roman" panose="02020603050405020304" pitchFamily="18" charset="0"/>
            </a:endParaRPr>
          </a:p>
          <a:p>
            <a:pPr algn="just"/>
            <a:r>
              <a:rPr lang="es-MX" sz="2100" dirty="0">
                <a:solidFill>
                  <a:schemeClr val="tx1"/>
                </a:solidFill>
                <a:effectLst/>
                <a:latin typeface="Montserrat Light"/>
                <a:ea typeface="Times New Roman" panose="02020603050405020304" pitchFamily="18" charset="0"/>
              </a:rPr>
              <a:t>•	Planificación</a:t>
            </a:r>
            <a:endParaRPr lang="es-MX" sz="2100" dirty="0">
              <a:solidFill>
                <a:schemeClr val="tx1"/>
              </a:solidFill>
              <a:effectLst/>
              <a:latin typeface="Times New Roman" panose="02020603050405020304" pitchFamily="18" charset="0"/>
              <a:ea typeface="Times New Roman" panose="02020603050405020304" pitchFamily="18" charset="0"/>
            </a:endParaRPr>
          </a:p>
          <a:p>
            <a:pPr algn="just"/>
            <a:r>
              <a:rPr lang="es-MX" sz="2100" dirty="0">
                <a:solidFill>
                  <a:schemeClr val="tx1"/>
                </a:solidFill>
                <a:effectLst/>
                <a:latin typeface="Montserrat Light"/>
                <a:ea typeface="Times New Roman" panose="02020603050405020304" pitchFamily="18" charset="0"/>
              </a:rPr>
              <a:t>•	Ejecución </a:t>
            </a:r>
            <a:endParaRPr lang="es-MX" sz="2100" dirty="0">
              <a:solidFill>
                <a:schemeClr val="tx1"/>
              </a:solidFill>
              <a:effectLst/>
              <a:latin typeface="Times New Roman" panose="02020603050405020304" pitchFamily="18" charset="0"/>
              <a:ea typeface="Times New Roman" panose="02020603050405020304" pitchFamily="18" charset="0"/>
            </a:endParaRPr>
          </a:p>
          <a:p>
            <a:pPr algn="just"/>
            <a:r>
              <a:rPr lang="es-MX" sz="2100" dirty="0">
                <a:solidFill>
                  <a:schemeClr val="tx1"/>
                </a:solidFill>
                <a:effectLst/>
                <a:latin typeface="Montserrat Light"/>
                <a:ea typeface="Times New Roman" panose="02020603050405020304" pitchFamily="18" charset="0"/>
              </a:rPr>
              <a:t>•	Medición </a:t>
            </a:r>
            <a:endParaRPr lang="es-MX" sz="2100" dirty="0">
              <a:solidFill>
                <a:schemeClr val="tx1"/>
              </a:solidFill>
              <a:effectLst/>
              <a:latin typeface="Times New Roman" panose="02020603050405020304" pitchFamily="18" charset="0"/>
              <a:ea typeface="Times New Roman" panose="02020603050405020304" pitchFamily="18" charset="0"/>
            </a:endParaRPr>
          </a:p>
          <a:p>
            <a:pPr algn="just"/>
            <a:r>
              <a:rPr lang="es-MX" sz="2100" dirty="0">
                <a:solidFill>
                  <a:schemeClr val="tx1"/>
                </a:solidFill>
                <a:effectLst/>
                <a:latin typeface="Montserrat Light"/>
                <a:ea typeface="Times New Roman" panose="02020603050405020304" pitchFamily="18" charset="0"/>
              </a:rPr>
              <a:t>Los beneficios de esta metodología tradicional:</a:t>
            </a:r>
            <a:endParaRPr lang="es-MX" sz="2100" dirty="0">
              <a:solidFill>
                <a:schemeClr val="tx1"/>
              </a:solidFill>
              <a:effectLst/>
              <a:latin typeface="Times New Roman" panose="02020603050405020304" pitchFamily="18" charset="0"/>
              <a:ea typeface="Times New Roman" panose="02020603050405020304" pitchFamily="18" charset="0"/>
            </a:endParaRPr>
          </a:p>
          <a:p>
            <a:pPr algn="just"/>
            <a:r>
              <a:rPr lang="es-MX" sz="2100" dirty="0">
                <a:solidFill>
                  <a:schemeClr val="tx1"/>
                </a:solidFill>
                <a:effectLst/>
                <a:latin typeface="Montserrat Light"/>
                <a:ea typeface="Times New Roman" panose="02020603050405020304" pitchFamily="18" charset="0"/>
              </a:rPr>
              <a:t>•	Objetivos definidos </a:t>
            </a:r>
            <a:endParaRPr lang="es-MX" sz="2100" dirty="0">
              <a:solidFill>
                <a:schemeClr val="tx1"/>
              </a:solidFill>
              <a:effectLst/>
              <a:latin typeface="Times New Roman" panose="02020603050405020304" pitchFamily="18" charset="0"/>
              <a:ea typeface="Times New Roman" panose="02020603050405020304" pitchFamily="18" charset="0"/>
            </a:endParaRPr>
          </a:p>
          <a:p>
            <a:pPr algn="just"/>
            <a:r>
              <a:rPr lang="es-MX" sz="2100" dirty="0">
                <a:solidFill>
                  <a:schemeClr val="tx1"/>
                </a:solidFill>
                <a:effectLst/>
                <a:latin typeface="Montserrat Light"/>
                <a:ea typeface="Times New Roman" panose="02020603050405020304" pitchFamily="18" charset="0"/>
              </a:rPr>
              <a:t>•	Procesos controlables</a:t>
            </a:r>
            <a:endParaRPr lang="es-MX" sz="2100" dirty="0">
              <a:solidFill>
                <a:schemeClr val="tx1"/>
              </a:solidFill>
              <a:effectLst/>
              <a:latin typeface="Times New Roman" panose="02020603050405020304" pitchFamily="18" charset="0"/>
              <a:ea typeface="Times New Roman" panose="02020603050405020304" pitchFamily="18" charset="0"/>
            </a:endParaRPr>
          </a:p>
          <a:p>
            <a:pPr algn="just"/>
            <a:r>
              <a:rPr lang="es-MX" sz="2100" dirty="0">
                <a:solidFill>
                  <a:schemeClr val="tx1"/>
                </a:solidFill>
                <a:effectLst/>
                <a:latin typeface="Montserrat Light"/>
                <a:ea typeface="Times New Roman" panose="02020603050405020304" pitchFamily="18" charset="0"/>
              </a:rPr>
              <a:t>•	Documentación clara y confiable</a:t>
            </a:r>
            <a:endParaRPr lang="es-MX" sz="2100" dirty="0">
              <a:solidFill>
                <a:schemeClr val="tx1"/>
              </a:solidFill>
              <a:effectLst/>
              <a:latin typeface="Times New Roman" panose="02020603050405020304" pitchFamily="18" charset="0"/>
              <a:ea typeface="Times New Roman" panose="02020603050405020304" pitchFamily="18" charset="0"/>
            </a:endParaRPr>
          </a:p>
          <a:p>
            <a:pPr algn="just"/>
            <a:r>
              <a:rPr lang="es-MX" sz="2100" dirty="0">
                <a:solidFill>
                  <a:schemeClr val="tx1"/>
                </a:solidFill>
                <a:effectLst/>
                <a:latin typeface="Montserrat Light"/>
                <a:ea typeface="Times New Roman" panose="02020603050405020304" pitchFamily="18" charset="0"/>
              </a:rPr>
              <a:t>•	Mayor responsabilidad</a:t>
            </a:r>
            <a:endParaRPr lang="es-MX" sz="2100" dirty="0">
              <a:solidFill>
                <a:schemeClr val="tx1"/>
              </a:solidFill>
              <a:effectLst/>
              <a:latin typeface="Times New Roman" panose="02020603050405020304" pitchFamily="18" charset="0"/>
              <a:ea typeface="Times New Roman" panose="02020603050405020304" pitchFamily="18" charset="0"/>
            </a:endParaRPr>
          </a:p>
          <a:p>
            <a:pPr algn="just"/>
            <a:r>
              <a:rPr lang="es-MX" sz="2100" dirty="0">
                <a:solidFill>
                  <a:schemeClr val="tx1"/>
                </a:solidFill>
                <a:effectLst/>
                <a:latin typeface="Montserrat Light"/>
                <a:ea typeface="Times New Roman" panose="02020603050405020304" pitchFamily="18" charset="0"/>
              </a:rPr>
              <a:t>Por estas razones creemos que nuestro proyecto será un rotundo éxito utilizando la metodología tradicional.</a:t>
            </a:r>
            <a:endParaRPr lang="es-MX" sz="2100" dirty="0">
              <a:solidFill>
                <a:schemeClr val="tx1"/>
              </a:solidFill>
              <a:effectLst/>
              <a:latin typeface="Times New Roman" panose="02020603050405020304" pitchFamily="18" charset="0"/>
              <a:ea typeface="Times New Roman" panose="02020603050405020304" pitchFamily="18" charset="0"/>
            </a:endParaRPr>
          </a:p>
          <a:p>
            <a:endParaRPr lang="es-MX" dirty="0"/>
          </a:p>
        </p:txBody>
      </p:sp>
      <p:pic>
        <p:nvPicPr>
          <p:cNvPr id="3076" name="Picture 4" descr="Por qué es importante definir objetivos en Email Marketing?">
            <a:extLst>
              <a:ext uri="{FF2B5EF4-FFF2-40B4-BE49-F238E27FC236}">
                <a16:creationId xmlns:a16="http://schemas.microsoft.com/office/drawing/2014/main" id="{9C252942-2495-4960-BA74-6898D507B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664" y="4837043"/>
            <a:ext cx="51911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3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9ACB59-77F9-46DC-940A-310B57D8DDEE}"/>
              </a:ext>
            </a:extLst>
          </p:cNvPr>
          <p:cNvSpPr>
            <a:spLocks noGrp="1"/>
          </p:cNvSpPr>
          <p:nvPr>
            <p:ph idx="1"/>
          </p:nvPr>
        </p:nvSpPr>
        <p:spPr>
          <a:xfrm>
            <a:off x="1118033" y="1688762"/>
            <a:ext cx="9138775" cy="2814227"/>
          </a:xfrm>
        </p:spPr>
        <p:txBody>
          <a:bodyPr>
            <a:normAutofit fontScale="25000" lnSpcReduction="20000"/>
          </a:bodyPr>
          <a:lstStyle/>
          <a:p>
            <a:pPr algn="just"/>
            <a:r>
              <a:rPr lang="es-MX" sz="6000" b="1" dirty="0">
                <a:solidFill>
                  <a:schemeClr val="tx1"/>
                </a:solidFill>
                <a:effectLst/>
                <a:latin typeface="Montserrat Light"/>
                <a:ea typeface="Times New Roman" panose="02020603050405020304" pitchFamily="18" charset="0"/>
              </a:rPr>
              <a:t>Requerimientos Funcionales</a:t>
            </a:r>
            <a:endParaRPr lang="es-MX" sz="6000" dirty="0">
              <a:solidFill>
                <a:schemeClr val="tx1"/>
              </a:solidFill>
              <a:effectLst/>
              <a:latin typeface="Times New Roman" panose="02020603050405020304" pitchFamily="18" charset="0"/>
              <a:ea typeface="Times New Roman" panose="02020603050405020304" pitchFamily="18" charset="0"/>
            </a:endParaRPr>
          </a:p>
          <a:p>
            <a:pPr algn="just"/>
            <a:r>
              <a:rPr lang="es-MX" sz="6000" b="1" dirty="0">
                <a:solidFill>
                  <a:schemeClr val="tx1"/>
                </a:solidFill>
                <a:effectLst/>
                <a:latin typeface="Montserrat Light"/>
                <a:ea typeface="Times New Roman" panose="02020603050405020304" pitchFamily="18" charset="0"/>
              </a:rPr>
              <a:t> </a:t>
            </a:r>
            <a:endParaRPr lang="es-MX" sz="6000" dirty="0">
              <a:solidFill>
                <a:schemeClr val="tx1"/>
              </a:solidFill>
              <a:effectLst/>
              <a:latin typeface="Times New Roman" panose="02020603050405020304" pitchFamily="18" charset="0"/>
              <a:ea typeface="Times New Roman" panose="02020603050405020304" pitchFamily="18" charset="0"/>
            </a:endParaRPr>
          </a:p>
          <a:p>
            <a:pPr algn="just"/>
            <a:r>
              <a:rPr lang="es-MX" sz="6000" b="1" dirty="0">
                <a:solidFill>
                  <a:schemeClr val="tx1"/>
                </a:solidFill>
                <a:effectLst/>
                <a:latin typeface="Montserrat Light"/>
                <a:ea typeface="Times New Roman" panose="02020603050405020304" pitchFamily="18" charset="0"/>
              </a:rPr>
              <a:t> </a:t>
            </a:r>
            <a:endParaRPr lang="es-MX" sz="6000" dirty="0">
              <a:solidFill>
                <a:schemeClr val="tx1"/>
              </a:solidFill>
              <a:effectLst/>
              <a:latin typeface="Times New Roman" panose="02020603050405020304" pitchFamily="18" charset="0"/>
              <a:ea typeface="Times New Roman" panose="02020603050405020304" pitchFamily="18" charset="0"/>
            </a:endParaRPr>
          </a:p>
          <a:p>
            <a:pPr algn="just"/>
            <a:r>
              <a:rPr lang="es-MX" sz="6000" dirty="0">
                <a:solidFill>
                  <a:schemeClr val="tx1"/>
                </a:solidFill>
                <a:effectLst/>
                <a:latin typeface="Montserrat Light"/>
                <a:ea typeface="Times New Roman" panose="02020603050405020304" pitchFamily="18" charset="0"/>
              </a:rPr>
              <a:t>Nuestro proyecto va enfocado en hacer una suma en Klee, como requerimientos funcionales para que este proyecto se lleve a cabo es necesario que se cumplan los siguientes requerimientos:</a:t>
            </a:r>
            <a:endParaRPr lang="es-MX" sz="6000" dirty="0">
              <a:solidFill>
                <a:schemeClr val="tx1"/>
              </a:solidFill>
              <a:effectLst/>
              <a:latin typeface="Times New Roman" panose="02020603050405020304" pitchFamily="18" charset="0"/>
              <a:ea typeface="Times New Roman" panose="02020603050405020304" pitchFamily="18" charset="0"/>
            </a:endParaRPr>
          </a:p>
          <a:p>
            <a:pPr algn="just"/>
            <a:r>
              <a:rPr lang="es-MX" sz="6000" dirty="0">
                <a:solidFill>
                  <a:schemeClr val="tx1"/>
                </a:solidFill>
                <a:effectLst/>
                <a:latin typeface="Montserrat Light"/>
                <a:ea typeface="Times New Roman" panose="02020603050405020304" pitchFamily="18" charset="0"/>
              </a:rPr>
              <a:t> </a:t>
            </a:r>
            <a:endParaRPr lang="es-MX" sz="6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MX" sz="6000" dirty="0">
                <a:solidFill>
                  <a:schemeClr val="tx1"/>
                </a:solidFill>
                <a:effectLst/>
                <a:latin typeface="Montserrat Light"/>
                <a:ea typeface="Times New Roman" panose="02020603050405020304" pitchFamily="18" charset="0"/>
                <a:cs typeface="Times New Roman" panose="02020603050405020304" pitchFamily="18" charset="0"/>
              </a:rPr>
              <a:t>Tener instalado nuestro Docker para que funcione nuestro Klee</a:t>
            </a:r>
            <a:endParaRPr lang="es-MX"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s-MX" sz="6000" dirty="0">
                <a:solidFill>
                  <a:schemeClr val="tx1"/>
                </a:solidFill>
                <a:effectLst/>
                <a:latin typeface="Montserrat Light"/>
                <a:ea typeface="Times New Roman" panose="02020603050405020304" pitchFamily="18" charset="0"/>
                <a:cs typeface="Times New Roman" panose="02020603050405020304" pitchFamily="18" charset="0"/>
              </a:rPr>
              <a:t>Tener instalado Klee </a:t>
            </a:r>
            <a:endParaRPr lang="es-MX"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s-MX" sz="6000" dirty="0">
                <a:solidFill>
                  <a:schemeClr val="tx1"/>
                </a:solidFill>
                <a:effectLst/>
                <a:latin typeface="Montserrat Light"/>
                <a:ea typeface="Times New Roman" panose="02020603050405020304" pitchFamily="18" charset="0"/>
                <a:cs typeface="Times New Roman" panose="02020603050405020304" pitchFamily="18" charset="0"/>
              </a:rPr>
              <a:t> Ingresar el código y que funcione</a:t>
            </a:r>
            <a:endParaRPr lang="es-MX"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s-MX" sz="6000" dirty="0">
                <a:solidFill>
                  <a:schemeClr val="tx1"/>
                </a:solidFill>
                <a:effectLst/>
                <a:latin typeface="Montserrat Light"/>
                <a:ea typeface="Times New Roman" panose="02020603050405020304" pitchFamily="18" charset="0"/>
                <a:cs typeface="Times New Roman" panose="02020603050405020304" pitchFamily="18" charset="0"/>
              </a:rPr>
              <a:t>Descripciones de las operaciones a ser realizadas</a:t>
            </a:r>
            <a:endParaRPr lang="es-MX"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s-MX" sz="6000" dirty="0">
                <a:solidFill>
                  <a:schemeClr val="tx1"/>
                </a:solidFill>
                <a:effectLst/>
                <a:latin typeface="Montserrat Light"/>
                <a:ea typeface="Times New Roman" panose="02020603050405020304" pitchFamily="18" charset="0"/>
                <a:cs typeface="Times New Roman" panose="02020603050405020304" pitchFamily="18" charset="0"/>
              </a:rPr>
              <a:t>Verificar que nuestros valores sean correctos </a:t>
            </a:r>
            <a:endParaRPr lang="es-MX"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s-MX" sz="6000" dirty="0">
                <a:solidFill>
                  <a:schemeClr val="tx1"/>
                </a:solidFill>
                <a:effectLst/>
                <a:latin typeface="Montserrat Light"/>
                <a:ea typeface="Times New Roman" panose="02020603050405020304" pitchFamily="18" charset="0"/>
              </a:rPr>
              <a:t> </a:t>
            </a:r>
            <a:endParaRPr lang="es-MX" sz="6000" dirty="0">
              <a:solidFill>
                <a:schemeClr val="tx1"/>
              </a:solidFill>
              <a:effectLst/>
              <a:latin typeface="Times New Roman" panose="02020603050405020304" pitchFamily="18" charset="0"/>
              <a:ea typeface="Times New Roman" panose="02020603050405020304" pitchFamily="18" charset="0"/>
            </a:endParaRPr>
          </a:p>
          <a:p>
            <a:pPr algn="just"/>
            <a:r>
              <a:rPr lang="es-MX" sz="6000" b="1" dirty="0">
                <a:solidFill>
                  <a:schemeClr val="tx1"/>
                </a:solidFill>
                <a:effectLst/>
                <a:latin typeface="Montserrat Light"/>
                <a:ea typeface="Times New Roman" panose="02020603050405020304" pitchFamily="18" charset="0"/>
              </a:rPr>
              <a:t>Requerimientos No Funcionales</a:t>
            </a:r>
            <a:endParaRPr lang="es-MX" sz="6000" dirty="0">
              <a:solidFill>
                <a:schemeClr val="tx1"/>
              </a:solidFill>
              <a:effectLst/>
              <a:latin typeface="Times New Roman" panose="02020603050405020304" pitchFamily="18" charset="0"/>
              <a:ea typeface="Times New Roman" panose="02020603050405020304" pitchFamily="18" charset="0"/>
            </a:endParaRPr>
          </a:p>
          <a:p>
            <a:pPr algn="just"/>
            <a:r>
              <a:rPr lang="es-MX" sz="6000" b="1" dirty="0">
                <a:solidFill>
                  <a:schemeClr val="tx1"/>
                </a:solidFill>
                <a:effectLst/>
                <a:latin typeface="Montserrat Light"/>
                <a:ea typeface="Times New Roman" panose="02020603050405020304" pitchFamily="18" charset="0"/>
              </a:rPr>
              <a:t> </a:t>
            </a:r>
            <a:endParaRPr lang="es-MX" sz="6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MX" sz="6000" dirty="0">
                <a:solidFill>
                  <a:schemeClr val="tx1"/>
                </a:solidFill>
                <a:effectLst/>
                <a:latin typeface="Montserrat Light"/>
                <a:ea typeface="Times New Roman" panose="02020603050405020304" pitchFamily="18" charset="0"/>
                <a:cs typeface="Times New Roman" panose="02020603050405020304" pitchFamily="18" charset="0"/>
              </a:rPr>
              <a:t>El proyecto es fácil de comprender </a:t>
            </a:r>
            <a:endParaRPr lang="es-MX"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s-MX" sz="6000" dirty="0">
                <a:solidFill>
                  <a:schemeClr val="tx1"/>
                </a:solidFill>
                <a:effectLst/>
                <a:latin typeface="Montserrat Light"/>
                <a:ea typeface="Times New Roman" panose="02020603050405020304" pitchFamily="18" charset="0"/>
                <a:cs typeface="Times New Roman" panose="02020603050405020304" pitchFamily="18" charset="0"/>
              </a:rPr>
              <a:t>El proyecto puede ser escalable, ya que podría realizar más operaciones</a:t>
            </a:r>
            <a:endParaRPr lang="es-MX"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s-MX" sz="6000" dirty="0">
                <a:solidFill>
                  <a:schemeClr val="tx1"/>
                </a:solidFill>
                <a:effectLst/>
                <a:latin typeface="Montserrat Light"/>
                <a:ea typeface="Times New Roman" panose="02020603050405020304" pitchFamily="18" charset="0"/>
                <a:cs typeface="Times New Roman" panose="02020603050405020304" pitchFamily="18" charset="0"/>
              </a:rPr>
              <a:t>El proyecto no tiene una gran disponibilidad ya que este solo se pudo instalar en UBUNTU </a:t>
            </a:r>
            <a:endParaRPr lang="es-MX"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s-MX" dirty="0"/>
              <a:t> </a:t>
            </a:r>
          </a:p>
        </p:txBody>
      </p:sp>
    </p:spTree>
    <p:extLst>
      <p:ext uri="{BB962C8B-B14F-4D97-AF65-F5344CB8AC3E}">
        <p14:creationId xmlns:p14="http://schemas.microsoft.com/office/powerpoint/2010/main" val="21092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7FDCF0-9F7F-4E97-A783-092BD09AA3A9}"/>
              </a:ext>
            </a:extLst>
          </p:cNvPr>
          <p:cNvSpPr>
            <a:spLocks noGrp="1"/>
          </p:cNvSpPr>
          <p:nvPr>
            <p:ph idx="1"/>
          </p:nvPr>
        </p:nvSpPr>
        <p:spPr>
          <a:xfrm>
            <a:off x="684211" y="685800"/>
            <a:ext cx="11269249" cy="3144328"/>
          </a:xfrm>
        </p:spPr>
        <p:txBody>
          <a:bodyPr>
            <a:normAutofit/>
          </a:bodyPr>
          <a:lstStyle/>
          <a:p>
            <a:pPr marL="0" indent="0">
              <a:buNone/>
            </a:pPr>
            <a:endParaRPr lang="es-MX" sz="1800" dirty="0">
              <a:solidFill>
                <a:schemeClr val="tx1"/>
              </a:solidFill>
            </a:endParaRPr>
          </a:p>
          <a:p>
            <a:pPr marL="0" indent="0">
              <a:buNone/>
            </a:pPr>
            <a:r>
              <a:rPr lang="es-MX" sz="1800" dirty="0">
                <a:solidFill>
                  <a:schemeClr val="tx1"/>
                </a:solidFill>
              </a:rPr>
              <a:t>DESARROLLO</a:t>
            </a:r>
          </a:p>
          <a:p>
            <a:pPr marL="0" indent="0">
              <a:buNone/>
            </a:pPr>
            <a:endParaRPr lang="es-MX" sz="1800" dirty="0">
              <a:solidFill>
                <a:schemeClr val="tx1"/>
              </a:solidFill>
            </a:endParaRPr>
          </a:p>
          <a:p>
            <a:pPr marL="0" indent="0">
              <a:buNone/>
            </a:pPr>
            <a:endParaRPr lang="es-MX" sz="1800" dirty="0">
              <a:solidFill>
                <a:schemeClr val="tx1"/>
              </a:solidFill>
            </a:endParaRPr>
          </a:p>
          <a:p>
            <a:pPr marL="0" indent="0">
              <a:buNone/>
            </a:pPr>
            <a:r>
              <a:rPr lang="es-MX" sz="1800" dirty="0">
                <a:solidFill>
                  <a:schemeClr val="tx1"/>
                </a:solidFill>
                <a:effectLst/>
                <a:latin typeface="Montserrat Light"/>
                <a:ea typeface="Times New Roman" panose="02020603050405020304" pitchFamily="18" charset="0"/>
              </a:rPr>
              <a:t>*Vamos a crear una nueva máquina virtual  </a:t>
            </a:r>
            <a:r>
              <a:rPr lang="es-MX" sz="1800" dirty="0">
                <a:solidFill>
                  <a:schemeClr val="tx1"/>
                </a:solidFill>
                <a:latin typeface="Montserrat Light"/>
                <a:ea typeface="Times New Roman" panose="02020603050405020304" pitchFamily="18" charset="0"/>
              </a:rPr>
              <a:t>y a</a:t>
            </a:r>
            <a:r>
              <a:rPr lang="es-MX" sz="1800" dirty="0">
                <a:solidFill>
                  <a:schemeClr val="tx1"/>
                </a:solidFill>
                <a:effectLst/>
                <a:latin typeface="Montserrat Light"/>
                <a:ea typeface="Times New Roman" panose="02020603050405020304" pitchFamily="18" charset="0"/>
              </a:rPr>
              <a:t>quí asignaremos espacio de memoria, sistema operativo, </a:t>
            </a:r>
            <a:r>
              <a:rPr lang="es-MX" sz="1800" dirty="0" err="1">
                <a:solidFill>
                  <a:schemeClr val="tx1"/>
                </a:solidFill>
                <a:effectLst/>
                <a:latin typeface="Montserrat Light"/>
                <a:ea typeface="Times New Roman" panose="02020603050405020304" pitchFamily="18" charset="0"/>
              </a:rPr>
              <a:t>ram</a:t>
            </a:r>
            <a:r>
              <a:rPr lang="es-MX" sz="1800" dirty="0">
                <a:solidFill>
                  <a:schemeClr val="tx1"/>
                </a:solidFill>
                <a:effectLst/>
                <a:latin typeface="Montserrat Light"/>
                <a:ea typeface="Times New Roman" panose="02020603050405020304" pitchFamily="18" charset="0"/>
              </a:rPr>
              <a:t>, estamos utilizando la versión de </a:t>
            </a:r>
            <a:r>
              <a:rPr lang="es-MX" sz="1800" dirty="0" err="1">
                <a:solidFill>
                  <a:schemeClr val="tx1"/>
                </a:solidFill>
                <a:effectLst/>
                <a:latin typeface="Montserrat Light"/>
                <a:ea typeface="Times New Roman" panose="02020603050405020304" pitchFamily="18" charset="0"/>
              </a:rPr>
              <a:t>ubuntu</a:t>
            </a:r>
            <a:r>
              <a:rPr lang="es-MX" sz="1800" dirty="0">
                <a:solidFill>
                  <a:schemeClr val="tx1"/>
                </a:solidFill>
                <a:effectLst/>
                <a:latin typeface="Montserrat Light"/>
                <a:ea typeface="Times New Roman" panose="02020603050405020304" pitchFamily="18" charset="0"/>
              </a:rPr>
              <a:t> </a:t>
            </a:r>
            <a:r>
              <a:rPr lang="es-MX" sz="1800" dirty="0" err="1">
                <a:solidFill>
                  <a:schemeClr val="tx1"/>
                </a:solidFill>
                <a:effectLst/>
                <a:latin typeface="Montserrat Light"/>
                <a:ea typeface="Times New Roman" panose="02020603050405020304" pitchFamily="18" charset="0"/>
              </a:rPr>
              <a:t>version</a:t>
            </a:r>
            <a:r>
              <a:rPr lang="es-MX" sz="1800" dirty="0">
                <a:solidFill>
                  <a:schemeClr val="tx1"/>
                </a:solidFill>
                <a:effectLst/>
                <a:latin typeface="Montserrat Light"/>
                <a:ea typeface="Times New Roman" panose="02020603050405020304" pitchFamily="18" charset="0"/>
              </a:rPr>
              <a:t> 20.4.4</a:t>
            </a:r>
            <a:endParaRPr lang="es-MX" sz="1800" dirty="0">
              <a:solidFill>
                <a:schemeClr val="tx1"/>
              </a:solidFill>
              <a:effectLst/>
              <a:latin typeface="Times New Roman" panose="02020603050405020304" pitchFamily="18" charset="0"/>
              <a:ea typeface="Times New Roman" panose="02020603050405020304" pitchFamily="18" charset="0"/>
            </a:endParaRPr>
          </a:p>
          <a:p>
            <a:pPr marL="0" indent="0">
              <a:buNone/>
            </a:pPr>
            <a:r>
              <a:rPr lang="es-MX" sz="1800" dirty="0">
                <a:solidFill>
                  <a:schemeClr val="tx1"/>
                </a:solidFill>
                <a:effectLst/>
                <a:latin typeface="Montserrat Light"/>
                <a:ea typeface="Times New Roman" panose="02020603050405020304" pitchFamily="18" charset="0"/>
              </a:rPr>
              <a:t>               </a:t>
            </a:r>
            <a:endParaRPr lang="es-MX" sz="1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s-MX" sz="1800" dirty="0">
              <a:solidFill>
                <a:schemeClr val="tx1"/>
              </a:solidFill>
            </a:endParaRPr>
          </a:p>
          <a:p>
            <a:pPr marL="0" indent="0">
              <a:buNone/>
            </a:pPr>
            <a:endParaRPr lang="es-MX" sz="1800" dirty="0">
              <a:solidFill>
                <a:schemeClr val="tx1"/>
              </a:solidFill>
            </a:endParaRPr>
          </a:p>
          <a:p>
            <a:pPr marL="0" indent="0">
              <a:buNone/>
            </a:pPr>
            <a:endParaRPr lang="es-MX" sz="1800" dirty="0">
              <a:solidFill>
                <a:schemeClr val="tx1"/>
              </a:solidFill>
            </a:endParaRPr>
          </a:p>
          <a:p>
            <a:pPr marL="0" indent="0">
              <a:buNone/>
            </a:pPr>
            <a:endParaRPr lang="es-MX" sz="1800" dirty="0">
              <a:solidFill>
                <a:schemeClr val="tx1"/>
              </a:solidFill>
            </a:endParaRPr>
          </a:p>
          <a:p>
            <a:pPr marL="0" indent="0">
              <a:buNone/>
            </a:pPr>
            <a:endParaRPr lang="es-MX" sz="1800" dirty="0">
              <a:solidFill>
                <a:schemeClr val="tx1"/>
              </a:solidFill>
            </a:endParaRPr>
          </a:p>
          <a:p>
            <a:pPr marL="0" indent="0">
              <a:buNone/>
            </a:pPr>
            <a:endParaRPr lang="es-MX" sz="1800" dirty="0">
              <a:solidFill>
                <a:schemeClr val="tx1"/>
              </a:solidFill>
            </a:endParaRPr>
          </a:p>
          <a:p>
            <a:pPr marL="0" indent="0">
              <a:buNone/>
            </a:pPr>
            <a:endParaRPr lang="es-MX" sz="1800" dirty="0">
              <a:solidFill>
                <a:schemeClr val="tx1"/>
              </a:solidFill>
            </a:endParaRPr>
          </a:p>
        </p:txBody>
      </p:sp>
      <p:pic>
        <p:nvPicPr>
          <p:cNvPr id="4" name="Imagen 3">
            <a:extLst>
              <a:ext uri="{FF2B5EF4-FFF2-40B4-BE49-F238E27FC236}">
                <a16:creationId xmlns:a16="http://schemas.microsoft.com/office/drawing/2014/main" id="{5DBA0347-422A-439F-AB19-E40D644BAD2D}"/>
              </a:ext>
            </a:extLst>
          </p:cNvPr>
          <p:cNvPicPr/>
          <p:nvPr/>
        </p:nvPicPr>
        <p:blipFill>
          <a:blip r:embed="rId2"/>
          <a:stretch>
            <a:fillRect/>
          </a:stretch>
        </p:blipFill>
        <p:spPr>
          <a:xfrm>
            <a:off x="103199" y="2201988"/>
            <a:ext cx="5791835" cy="3256280"/>
          </a:xfrm>
          <a:prstGeom prst="rect">
            <a:avLst/>
          </a:prstGeom>
        </p:spPr>
      </p:pic>
      <p:pic>
        <p:nvPicPr>
          <p:cNvPr id="5" name="Imagen 4">
            <a:extLst>
              <a:ext uri="{FF2B5EF4-FFF2-40B4-BE49-F238E27FC236}">
                <a16:creationId xmlns:a16="http://schemas.microsoft.com/office/drawing/2014/main" id="{B49625E5-7BB2-4430-BD71-9DDF2071E222}"/>
              </a:ext>
            </a:extLst>
          </p:cNvPr>
          <p:cNvPicPr/>
          <p:nvPr/>
        </p:nvPicPr>
        <p:blipFill>
          <a:blip r:embed="rId3"/>
          <a:stretch>
            <a:fillRect/>
          </a:stretch>
        </p:blipFill>
        <p:spPr>
          <a:xfrm>
            <a:off x="6096000" y="2201988"/>
            <a:ext cx="5791835" cy="3256280"/>
          </a:xfrm>
          <a:prstGeom prst="rect">
            <a:avLst/>
          </a:prstGeom>
        </p:spPr>
      </p:pic>
    </p:spTree>
    <p:extLst>
      <p:ext uri="{BB962C8B-B14F-4D97-AF65-F5344CB8AC3E}">
        <p14:creationId xmlns:p14="http://schemas.microsoft.com/office/powerpoint/2010/main" val="2473115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0D37710-DA6C-4440-BE22-BA0F19D377C0}"/>
              </a:ext>
            </a:extLst>
          </p:cNvPr>
          <p:cNvSpPr>
            <a:spLocks noGrp="1"/>
          </p:cNvSpPr>
          <p:nvPr>
            <p:ph idx="1"/>
          </p:nvPr>
        </p:nvSpPr>
        <p:spPr>
          <a:xfrm>
            <a:off x="710091" y="668547"/>
            <a:ext cx="8534400" cy="3615267"/>
          </a:xfrm>
        </p:spPr>
        <p:txBody>
          <a:bodyPr/>
          <a:lstStyle/>
          <a:p>
            <a:r>
              <a:rPr lang="es-MX" dirty="0">
                <a:solidFill>
                  <a:schemeClr val="tx1"/>
                </a:solidFill>
              </a:rPr>
              <a:t>Una vez que nos inicie Ubuntu abrimos la terminal y colocamos los comandos para descargar e instalar Docker </a:t>
            </a:r>
          </a:p>
          <a:p>
            <a:endParaRPr lang="es-MX" dirty="0">
              <a:solidFill>
                <a:schemeClr val="tx1"/>
              </a:solidFill>
            </a:endParaRPr>
          </a:p>
          <a:p>
            <a:endParaRPr lang="es-MX" dirty="0">
              <a:solidFill>
                <a:schemeClr val="tx1"/>
              </a:solidFill>
            </a:endParaRPr>
          </a:p>
          <a:p>
            <a:endParaRPr lang="es-MX" dirty="0">
              <a:solidFill>
                <a:schemeClr val="tx1"/>
              </a:solidFill>
            </a:endParaRPr>
          </a:p>
          <a:p>
            <a:endParaRPr lang="es-MX" dirty="0">
              <a:solidFill>
                <a:schemeClr val="tx1"/>
              </a:solidFill>
            </a:endParaRPr>
          </a:p>
          <a:p>
            <a:endParaRPr lang="es-MX" dirty="0">
              <a:solidFill>
                <a:schemeClr val="tx1"/>
              </a:solidFill>
            </a:endParaRPr>
          </a:p>
          <a:p>
            <a:endParaRPr lang="es-MX" dirty="0">
              <a:solidFill>
                <a:schemeClr val="tx1"/>
              </a:solidFill>
            </a:endParaRPr>
          </a:p>
        </p:txBody>
      </p:sp>
      <p:pic>
        <p:nvPicPr>
          <p:cNvPr id="4" name="Imagen 3">
            <a:extLst>
              <a:ext uri="{FF2B5EF4-FFF2-40B4-BE49-F238E27FC236}">
                <a16:creationId xmlns:a16="http://schemas.microsoft.com/office/drawing/2014/main" id="{E58362D2-6233-4F05-8731-37F8146AB0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166" y="1801495"/>
            <a:ext cx="5397894" cy="3132814"/>
          </a:xfrm>
          <a:prstGeom prst="rect">
            <a:avLst/>
          </a:prstGeom>
          <a:noFill/>
          <a:ln>
            <a:noFill/>
          </a:ln>
        </p:spPr>
      </p:pic>
      <p:pic>
        <p:nvPicPr>
          <p:cNvPr id="5" name="Imagen 4">
            <a:extLst>
              <a:ext uri="{FF2B5EF4-FFF2-40B4-BE49-F238E27FC236}">
                <a16:creationId xmlns:a16="http://schemas.microsoft.com/office/drawing/2014/main" id="{2CEC2172-96D4-4156-B5EB-F3AF25A2C1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48573" y="1753337"/>
            <a:ext cx="5791835" cy="3255010"/>
          </a:xfrm>
          <a:prstGeom prst="rect">
            <a:avLst/>
          </a:prstGeom>
          <a:noFill/>
          <a:ln>
            <a:noFill/>
          </a:ln>
        </p:spPr>
      </p:pic>
    </p:spTree>
    <p:extLst>
      <p:ext uri="{BB962C8B-B14F-4D97-AF65-F5344CB8AC3E}">
        <p14:creationId xmlns:p14="http://schemas.microsoft.com/office/powerpoint/2010/main" val="3411765846"/>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69</TotalTime>
  <Words>548</Words>
  <Application>Microsoft Office PowerPoint</Application>
  <PresentationFormat>Panorámica</PresentationFormat>
  <Paragraphs>68</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Calibri</vt:lpstr>
      <vt:lpstr>Century Gothic</vt:lpstr>
      <vt:lpstr>Montserrat Light</vt:lpstr>
      <vt:lpstr>Symbol</vt:lpstr>
      <vt:lpstr>Times New Roman</vt:lpstr>
      <vt:lpstr>Wingdings 3</vt:lpstr>
      <vt:lpstr>Sector</vt:lpstr>
      <vt:lpstr>Proyecto final  klee symbolic execution engine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DE INVESTIGACION FINAL (DESEMPLEO EN MÉXICO)</dc:title>
  <dc:creator>erik eduardo quintero bolio</dc:creator>
  <cp:lastModifiedBy>rodry cofra</cp:lastModifiedBy>
  <cp:revision>9</cp:revision>
  <dcterms:created xsi:type="dcterms:W3CDTF">2021-01-20T20:07:17Z</dcterms:created>
  <dcterms:modified xsi:type="dcterms:W3CDTF">2021-01-24T23:35:22Z</dcterms:modified>
</cp:coreProperties>
</file>