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1"/>
  </p:normalViewPr>
  <p:slideViewPr>
    <p:cSldViewPr snapToGrid="0" snapToObjects="1">
      <p:cViewPr>
        <p:scale>
          <a:sx n="85" d="100"/>
          <a:sy n="85" d="100"/>
        </p:scale>
        <p:origin x="15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 err="1"/>
              <a:t>namedtuple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837" y="2392307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5062653" y="602908"/>
            <a:ext cx="6758011" cy="4114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endParaRPr lang="en-US" sz="19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 =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('Point', ['x', 'y'])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Point(1, 2)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</a:t>
            </a:r>
            <a:endParaRPr lang="en-US" sz="19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type(a)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sz="1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main__.Point</a:t>
            </a: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Point.__bases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'tuple'&gt;,)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F82-8BDA-6044-BB01-AE442980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97" y="313116"/>
            <a:ext cx="9601200" cy="1485900"/>
          </a:xfrm>
        </p:spPr>
        <p:txBody>
          <a:bodyPr/>
          <a:lstStyle/>
          <a:p>
            <a:r>
              <a:rPr lang="en-US" dirty="0"/>
              <a:t>The Method Resolution Order (MRO)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0228E-D9B5-AD4C-BB24-B9201D6CBA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837" y="2392307"/>
            <a:ext cx="5394960" cy="3587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3BEA-F5D6-5745-8C31-E5537A38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6" y="1205725"/>
            <a:ext cx="6590371" cy="3757961"/>
          </a:xfrm>
        </p:spPr>
        <p:txBody>
          <a:bodyPr>
            <a:normAutofit/>
          </a:bodyPr>
          <a:lstStyle/>
          <a:p>
            <a:r>
              <a:rPr lang="en-US" dirty="0"/>
              <a:t>Suppose we call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on an instance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1"/>
            <a:r>
              <a:rPr lang="en-US" dirty="0"/>
              <a:t>We need to find a version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Where do we look first?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1"/>
            <a:r>
              <a:rPr lang="en-US" dirty="0"/>
              <a:t>Then,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  <a:p>
            <a:r>
              <a:rPr lang="en-US" dirty="0"/>
              <a:t>So the MRO is “search up from the type of the object.</a:t>
            </a:r>
          </a:p>
          <a:p>
            <a:pPr lvl="1"/>
            <a:r>
              <a:rPr lang="en-US" dirty="0"/>
              <a:t>Here,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[C, A, object]</a:t>
            </a:r>
          </a:p>
          <a:p>
            <a:pPr lvl="1"/>
            <a:r>
              <a:rPr lang="en-US" dirty="0"/>
              <a:t>This works because it’s a tree.</a:t>
            </a:r>
          </a:p>
        </p:txBody>
      </p:sp>
    </p:spTree>
    <p:extLst>
      <p:ext uri="{BB962C8B-B14F-4D97-AF65-F5344CB8AC3E}">
        <p14:creationId xmlns:p14="http://schemas.microsoft.com/office/powerpoint/2010/main" val="29138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E137-CA67-EA46-B558-401C5434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Have Noticed…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5504-5BE3-D84E-9844-9496A4E4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 said “superclass</a:t>
            </a:r>
            <a:r>
              <a:rPr lang="en-US" b="1" i="1" dirty="0">
                <a:solidFill>
                  <a:srgbClr val="00B0F0"/>
                </a:solidFill>
              </a:rPr>
              <a:t>(s)</a:t>
            </a:r>
            <a:r>
              <a:rPr lang="en-US" dirty="0"/>
              <a:t>”</a:t>
            </a:r>
            <a:endParaRPr lang="en-US" b="1" i="1" dirty="0"/>
          </a:p>
          <a:p>
            <a:r>
              <a:rPr lang="en-US" dirty="0"/>
              <a:t>that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i="1" dirty="0">
                <a:solidFill>
                  <a:srgbClr val="00B0F0"/>
                </a:solidFill>
              </a:rPr>
              <a:t>usually</a:t>
            </a:r>
            <a:r>
              <a:rPr lang="en-US" dirty="0"/>
              <a:t> means superclass</a:t>
            </a:r>
          </a:p>
          <a:p>
            <a:r>
              <a:rPr lang="en-US" dirty="0"/>
              <a:t>that I checked the superclass of Point by saying “</a:t>
            </a:r>
            <a:r>
              <a:rPr lang="en-US" dirty="0" err="1"/>
              <a:t>Point.__base</a:t>
            </a:r>
            <a:r>
              <a:rPr lang="en-US" b="1" i="1" dirty="0" err="1">
                <a:solidFill>
                  <a:srgbClr val="00B0F0"/>
                </a:solidFill>
              </a:rPr>
              <a:t>s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Which brings us to…</a:t>
            </a:r>
          </a:p>
        </p:txBody>
      </p:sp>
    </p:spTree>
    <p:extLst>
      <p:ext uri="{BB962C8B-B14F-4D97-AF65-F5344CB8AC3E}">
        <p14:creationId xmlns:p14="http://schemas.microsoft.com/office/powerpoint/2010/main" val="18244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E99D-D115-2F49-B02B-4B23F6B8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39902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Let’s Just Try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F79231-F5C7-4446-8D04-EC35980392BD}"/>
              </a:ext>
            </a:extLst>
          </p:cNvPr>
          <p:cNvSpPr txBox="1">
            <a:spLocks/>
          </p:cNvSpPr>
          <p:nvPr/>
        </p:nvSpPr>
        <p:spPr>
          <a:xfrm>
            <a:off x="3901440" y="1071910"/>
            <a:ext cx="7659376" cy="532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C(A, B):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D(B, A): # note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E(C,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’&gt;, 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'&gt;)</a:t>
            </a:r>
          </a:p>
        </p:txBody>
      </p:sp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7461930C-BAC2-794E-864F-CA031EC22EB6}"/>
              </a:ext>
            </a:extLst>
          </p:cNvPr>
          <p:cNvSpPr/>
          <p:nvPr/>
        </p:nvSpPr>
        <p:spPr>
          <a:xfrm>
            <a:off x="3901440" y="5254906"/>
            <a:ext cx="7071360" cy="1342664"/>
          </a:xfrm>
          <a:prstGeom prst="noSmoking">
            <a:avLst>
              <a:gd name="adj" fmla="val 2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The Diamond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64C2E-66EF-4A41-AC4A-A3CEF0D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74" y="1017884"/>
            <a:ext cx="7383595" cy="5531005"/>
          </a:xfrm>
        </p:spPr>
        <p:txBody>
          <a:bodyPr>
            <a:normAutofit/>
          </a:bodyPr>
          <a:lstStyle/>
          <a:p>
            <a:r>
              <a:rPr lang="en-US" dirty="0"/>
              <a:t>Suppose we call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on an instance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pPr lvl="1"/>
            <a:r>
              <a:rPr lang="en-US" dirty="0"/>
              <a:t>We need to find a version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Where do we look first?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pPr lvl="1"/>
            <a:r>
              <a:rPr lang="en-US" dirty="0"/>
              <a:t>Then,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defined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E(C, D)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lets search in that order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want to stay close to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if possible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lets search bottom-up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 clear, we need an algorithm</a:t>
            </a:r>
          </a:p>
          <a:p>
            <a:pPr lvl="3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𝑜𝑏𝑗𝑒𝑐𝑡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</m:oMath>
                </a14:m>
                <a:endParaRPr lang="en-US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𝑜𝑏𝑗𝑒𝑐𝑡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𝑜𝑏𝑗𝑒𝑐𝑡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!!!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lvl="1"/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Does Not Exist!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  <a:blipFill>
                <a:blip r:embed="rId3"/>
                <a:stretch>
                  <a:fillRect l="-64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8C21-2E4F-3448-B23A-1F9BBC6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6" y="206855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First, </a:t>
            </a:r>
            <a:br>
              <a:rPr lang="en-US" dirty="0"/>
            </a:br>
            <a:r>
              <a:rPr lang="en-US" dirty="0"/>
              <a:t>Let’s Watch Our Prisoners</a:t>
            </a:r>
          </a:p>
        </p:txBody>
      </p:sp>
    </p:spTree>
    <p:extLst>
      <p:ext uri="{BB962C8B-B14F-4D97-AF65-F5344CB8AC3E}">
        <p14:creationId xmlns:p14="http://schemas.microsoft.com/office/powerpoint/2010/main" val="32646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dirty="0"/>
              <a:t> The MRO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64C2E-66EF-4A41-AC4A-A3CEF0D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017884"/>
            <a:ext cx="7863469" cy="1297053"/>
          </a:xfrm>
        </p:spPr>
        <p:txBody>
          <a:bodyPr>
            <a:normAutofit/>
          </a:bodyPr>
          <a:lstStyle/>
          <a:p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Sometimes it is not possible to compute the 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merge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The inheritance is too ambiguous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If you try this example, you will get: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D8A254-8DC9-5948-B4F8-EA883A52D7CD}"/>
              </a:ext>
            </a:extLst>
          </p:cNvPr>
          <p:cNvSpPr txBox="1">
            <a:spLocks/>
          </p:cNvSpPr>
          <p:nvPr/>
        </p:nvSpPr>
        <p:spPr>
          <a:xfrm>
            <a:off x="3901440" y="2407534"/>
            <a:ext cx="7659376" cy="2928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 # all the other class declarations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E(C,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Cannot create a consistent method resolution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 (MRO) for bases A, 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82F8A8-DE16-D64F-AC44-427E66716C9F}"/>
              </a:ext>
            </a:extLst>
          </p:cNvPr>
          <p:cNvSpPr txBox="1">
            <a:spLocks/>
          </p:cNvSpPr>
          <p:nvPr/>
        </p:nvSpPr>
        <p:spPr>
          <a:xfrm>
            <a:off x="3733799" y="5428526"/>
            <a:ext cx="7863469" cy="129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C3 Linearization 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produces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the MRO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But C3 fails, so there is no MRO, so this doesn’t compile</a:t>
            </a:r>
          </a:p>
        </p:txBody>
      </p:sp>
    </p:spTree>
    <p:extLst>
      <p:ext uri="{BB962C8B-B14F-4D97-AF65-F5344CB8AC3E}">
        <p14:creationId xmlns:p14="http://schemas.microsoft.com/office/powerpoint/2010/main" val="42179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2B60-7D9A-6045-A714-C2AC4424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577" y="269111"/>
            <a:ext cx="9601200" cy="1485900"/>
          </a:xfrm>
        </p:spPr>
        <p:txBody>
          <a:bodyPr/>
          <a:lstStyle/>
          <a:p>
            <a:r>
              <a:rPr lang="en-US" dirty="0"/>
              <a:t>But What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B7F0-147C-AB4C-BA34-F749A742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10" y="1157469"/>
            <a:ext cx="5133371" cy="4953964"/>
          </a:xfrm>
        </p:spPr>
        <p:txBody>
          <a:bodyPr>
            <a:normAutofit/>
          </a:bodyPr>
          <a:lstStyle/>
          <a:p>
            <a:r>
              <a:rPr lang="en-US" dirty="0"/>
              <a:t>It cant just mean “</a:t>
            </a:r>
            <a:r>
              <a:rPr lang="en-US" dirty="0" err="1"/>
              <a:t>acces</a:t>
            </a:r>
            <a:r>
              <a:rPr lang="en-US" dirty="0"/>
              <a:t> the superclass”</a:t>
            </a:r>
          </a:p>
          <a:p>
            <a:pPr lvl="1"/>
            <a:r>
              <a:rPr lang="en-US" dirty="0"/>
              <a:t>Which one?</a:t>
            </a:r>
          </a:p>
          <a:p>
            <a:r>
              <a:rPr lang="en-US" dirty="0"/>
              <a:t>We should use the MRO</a:t>
            </a:r>
          </a:p>
          <a:p>
            <a:pPr lvl="1"/>
            <a:r>
              <a:rPr lang="en-US" dirty="0"/>
              <a:t>It actually means “next in the MRO”</a:t>
            </a:r>
          </a:p>
          <a:p>
            <a:r>
              <a:rPr lang="en-US" dirty="0"/>
              <a:t>But </a:t>
            </a:r>
            <a:r>
              <a:rPr lang="en-US" i="1" dirty="0"/>
              <a:t>which</a:t>
            </a:r>
            <a:r>
              <a:rPr lang="en-US" dirty="0"/>
              <a:t> MRO?</a:t>
            </a:r>
          </a:p>
          <a:p>
            <a:pPr lvl="1"/>
            <a:r>
              <a:rPr lang="en-US" dirty="0"/>
              <a:t>We can’t know</a:t>
            </a:r>
          </a:p>
          <a:p>
            <a:r>
              <a:rPr lang="en-US" dirty="0"/>
              <a:t>Who’s B’s super()?</a:t>
            </a:r>
          </a:p>
          <a:p>
            <a:pPr lvl="1"/>
            <a:r>
              <a:rPr lang="en-US" dirty="0"/>
              <a:t>A?</a:t>
            </a:r>
          </a:p>
          <a:p>
            <a:r>
              <a:rPr lang="en-US" dirty="0"/>
              <a:t>Keep this in mind</a:t>
            </a:r>
          </a:p>
          <a:p>
            <a:pPr marL="0" indent="0">
              <a:buNone/>
            </a:pPr>
            <a:r>
              <a:rPr lang="en-US" dirty="0"/>
              <a:t>         for the homework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B449A-9043-064E-B77E-BB18F82FC5FF}"/>
              </a:ext>
            </a:extLst>
          </p:cNvPr>
          <p:cNvSpPr txBox="1">
            <a:spLocks/>
          </p:cNvSpPr>
          <p:nvPr/>
        </p:nvSpPr>
        <p:spPr>
          <a:xfrm>
            <a:off x="6308203" y="1006997"/>
            <a:ext cx="5437807" cy="5741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print('A')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super().foo()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print('D')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C(B,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94B4B-D699-0547-982C-B68FADD0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758" y="3101335"/>
            <a:ext cx="2349419" cy="3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Python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The Syntax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 err="1"/>
              <a:t>Subclassing</a:t>
            </a:r>
            <a:r>
              <a:rPr lang="en-US" dirty="0"/>
              <a:t> tuple</a:t>
            </a:r>
          </a:p>
          <a:p>
            <a:pPr lvl="2"/>
            <a:r>
              <a:rPr lang="en-US" dirty="0" err="1"/>
              <a:t>namedtuple</a:t>
            </a:r>
            <a:endParaRPr lang="en-US" dirty="0"/>
          </a:p>
          <a:p>
            <a:pPr lvl="1"/>
            <a:r>
              <a:rPr lang="en-US" b="1" u="sng" dirty="0"/>
              <a:t>A</a:t>
            </a:r>
            <a:r>
              <a:rPr lang="en-US" dirty="0"/>
              <a:t> Method Resolution Order (MRO)</a:t>
            </a:r>
          </a:p>
          <a:p>
            <a:r>
              <a:rPr lang="en-US" dirty="0" err="1"/>
              <a:t>Multple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The Diamond Problem</a:t>
            </a:r>
          </a:p>
          <a:p>
            <a:pPr lvl="1"/>
            <a:r>
              <a:rPr lang="en-US" dirty="0"/>
              <a:t>C3 Linearization</a:t>
            </a:r>
          </a:p>
          <a:p>
            <a:pPr lvl="1"/>
            <a:r>
              <a:rPr lang="en-US" b="1" u="sng" dirty="0"/>
              <a:t>The</a:t>
            </a:r>
            <a:r>
              <a:rPr lang="en-US" dirty="0"/>
              <a:t> Method Resolution Order (MRO)</a:t>
            </a:r>
          </a:p>
          <a:p>
            <a:pPr lvl="1"/>
            <a:r>
              <a:rPr lang="en-US" dirty="0"/>
              <a:t>Super()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0BC57C-43D5-8C4D-9565-C495544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First, note:</a:t>
            </a:r>
            <a:br>
              <a:rPr lang="en-US" dirty="0"/>
            </a:br>
            <a:r>
              <a:rPr lang="en-US" dirty="0"/>
              <a:t>This is for “New Style Classes”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FF12E-BC1B-A743-AE8D-8CD1270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works differently for “old style classes”</a:t>
            </a:r>
          </a:p>
          <a:p>
            <a:r>
              <a:rPr lang="en-US" dirty="0"/>
              <a:t>New style classes inherit from “object”</a:t>
            </a:r>
          </a:p>
          <a:p>
            <a:r>
              <a:rPr lang="en-US" dirty="0"/>
              <a:t>This is the default in Python3</a:t>
            </a:r>
          </a:p>
          <a:p>
            <a:pPr lvl="1"/>
            <a:r>
              <a:rPr lang="en-US" dirty="0"/>
              <a:t>So let’s just all use Python3</a:t>
            </a:r>
          </a:p>
        </p:txBody>
      </p:sp>
    </p:spTree>
    <p:extLst>
      <p:ext uri="{BB962C8B-B14F-4D97-AF65-F5344CB8AC3E}">
        <p14:creationId xmlns:p14="http://schemas.microsoft.com/office/powerpoint/2010/main" val="38784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16B4-1F6A-5646-B34F-9EFDBAC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97" y="306659"/>
            <a:ext cx="9601200" cy="1485900"/>
          </a:xfrm>
        </p:spPr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AA953-65D2-E34E-B137-2165591696AA}"/>
              </a:ext>
            </a:extLst>
          </p:cNvPr>
          <p:cNvSpPr txBox="1">
            <a:spLocks/>
          </p:cNvSpPr>
          <p:nvPr/>
        </p:nvSpPr>
        <p:spPr>
          <a:xfrm>
            <a:off x="807719" y="1165304"/>
            <a:ext cx="4846321" cy="3006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"I'm "+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print(Person('Max'))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FC9D2-1581-8D43-B991-B60CB3549382}"/>
              </a:ext>
            </a:extLst>
          </p:cNvPr>
          <p:cNvSpPr txBox="1">
            <a:spLocks/>
          </p:cNvSpPr>
          <p:nvPr/>
        </p:nvSpPr>
        <p:spPr>
          <a:xfrm>
            <a:off x="5654040" y="1165304"/>
            <a:ext cx="5982976" cy="3605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report(self):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'mtp4be').report())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95179-57AC-CD47-95E8-BB0FCED8BB0C}"/>
              </a:ext>
            </a:extLst>
          </p:cNvPr>
          <p:cNvSpPr txBox="1">
            <a:spLocks/>
          </p:cNvSpPr>
          <p:nvPr/>
        </p:nvSpPr>
        <p:spPr>
          <a:xfrm>
            <a:off x="807718" y="4171489"/>
            <a:ext cx="4846321" cy="811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7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7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5D5BC3D2-A5CF-6F4E-9BF5-F2E5EADAE551}"/>
              </a:ext>
            </a:extLst>
          </p:cNvPr>
          <p:cNvSpPr/>
          <p:nvPr/>
        </p:nvSpPr>
        <p:spPr>
          <a:xfrm rot="10800000">
            <a:off x="2758440" y="570201"/>
            <a:ext cx="4450080" cy="622981"/>
          </a:xfrm>
          <a:prstGeom prst="curvedUpArrow">
            <a:avLst>
              <a:gd name="adj1" fmla="val 20184"/>
              <a:gd name="adj2" fmla="val 86988"/>
              <a:gd name="adj3" fmla="val 3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D035B-5747-5A4F-92D5-AC8660D89EB5}"/>
              </a:ext>
            </a:extLst>
          </p:cNvPr>
          <p:cNvSpPr txBox="1"/>
          <p:nvPr/>
        </p:nvSpPr>
        <p:spPr>
          <a:xfrm>
            <a:off x="4587240" y="58394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“is a …”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728F9-01CD-854D-8AD2-58ABC3C5270F}"/>
              </a:ext>
            </a:extLst>
          </p:cNvPr>
          <p:cNvCxnSpPr>
            <a:cxnSpLocks/>
          </p:cNvCxnSpPr>
          <p:nvPr/>
        </p:nvCxnSpPr>
        <p:spPr>
          <a:xfrm flipH="1">
            <a:off x="8458374" y="583946"/>
            <a:ext cx="274146" cy="6092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648071-9019-3643-95A8-627793E06891}"/>
              </a:ext>
            </a:extLst>
          </p:cNvPr>
          <p:cNvSpPr txBox="1"/>
          <p:nvPr/>
        </p:nvSpPr>
        <p:spPr>
          <a:xfrm>
            <a:off x="8763000" y="306661"/>
            <a:ext cx="259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Superclass(s) go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4605D2-6A6B-7644-AA9B-8F19647AC60D}"/>
              </a:ext>
            </a:extLst>
          </p:cNvPr>
          <p:cNvSpPr txBox="1">
            <a:spLocks/>
          </p:cNvSpPr>
          <p:nvPr/>
        </p:nvSpPr>
        <p:spPr>
          <a:xfrm>
            <a:off x="5654039" y="4766593"/>
            <a:ext cx="5982977" cy="13886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9AF5A-ECD5-AC40-92FC-4084B88D2FDC}"/>
              </a:ext>
            </a:extLst>
          </p:cNvPr>
          <p:cNvSpPr txBox="1"/>
          <p:nvPr/>
        </p:nvSpPr>
        <p:spPr>
          <a:xfrm>
            <a:off x="807717" y="4982892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explicitly inherit from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36C55-16A5-3543-8B63-83F2B9652481}"/>
              </a:ext>
            </a:extLst>
          </p:cNvPr>
          <p:cNvSpPr txBox="1"/>
          <p:nvPr/>
        </p:nvSpPr>
        <p:spPr>
          <a:xfrm>
            <a:off x="807717" y="535222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super() to access the superclass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(kind 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27979-8F6D-2542-A55C-8217FAD10384}"/>
              </a:ext>
            </a:extLst>
          </p:cNvPr>
          <p:cNvSpPr txBox="1"/>
          <p:nvPr/>
        </p:nvSpPr>
        <p:spPr>
          <a:xfrm>
            <a:off x="807716" y="5998555"/>
            <a:ext cx="472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 explicitly reference the superclass you want</a:t>
            </a:r>
          </a:p>
          <a:p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	(note: you need self here)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695501-ADAC-374C-BBAD-A90A3BF3CBEC}"/>
              </a:ext>
            </a:extLst>
          </p:cNvPr>
          <p:cNvCxnSpPr>
            <a:cxnSpLocks/>
          </p:cNvCxnSpPr>
          <p:nvPr/>
        </p:nvCxnSpPr>
        <p:spPr>
          <a:xfrm flipH="1" flipV="1">
            <a:off x="3611880" y="4541521"/>
            <a:ext cx="304800" cy="4413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3CB1BC-52C8-4F42-826F-178CF9AB82AF}"/>
              </a:ext>
            </a:extLst>
          </p:cNvPr>
          <p:cNvCxnSpPr>
            <a:cxnSpLocks/>
          </p:cNvCxnSpPr>
          <p:nvPr/>
        </p:nvCxnSpPr>
        <p:spPr>
          <a:xfrm flipV="1">
            <a:off x="5417818" y="2362201"/>
            <a:ext cx="2263142" cy="1768615"/>
          </a:xfrm>
          <a:prstGeom prst="curvedConnector3">
            <a:avLst>
              <a:gd name="adj1" fmla="val 168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A7BAEFF-AA30-6D4F-AE1E-9E830186EDF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32119" y="5882641"/>
            <a:ext cx="2103120" cy="439080"/>
          </a:xfrm>
          <a:prstGeom prst="curved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3792F10-DA27-124D-8FD0-E4B627AEFD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6918" y="4488277"/>
            <a:ext cx="1494064" cy="779143"/>
          </a:xfrm>
          <a:prstGeom prst="curvedConnector3">
            <a:avLst>
              <a:gd name="adj1" fmla="val 18"/>
            </a:avLst>
          </a:prstGeom>
          <a:ln w="539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  <p:bldP spid="10" grpId="0" animBg="1"/>
      <p:bldP spid="11" grpId="0"/>
      <p:bldP spid="17" grpId="0"/>
      <p:bldP spid="18" grpId="0" uiExpand="1" build="p" animBg="1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Practice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720" y="1821179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888480" y="883920"/>
            <a:ext cx="4855216" cy="5196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'&gt;,)</a:t>
            </a:r>
          </a:p>
        </p:txBody>
      </p:sp>
    </p:spTree>
    <p:extLst>
      <p:ext uri="{BB962C8B-B14F-4D97-AF65-F5344CB8AC3E}">
        <p14:creationId xmlns:p14="http://schemas.microsoft.com/office/powerpoint/2010/main" val="12756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Practice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720" y="1821179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202680" y="335280"/>
            <a:ext cx="5852160" cy="6263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Point(tuple):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x, y):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self[0] = x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self[1] = y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name == 'x':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if name == 'y':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self[1]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else: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raise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AttributeError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Point(1, 2)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tuple() takes at most 1 argument (2 given)</a:t>
            </a:r>
          </a:p>
        </p:txBody>
      </p:sp>
    </p:spTree>
    <p:extLst>
      <p:ext uri="{BB962C8B-B14F-4D97-AF65-F5344CB8AC3E}">
        <p14:creationId xmlns:p14="http://schemas.microsoft.com/office/powerpoint/2010/main" val="11774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Practice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720" y="1821179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202680" y="335280"/>
            <a:ext cx="5852160" cy="6263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Point(tuple):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def __</a:t>
            </a:r>
            <a:r>
              <a:rPr lang="en-US" b="1" i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x, y):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tuple.__new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 \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(x, y))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name == 'x':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if name == 'y':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self[1]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else: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raise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AttributeError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Point(1,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8721-8D28-E846-BD3C-AC0C5371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Ok… that was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BA4A-F4D8-464A-A4E8-EDBA901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/>
          <a:lstStyle/>
          <a:p>
            <a:r>
              <a:rPr lang="en-US" dirty="0"/>
              <a:t>You don’t have to understand every detail of that example</a:t>
            </a:r>
          </a:p>
          <a:p>
            <a:pPr lvl="1"/>
            <a:r>
              <a:rPr lang="en-US" dirty="0"/>
              <a:t>__new__ is difficult to work with</a:t>
            </a:r>
          </a:p>
          <a:p>
            <a:pPr lvl="1"/>
            <a:r>
              <a:rPr lang="en-US" dirty="0"/>
              <a:t>However, it will come back up when we start talking about meta classes</a:t>
            </a:r>
          </a:p>
          <a:p>
            <a:pPr lvl="1"/>
            <a:endParaRPr lang="en-US" dirty="0"/>
          </a:p>
          <a:p>
            <a:r>
              <a:rPr lang="en-US" dirty="0"/>
              <a:t>Subclasses of </a:t>
            </a:r>
            <a:r>
              <a:rPr lang="en-US" i="1" dirty="0"/>
              <a:t>tuple, </a:t>
            </a:r>
            <a:r>
              <a:rPr lang="en-US" dirty="0"/>
              <a:t>like Point, are very nice</a:t>
            </a:r>
          </a:p>
          <a:p>
            <a:pPr lvl="1"/>
            <a:r>
              <a:rPr lang="en-US" i="1" dirty="0"/>
              <a:t>but a pain to make,</a:t>
            </a:r>
          </a:p>
          <a:p>
            <a:pPr lvl="1"/>
            <a:r>
              <a:rPr lang="en-US" dirty="0"/>
              <a:t>so, we have a built in function that makes classes like Point automatically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02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8497</TotalTime>
  <Words>1293</Words>
  <Application>Microsoft Macintosh PowerPoint</Application>
  <PresentationFormat>Widescreen</PresentationFormat>
  <Paragraphs>272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Calibri</vt:lpstr>
      <vt:lpstr>Cambria Math</vt:lpstr>
      <vt:lpstr>Franklin Gothic Book</vt:lpstr>
      <vt:lpstr>Menlo</vt:lpstr>
      <vt:lpstr>Times New Roman</vt:lpstr>
      <vt:lpstr>Crop</vt:lpstr>
      <vt:lpstr>Inheritance</vt:lpstr>
      <vt:lpstr>First,  Let’s Watch Our Prisoners</vt:lpstr>
      <vt:lpstr>Today: Python Inheritance</vt:lpstr>
      <vt:lpstr>First, note: This is for “New Style Classes”</vt:lpstr>
      <vt:lpstr>Syntax:</vt:lpstr>
      <vt:lpstr>Let’s Practice a Bit</vt:lpstr>
      <vt:lpstr>Let’s Practice a Bit</vt:lpstr>
      <vt:lpstr>Let’s Practice a Bit</vt:lpstr>
      <vt:lpstr>Ok… that was weird</vt:lpstr>
      <vt:lpstr>namedtuple</vt:lpstr>
      <vt:lpstr>The Method Resolution Order (MRO)</vt:lpstr>
      <vt:lpstr>You May Have Noticed…</vt:lpstr>
      <vt:lpstr>Multiple Inheritance</vt:lpstr>
      <vt:lpstr>Let’s Just Try It</vt:lpstr>
      <vt:lpstr>The Diamond Problem</vt:lpstr>
      <vt:lpstr>C3 Linearization</vt:lpstr>
      <vt:lpstr>C3 Linearization</vt:lpstr>
      <vt:lpstr>C3 Linearization</vt:lpstr>
      <vt:lpstr>C3 Linearization</vt:lpstr>
      <vt:lpstr>C3 Linearization -&gt; The MRO</vt:lpstr>
      <vt:lpstr>But What About super()?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74</cp:revision>
  <dcterms:created xsi:type="dcterms:W3CDTF">2018-05-03T03:07:17Z</dcterms:created>
  <dcterms:modified xsi:type="dcterms:W3CDTF">2018-06-02T22:14:22Z</dcterms:modified>
</cp:coreProperties>
</file>