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69" r:id="rId12"/>
    <p:sldId id="303" r:id="rId13"/>
    <p:sldId id="304" r:id="rId14"/>
    <p:sldId id="272" r:id="rId15"/>
    <p:sldId id="273" r:id="rId16"/>
    <p:sldId id="305" r:id="rId17"/>
    <p:sldId id="306" r:id="rId18"/>
    <p:sldId id="307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0FF"/>
    <a:srgbClr val="9740DD"/>
    <a:srgbClr val="A74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/>
    <p:restoredTop sz="97059"/>
  </p:normalViewPr>
  <p:slideViewPr>
    <p:cSldViewPr snapToGrid="0" snapToObjects="1">
      <p:cViewPr varScale="1">
        <p:scale>
          <a:sx n="149" d="100"/>
          <a:sy n="149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quine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C4AF-7FB4-EA4B-8D8B-ECC3B207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298" y="347534"/>
            <a:ext cx="4040659" cy="821724"/>
          </a:xfrm>
        </p:spPr>
        <p:txBody>
          <a:bodyPr/>
          <a:lstStyle/>
          <a:p>
            <a:r>
              <a:rPr lang="en-US" dirty="0"/>
              <a:t>Quine Checker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C6023-F5F4-174A-AFB2-00BFDC8001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45276" y="72081"/>
            <a:ext cx="7611761" cy="6713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9740D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contextlib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740D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redirect_stdout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9740D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9740DD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traceback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check_quine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 =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io.StringIO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redirect_stdout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{}, {})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traceback.print_exc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f.getvalue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().strip()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!=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inputted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\t{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}\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noutputted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\t{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is a quine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7A4A0-AF9E-0145-AA7A-95E252F21723}"/>
              </a:ext>
            </a:extLst>
          </p:cNvPr>
          <p:cNvSpPr txBox="1">
            <a:spLocks/>
          </p:cNvSpPr>
          <p:nvPr/>
        </p:nvSpPr>
        <p:spPr>
          <a:xfrm>
            <a:off x="7945396" y="1687728"/>
            <a:ext cx="2318949" cy="2296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x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f"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'1'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f"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x=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'x=1'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f"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x+1=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'x+1=2'</a:t>
            </a:r>
          </a:p>
        </p:txBody>
      </p:sp>
    </p:spTree>
    <p:extLst>
      <p:ext uri="{BB962C8B-B14F-4D97-AF65-F5344CB8AC3E}">
        <p14:creationId xmlns:p14="http://schemas.microsoft.com/office/powerpoint/2010/main" val="41525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C6023-F5F4-174A-AFB2-00BFDC8001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27655" y="209807"/>
            <a:ext cx="7611761" cy="6438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 =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'1'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x=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'x=1'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x+1=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'x+1=2'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f'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1+1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'2'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f\"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1+1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File "&lt;stdin&gt;", line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f-string expression part cannot include a backslash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f"""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f'''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f'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1+1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'''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'2'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some_list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["a", "b", "c"]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({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'.join(f'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for x in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some_list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'((a), (b), (c))'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6C4AF-7FB4-EA4B-8D8B-ECC3B207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984" y="347534"/>
            <a:ext cx="3150973" cy="821724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204E9-C92E-FB49-8E91-07FCFD3F35B5}"/>
              </a:ext>
            </a:extLst>
          </p:cNvPr>
          <p:cNvSpPr txBox="1"/>
          <p:nvPr/>
        </p:nvSpPr>
        <p:spPr>
          <a:xfrm>
            <a:off x="4696798" y="1412333"/>
            <a:ext cx="24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quine them?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7A4A0-AF9E-0145-AA7A-95E252F21723}"/>
              </a:ext>
            </a:extLst>
          </p:cNvPr>
          <p:cNvSpPr txBox="1">
            <a:spLocks/>
          </p:cNvSpPr>
          <p:nvPr/>
        </p:nvSpPr>
        <p:spPr>
          <a:xfrm>
            <a:off x="6033626" y="1914748"/>
            <a:ext cx="5250910" cy="168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"".join(str(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</a:t>
            </a:r>
            <a:r>
              <a:rPr lang="en-US" sz="19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A745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range(10))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'0123456789'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" + ".join(input().split())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1 2 3 4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'1 + 2 + 3 + 4'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2E9A0-2530-014F-AB92-8561A2B0B3AE}"/>
              </a:ext>
            </a:extLst>
          </p:cNvPr>
          <p:cNvSpPr txBox="1"/>
          <p:nvPr/>
        </p:nvSpPr>
        <p:spPr>
          <a:xfrm>
            <a:off x="4696797" y="1055374"/>
            <a:ext cx="24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nest them?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4B22E-1B62-404E-A7E8-C83119A04785}"/>
              </a:ext>
            </a:extLst>
          </p:cNvPr>
          <p:cNvSpPr txBox="1"/>
          <p:nvPr/>
        </p:nvSpPr>
        <p:spPr>
          <a:xfrm>
            <a:off x="10264345" y="3238855"/>
            <a:ext cx="102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str.join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9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/>
      <p:bldP spid="5" grpId="0" build="p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7A741-F416-0444-AB06-1948E698026D}"/>
              </a:ext>
            </a:extLst>
          </p:cNvPr>
          <p:cNvSpPr txBox="1">
            <a:spLocks/>
          </p:cNvSpPr>
          <p:nvPr/>
        </p:nvSpPr>
        <p:spPr>
          <a:xfrm>
            <a:off x="102476" y="39268"/>
            <a:ext cx="8410903" cy="4126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AutoInit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fields = [ key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value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attrs.items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"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".join(f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fields)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sets = "".join(f"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\n    self.{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 = {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fields)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code =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f"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{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}):{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print(code)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(code,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super().__new__(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22575-936F-2542-A514-B8490FDEDE6E}"/>
              </a:ext>
            </a:extLst>
          </p:cNvPr>
          <p:cNvSpPr txBox="1">
            <a:spLocks/>
          </p:cNvSpPr>
          <p:nvPr/>
        </p:nvSpPr>
        <p:spPr>
          <a:xfrm>
            <a:off x="638505" y="4220509"/>
            <a:ext cx="6511157" cy="24832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9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DescriptPerson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AutoInit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name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age = 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__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__(self, name, age):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sz="19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EE97DE-0F1A-5941-9634-522B998F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273" y="300237"/>
            <a:ext cx="3150973" cy="82172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str.join</a:t>
            </a:r>
            <a:r>
              <a:rPr lang="en-US" dirty="0"/>
              <a:t> </a:t>
            </a:r>
            <a:r>
              <a:rPr lang="en-US" sz="3100" i="1" dirty="0"/>
              <a:t>and</a:t>
            </a:r>
            <a:br>
              <a:rPr lang="en-US" dirty="0"/>
            </a:br>
            <a:r>
              <a:rPr lang="en-US" dirty="0"/>
              <a:t>f-strings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9F5A0-EECE-5E46-80F4-71F0434B0CBD}"/>
              </a:ext>
            </a:extLst>
          </p:cNvPr>
          <p:cNvSpPr txBox="1"/>
          <p:nvPr/>
        </p:nvSpPr>
        <p:spPr>
          <a:xfrm>
            <a:off x="8897645" y="2782669"/>
            <a:ext cx="2413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Attribute Access part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7D99C-DDF5-8D4C-B7BD-DBB032E1174D}"/>
              </a:ext>
            </a:extLst>
          </p:cNvPr>
          <p:cNvSpPr txBox="1"/>
          <p:nvPr/>
        </p:nvSpPr>
        <p:spPr>
          <a:xfrm>
            <a:off x="8897645" y="4699272"/>
            <a:ext cx="2413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to read</a:t>
            </a:r>
          </a:p>
          <a:p>
            <a:r>
              <a:rPr lang="en-US" dirty="0"/>
              <a:t>Hard to tell what code will be generated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C3063C35-059D-8745-ACD0-C773BFD2FC47}"/>
              </a:ext>
            </a:extLst>
          </p:cNvPr>
          <p:cNvCxnSpPr>
            <a:cxnSpLocks/>
          </p:cNvCxnSpPr>
          <p:nvPr/>
        </p:nvCxnSpPr>
        <p:spPr>
          <a:xfrm rot="5400000">
            <a:off x="-341566" y="4195720"/>
            <a:ext cx="2546117" cy="307650"/>
          </a:xfrm>
          <a:prstGeom prst="curvedConnector3">
            <a:avLst>
              <a:gd name="adj1" fmla="val -10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3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uiExpand="1" build="p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77A741-F416-0444-AB06-1948E698026D}"/>
              </a:ext>
            </a:extLst>
          </p:cNvPr>
          <p:cNvSpPr txBox="1">
            <a:spLocks/>
          </p:cNvSpPr>
          <p:nvPr/>
        </p:nvSpPr>
        <p:spPr>
          <a:xfrm>
            <a:off x="102476" y="39269"/>
            <a:ext cx="8410903" cy="3263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AutoInit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__new__(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fields = [ key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value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attrs.items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code =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init_template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.render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(fields=fields)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print(code)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(code,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super().__new__(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name, bases,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attrs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322575-936F-2542-A514-B8490FDEDE6E}"/>
              </a:ext>
            </a:extLst>
          </p:cNvPr>
          <p:cNvSpPr txBox="1">
            <a:spLocks/>
          </p:cNvSpPr>
          <p:nvPr/>
        </p:nvSpPr>
        <p:spPr>
          <a:xfrm>
            <a:off x="638505" y="3373821"/>
            <a:ext cx="6511157" cy="3329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class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DescriptPerson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AutoInit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name =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age =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TypeChecked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__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name,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age,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self.name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name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self.age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age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A073E0-681B-584A-9B04-ADEFFCCBCF18}"/>
              </a:ext>
            </a:extLst>
          </p:cNvPr>
          <p:cNvSpPr txBox="1">
            <a:spLocks/>
          </p:cNvSpPr>
          <p:nvPr/>
        </p:nvSpPr>
        <p:spPr>
          <a:xfrm>
            <a:off x="7827580" y="1150883"/>
            <a:ext cx="4185743" cy="4753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from jinja2 import Template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init_template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Template("""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__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__(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self,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{% for 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fields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%}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{{ 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{% </a:t>
            </a:r>
            <a:r>
              <a:rPr lang="en-US" sz="19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endfor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{% for 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fields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%}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self.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{{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{{</a:t>
            </a:r>
            <a:r>
              <a:rPr lang="en-US" sz="19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}}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{% </a:t>
            </a:r>
            <a:r>
              <a:rPr lang="en-US" sz="19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endfor</a:t>
            </a:r>
            <a:r>
              <a:rPr lang="en-US" sz="19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%}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""")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402094-A969-544A-8D4E-1C28181C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755" y="149628"/>
            <a:ext cx="2135164" cy="804186"/>
          </a:xfrm>
        </p:spPr>
        <p:txBody>
          <a:bodyPr>
            <a:normAutofit/>
          </a:bodyPr>
          <a:lstStyle/>
          <a:p>
            <a:r>
              <a:rPr lang="en-US" dirty="0"/>
              <a:t>Jinja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49B03-131F-AB41-91F0-36EF667C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2" y="4824249"/>
            <a:ext cx="4942490" cy="843455"/>
          </a:xfrm>
        </p:spPr>
        <p:txBody>
          <a:bodyPr/>
          <a:lstStyle/>
          <a:p>
            <a:r>
              <a:rPr lang="en-US" dirty="0"/>
              <a:t>Do work in the string</a:t>
            </a:r>
          </a:p>
          <a:p>
            <a:pPr lvl="1"/>
            <a:r>
              <a:rPr lang="en-US" dirty="0"/>
              <a:t>more complex template processor </a:t>
            </a:r>
          </a:p>
        </p:txBody>
      </p:sp>
    </p:spTree>
    <p:extLst>
      <p:ext uri="{BB962C8B-B14F-4D97-AF65-F5344CB8AC3E}">
        <p14:creationId xmlns:p14="http://schemas.microsoft.com/office/powerpoint/2010/main" val="18479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charRg st="10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23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charRg st="123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4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charRg st="134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4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charRg st="149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3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charRg st="153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charRg st="16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charRg st="166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charRg st="169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charRg st="17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">
                                            <p:txEl>
                                              <p:charRg st="195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99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">
                                            <p:txEl>
                                              <p:charRg st="199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6" grpId="0" uiExpand="1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71C3-9ACB-DC4E-8238-A9DD9C18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62" y="288635"/>
            <a:ext cx="2349062" cy="6542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JavaPoet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8F5A-508E-4243-A6CB-EDA007CE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3" y="1152855"/>
            <a:ext cx="3681248" cy="1850476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r>
              <a:rPr lang="en-US" dirty="0"/>
              <a:t>Fluent Interface</a:t>
            </a:r>
          </a:p>
          <a:p>
            <a:r>
              <a:rPr lang="en-US" dirty="0"/>
              <a:t>Do work in the code</a:t>
            </a:r>
          </a:p>
          <a:p>
            <a:pPr lvl="1"/>
            <a:r>
              <a:rPr lang="en-US" dirty="0"/>
              <a:t>no template </a:t>
            </a:r>
            <a:r>
              <a:rPr lang="en-US" dirty="0" err="1"/>
              <a:t>processin</a:t>
            </a:r>
            <a:endParaRPr lang="en-US" dirty="0"/>
          </a:p>
          <a:p>
            <a:r>
              <a:rPr lang="en-US" dirty="0" err="1"/>
              <a:t>Garauntee</a:t>
            </a:r>
            <a:r>
              <a:rPr lang="en-US" dirty="0"/>
              <a:t>* code will compile</a:t>
            </a:r>
          </a:p>
          <a:p>
            <a:r>
              <a:rPr lang="en-US" dirty="0"/>
              <a:t>Very common for SQL generation: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03631F-B91A-B940-8070-8B8479AC4F8A}"/>
              </a:ext>
            </a:extLst>
          </p:cNvPr>
          <p:cNvSpPr txBox="1">
            <a:spLocks/>
          </p:cNvSpPr>
          <p:nvPr/>
        </p:nvSpPr>
        <p:spPr>
          <a:xfrm>
            <a:off x="3704897" y="78684"/>
            <a:ext cx="8392510" cy="659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Scanner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scan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Scanner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.out.print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Enter what should be printed: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answer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scan.next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scan.close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();	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MethodSpec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MethodSpec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.methodBuilder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addModifiers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Modifier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.PUBLIC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Modifier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.STATIC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.returns(</a:t>
            </a:r>
            <a:r>
              <a:rPr lang="en-US" sz="1800" dirty="0" err="1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.class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addParameter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[].class, "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addStatement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.out.println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$S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.class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answer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.build();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TypeSpec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TypeSpec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.classBuilder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addModifiers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Modifier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.PUBLIC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addMethod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addJavadoc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What is printed by the following code?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.build();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JavaFile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javaFile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JavaFile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.builder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("", </a:t>
            </a: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).build();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javaFile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.writeTo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System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.out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9D3EC8-0E69-514F-9B26-4BBE60CA9F9C}"/>
              </a:ext>
            </a:extLst>
          </p:cNvPr>
          <p:cNvSpPr txBox="1">
            <a:spLocks/>
          </p:cNvSpPr>
          <p:nvPr/>
        </p:nvSpPr>
        <p:spPr>
          <a:xfrm>
            <a:off x="853965" y="3160587"/>
            <a:ext cx="2349062" cy="443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Django Query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3FDA16-53EE-E049-83D0-A6AF695A6D72}"/>
              </a:ext>
            </a:extLst>
          </p:cNvPr>
          <p:cNvSpPr txBox="1">
            <a:spLocks/>
          </p:cNvSpPr>
          <p:nvPr/>
        </p:nvSpPr>
        <p:spPr>
          <a:xfrm>
            <a:off x="160283" y="3625997"/>
            <a:ext cx="3544614" cy="3042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users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.objects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.filter(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="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.filter(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boss__id__in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User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.objects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.exclude(active=</a:t>
            </a:r>
            <a:r>
              <a:rPr lang="en-US" sz="16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).execute()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kind of</a:t>
            </a:r>
          </a:p>
        </p:txBody>
      </p:sp>
    </p:spTree>
    <p:extLst>
      <p:ext uri="{BB962C8B-B14F-4D97-AF65-F5344CB8AC3E}">
        <p14:creationId xmlns:p14="http://schemas.microsoft.com/office/powerpoint/2010/main" val="28195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8E55-0635-6A4F-9B2C-269159C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38" y="94593"/>
            <a:ext cx="8119241" cy="748862"/>
          </a:xfrm>
        </p:spPr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EDC9-A690-2949-986A-344AC6E63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473" y="1377294"/>
            <a:ext cx="5612524" cy="4877457"/>
          </a:xfrm>
        </p:spPr>
        <p:txBody>
          <a:bodyPr/>
          <a:lstStyle/>
          <a:p>
            <a:r>
              <a:rPr lang="en-US" dirty="0"/>
              <a:t>Final method</a:t>
            </a:r>
          </a:p>
          <a:p>
            <a:r>
              <a:rPr lang="en-US" dirty="0"/>
              <a:t>Code can be represented in a data structure</a:t>
            </a:r>
          </a:p>
          <a:p>
            <a:pPr lvl="1"/>
            <a:r>
              <a:rPr lang="en-US" dirty="0"/>
              <a:t>Syntax Tree</a:t>
            </a:r>
          </a:p>
          <a:p>
            <a:r>
              <a:rPr lang="en-US" dirty="0"/>
              <a:t>Manipulate the data structure</a:t>
            </a:r>
          </a:p>
          <a:p>
            <a:pPr lvl="1"/>
            <a:r>
              <a:rPr lang="en-US" dirty="0"/>
              <a:t>tree traversal,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Turn tree into code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either compile to different language</a:t>
            </a:r>
          </a:p>
          <a:p>
            <a:pPr lvl="2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complicated, take Compilers</a:t>
            </a:r>
          </a:p>
          <a:p>
            <a:pPr lvl="1"/>
            <a:r>
              <a:rPr lang="en-US" dirty="0"/>
              <a:t>translate back to the original language</a:t>
            </a:r>
          </a:p>
        </p:txBody>
      </p:sp>
    </p:spTree>
    <p:extLst>
      <p:ext uri="{BB962C8B-B14F-4D97-AF65-F5344CB8AC3E}">
        <p14:creationId xmlns:p14="http://schemas.microsoft.com/office/powerpoint/2010/main" val="311294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03631F-B91A-B940-8070-8B8479AC4F8A}"/>
              </a:ext>
            </a:extLst>
          </p:cNvPr>
          <p:cNvSpPr txBox="1">
            <a:spLocks/>
          </p:cNvSpPr>
          <p:nvPr/>
        </p:nvSpPr>
        <p:spPr>
          <a:xfrm>
            <a:off x="190919" y="78684"/>
            <a:ext cx="11906488" cy="659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2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body=[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FunctionDef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name='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posonlyargs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annotation=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type_comment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annotation=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type_comment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vararg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kwonlyargs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kw_defaults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kwarg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defaults=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body=[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test=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Constant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(value=True,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     kind=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body=[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Assign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targets=[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(id='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ctx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=Store())],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value=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(id='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ctx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=Load()),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Constant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(value=1, kind=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BinOp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left=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(id='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ctx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=Load()),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op=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right=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(id='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ctx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=Load()))],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keywords=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type_comment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decorator_list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returns=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type_comment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type_ignores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[]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3FDA16-53EE-E049-83D0-A6AF695A6D72}"/>
              </a:ext>
            </a:extLst>
          </p:cNvPr>
          <p:cNvSpPr txBox="1">
            <a:spLocks/>
          </p:cNvSpPr>
          <p:nvPr/>
        </p:nvSpPr>
        <p:spPr>
          <a:xfrm>
            <a:off x="9103807" y="5152429"/>
            <a:ext cx="2993600" cy="1516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if True: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c = sum(1, a - b)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9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1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2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"/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4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"/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"/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600"/>
                            </p:stCondLst>
                            <p:childTnLst>
                              <p:par>
                                <p:cTn id="1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100"/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100"/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3FDA16-53EE-E049-83D0-A6AF695A6D72}"/>
              </a:ext>
            </a:extLst>
          </p:cNvPr>
          <p:cNvSpPr txBox="1">
            <a:spLocks/>
          </p:cNvSpPr>
          <p:nvPr/>
        </p:nvSpPr>
        <p:spPr>
          <a:xfrm>
            <a:off x="9103807" y="5152429"/>
            <a:ext cx="2993600" cy="1516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if True: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return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c = sum(1, a - b)</a:t>
            </a:r>
            <a:endParaRPr lang="en-US" sz="1600" dirty="0">
              <a:solidFill>
                <a:schemeClr val="bg2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7ABA5-AB77-D84C-888C-A2A19889DEB7}"/>
              </a:ext>
            </a:extLst>
          </p:cNvPr>
          <p:cNvSpPr/>
          <p:nvPr/>
        </p:nvSpPr>
        <p:spPr>
          <a:xfrm>
            <a:off x="270457" y="-93059"/>
            <a:ext cx="540912" cy="69803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5B344-5235-CF4A-AD69-E1322390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85" y="59395"/>
            <a:ext cx="11588380" cy="67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03631F-B91A-B940-8070-8B8479AC4F8A}"/>
              </a:ext>
            </a:extLst>
          </p:cNvPr>
          <p:cNvSpPr txBox="1">
            <a:spLocks/>
          </p:cNvSpPr>
          <p:nvPr/>
        </p:nvSpPr>
        <p:spPr>
          <a:xfrm>
            <a:off x="123007" y="195943"/>
            <a:ext cx="9224386" cy="61260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sort_imports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node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"""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node should be a Module. Sorts imports in place.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"""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imports =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.body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imports =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imports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name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imp.names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flattens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import_froms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.body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isinstance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ImportFrom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remainder =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.body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imports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stmnt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import_froms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imports.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(key=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i.name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import_froms.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(key=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i.module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impfrm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import_froms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impfrm.names.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(key=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i.name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.body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import_froms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+ imports + remainder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48E798-A671-BF48-8033-ED96553CC4CF}"/>
              </a:ext>
            </a:extLst>
          </p:cNvPr>
          <p:cNvSpPr txBox="1">
            <a:spLocks/>
          </p:cNvSpPr>
          <p:nvPr/>
        </p:nvSpPr>
        <p:spPr>
          <a:xfrm>
            <a:off x="6631160" y="4391384"/>
            <a:ext cx="5437833" cy="2144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1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with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open(__file__)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self: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self_str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"".</a:t>
            </a:r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join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self_node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parse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self_str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sort_imports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self_node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ast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unparse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self_node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963C2-A276-3143-B398-9F1C5F324630}"/>
              </a:ext>
            </a:extLst>
          </p:cNvPr>
          <p:cNvSpPr txBox="1"/>
          <p:nvPr/>
        </p:nvSpPr>
        <p:spPr>
          <a:xfrm>
            <a:off x="9963807" y="811924"/>
            <a:ext cx="117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910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build="p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4362642"/>
          </a:xfrm>
        </p:spPr>
        <p:txBody>
          <a:bodyPr>
            <a:normAutofit/>
          </a:bodyPr>
          <a:lstStyle/>
          <a:p>
            <a:r>
              <a:rPr lang="en-US" dirty="0"/>
              <a:t>Templated</a:t>
            </a:r>
          </a:p>
          <a:p>
            <a:pPr lvl="1"/>
            <a:r>
              <a:rPr lang="en-US" dirty="0"/>
              <a:t>str </a:t>
            </a:r>
            <a:r>
              <a:rPr lang="en-US" dirty="0" err="1"/>
              <a:t>concat</a:t>
            </a:r>
            <a:endParaRPr lang="en-US" dirty="0"/>
          </a:p>
          <a:p>
            <a:pPr lvl="1"/>
            <a:r>
              <a:rPr lang="en-US" dirty="0"/>
              <a:t>.format()</a:t>
            </a:r>
          </a:p>
          <a:p>
            <a:pPr lvl="1"/>
            <a:r>
              <a:rPr lang="en-US" dirty="0"/>
              <a:t>f””</a:t>
            </a:r>
          </a:p>
          <a:p>
            <a:pPr lvl="1"/>
            <a:r>
              <a:rPr lang="en-US" dirty="0"/>
              <a:t>Jinja</a:t>
            </a:r>
          </a:p>
          <a:p>
            <a:r>
              <a:rPr lang="en-US" dirty="0"/>
              <a:t>Fluent Interface</a:t>
            </a:r>
          </a:p>
          <a:p>
            <a:pPr lvl="1"/>
            <a:r>
              <a:rPr lang="en-US" dirty="0" err="1"/>
              <a:t>JavaPoet</a:t>
            </a:r>
            <a:endParaRPr lang="en-US" dirty="0"/>
          </a:p>
          <a:p>
            <a:r>
              <a:rPr lang="en-US" dirty="0"/>
              <a:t>Tree-Base</a:t>
            </a:r>
          </a:p>
          <a:p>
            <a:pPr lvl="1"/>
            <a:r>
              <a:rPr lang="en-US" dirty="0"/>
              <a:t>visitors and transformers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0736-3ACF-5B49-ABDE-29E71E13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DD4F-B63C-3946-9B13-31F727FF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printing code</a:t>
            </a:r>
          </a:p>
        </p:txBody>
      </p:sp>
    </p:spTree>
    <p:extLst>
      <p:ext uri="{BB962C8B-B14F-4D97-AF65-F5344CB8AC3E}">
        <p14:creationId xmlns:p14="http://schemas.microsoft.com/office/powerpoint/2010/main" val="28605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8B09-36CD-A54D-AD70-A8B243BE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print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8C00-EA4B-5C40-ADB4-CCA00A5B2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call print</a:t>
            </a:r>
          </a:p>
          <a:p>
            <a:pPr lvl="1"/>
            <a:r>
              <a:rPr lang="en-US" dirty="0"/>
              <a:t>on a string</a:t>
            </a:r>
          </a:p>
          <a:p>
            <a:pPr lvl="2"/>
            <a:r>
              <a:rPr lang="en-US" dirty="0"/>
              <a:t>that is code</a:t>
            </a:r>
          </a:p>
        </p:txBody>
      </p:sp>
    </p:spTree>
    <p:extLst>
      <p:ext uri="{BB962C8B-B14F-4D97-AF65-F5344CB8AC3E}">
        <p14:creationId xmlns:p14="http://schemas.microsoft.com/office/powerpoint/2010/main" val="13165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81F9-663F-A347-8C49-7210339C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a string of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9002-C889-104D-BD0D-E4584058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way you write regular code</a:t>
            </a:r>
          </a:p>
          <a:p>
            <a:pPr lvl="1"/>
            <a:r>
              <a:rPr lang="en-US" dirty="0"/>
              <a:t>just wrap it in ""</a:t>
            </a:r>
          </a:p>
        </p:txBody>
      </p:sp>
    </p:spTree>
    <p:extLst>
      <p:ext uri="{BB962C8B-B14F-4D97-AF65-F5344CB8AC3E}">
        <p14:creationId xmlns:p14="http://schemas.microsoft.com/office/powerpoint/2010/main" val="10939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8AD0-DD38-4640-B2C1-98BE8DEA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897" y="247650"/>
            <a:ext cx="3183925" cy="1037453"/>
          </a:xfrm>
        </p:spPr>
        <p:txBody>
          <a:bodyPr/>
          <a:lstStyle/>
          <a:p>
            <a:r>
              <a:rPr lang="en-US" dirty="0"/>
              <a:t>On ""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4910DF-C752-8C4B-802A-197CDDC5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75" y="1424631"/>
            <a:ext cx="3183925" cy="372401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Strings are not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quotes</a:t>
            </a:r>
          </a:p>
          <a:p>
            <a:pPr lvl="1"/>
            <a:r>
              <a:rPr lang="en-US" dirty="0"/>
              <a:t>escapes</a:t>
            </a:r>
          </a:p>
          <a:p>
            <a:pPr lvl="1"/>
            <a:r>
              <a:rPr lang="en-US" dirty="0"/>
              <a:t>line breaks</a:t>
            </a:r>
          </a:p>
          <a:p>
            <a:pPr lvl="1"/>
            <a:r>
              <a:rPr lang="en-US" dirty="0"/>
              <a:t>tabs vs spaces</a:t>
            </a:r>
          </a:p>
          <a:p>
            <a:r>
              <a:rPr lang="en-US" dirty="0"/>
              <a:t>May seem trivial</a:t>
            </a:r>
          </a:p>
          <a:p>
            <a:pPr lvl="1"/>
            <a:r>
              <a:rPr lang="en-US" dirty="0"/>
              <a:t>but escaping is a big deal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sql</a:t>
            </a:r>
            <a:r>
              <a:rPr lang="en-US" dirty="0"/>
              <a:t> injection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BC81A1-E5E0-5E4A-AF9D-ACC59B49734B}"/>
              </a:ext>
            </a:extLst>
          </p:cNvPr>
          <p:cNvSpPr txBox="1">
            <a:spLocks/>
          </p:cNvSpPr>
          <p:nvPr/>
        </p:nvSpPr>
        <p:spPr>
          <a:xfrm>
            <a:off x="8625017" y="2866767"/>
            <a:ext cx="3398108" cy="2281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 the code we want to generate is not constant</a:t>
            </a:r>
          </a:p>
          <a:p>
            <a:r>
              <a:rPr lang="en-US" dirty="0"/>
              <a:t>Must construct the string</a:t>
            </a:r>
          </a:p>
          <a:p>
            <a:pPr lvl="1"/>
            <a:r>
              <a:rPr lang="en-US" dirty="0"/>
              <a:t>first approach</a:t>
            </a:r>
          </a:p>
          <a:p>
            <a:pPr lvl="2"/>
            <a:r>
              <a:rPr lang="en-US" dirty="0"/>
              <a:t>concatenation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548DBF-DA91-B34B-99FE-F75404EAA4AD}"/>
              </a:ext>
            </a:extLst>
          </p:cNvPr>
          <p:cNvSpPr txBox="1">
            <a:spLocks/>
          </p:cNvSpPr>
          <p:nvPr/>
        </p:nvSpPr>
        <p:spPr>
          <a:xfrm>
            <a:off x="3253945" y="387179"/>
            <a:ext cx="5585257" cy="62231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print("print("Hello World")")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print("print("Hello World")")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     ^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invalid syntax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print("print(\"Hello World\")")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print("Hello World")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print("print('Hello World')")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print('Hello World')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print("print(input())")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print(input())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print("print('" + input() + "')")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print('Max')</a:t>
            </a:r>
          </a:p>
        </p:txBody>
      </p:sp>
    </p:spTree>
    <p:extLst>
      <p:ext uri="{BB962C8B-B14F-4D97-AF65-F5344CB8AC3E}">
        <p14:creationId xmlns:p14="http://schemas.microsoft.com/office/powerpoint/2010/main" val="32386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6" grpId="0" uiExpand="1" build="p" bldLvl="2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D92E80-B056-D144-A8CB-5C22CABC7D7D}"/>
              </a:ext>
            </a:extLst>
          </p:cNvPr>
          <p:cNvSpPr txBox="1">
            <a:spLocks/>
          </p:cNvSpPr>
          <p:nvPr/>
        </p:nvSpPr>
        <p:spPr>
          <a:xfrm>
            <a:off x="1103870" y="129746"/>
            <a:ext cx="9984260" cy="6598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self = '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 =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+ self + "\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File "&lt;string&gt;", line 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print("self = " + self + "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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SyntaxError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EOL while scanning string literal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self = '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 =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+ self + 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neval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 = print("self = " + self + "\</a:t>
            </a:r>
            <a:r>
              <a:rPr lang="en-US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neval</a:t>
            </a: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eval(self)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self = '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 =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+ 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 + 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\\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neval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 = 'print("self = " + </a:t>
            </a:r>
            <a:r>
              <a:rPr lang="en-US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 + "\\</a:t>
            </a:r>
            <a:r>
              <a:rPr lang="en-US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neval</a:t>
            </a: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(self)")'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eval(self)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self = '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 = 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 + </a:t>
            </a:r>
            <a:r>
              <a:rPr lang="en-US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 + 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; eval(self)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'; </a:t>
            </a:r>
            <a:r>
              <a:rPr lang="en-US" sz="1800" dirty="0">
                <a:solidFill>
                  <a:srgbClr val="F800FF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 = 'print("self = " + </a:t>
            </a:r>
            <a:r>
              <a:rPr lang="en-US" sz="18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 + "; eval(self)")'; eval(self)</a:t>
            </a:r>
          </a:p>
        </p:txBody>
      </p:sp>
    </p:spTree>
    <p:extLst>
      <p:ext uri="{BB962C8B-B14F-4D97-AF65-F5344CB8AC3E}">
        <p14:creationId xmlns:p14="http://schemas.microsoft.com/office/powerpoint/2010/main" val="15191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1F4F-28D9-D74F-AD82-B6302C80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053F-449A-B845-9B84-D387E24B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08" y="549361"/>
            <a:ext cx="5943600" cy="1920446"/>
          </a:xfrm>
        </p:spPr>
        <p:txBody>
          <a:bodyPr/>
          <a:lstStyle/>
          <a:p>
            <a:r>
              <a:rPr lang="en-US" dirty="0"/>
              <a:t>That code got hard to read</a:t>
            </a:r>
          </a:p>
          <a:p>
            <a:r>
              <a:rPr lang="en-US" dirty="0"/>
              <a:t>and inserting values into strings is very common</a:t>
            </a:r>
          </a:p>
          <a:p>
            <a:r>
              <a:rPr lang="en-US" dirty="0"/>
              <a:t>There's a better way!</a:t>
            </a:r>
          </a:p>
          <a:p>
            <a:pPr lvl="1"/>
            <a:r>
              <a:rPr lang="en-US" dirty="0"/>
              <a:t>formatting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EA073-6525-C143-9BF2-73531E4439D5}"/>
              </a:ext>
            </a:extLst>
          </p:cNvPr>
          <p:cNvSpPr txBox="1">
            <a:spLocks/>
          </p:cNvSpPr>
          <p:nvPr/>
        </p:nvSpPr>
        <p:spPr>
          <a:xfrm>
            <a:off x="1103870" y="2767914"/>
            <a:ext cx="9984260" cy="3960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print("{}")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'.format(input()))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print("Max")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print("{}{}"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)'.format(input(), 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print("Max!")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print('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print("{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}{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}")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'.format(name=input(), end="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Max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print("Max!")</a:t>
            </a:r>
          </a:p>
        </p:txBody>
      </p:sp>
    </p:spTree>
    <p:extLst>
      <p:ext uri="{BB962C8B-B14F-4D97-AF65-F5344CB8AC3E}">
        <p14:creationId xmlns:p14="http://schemas.microsoft.com/office/powerpoint/2010/main" val="42814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D92E80-B056-D144-A8CB-5C22CABC7D7D}"/>
              </a:ext>
            </a:extLst>
          </p:cNvPr>
          <p:cNvSpPr txBox="1">
            <a:spLocks/>
          </p:cNvSpPr>
          <p:nvPr/>
        </p:nvSpPr>
        <p:spPr>
          <a:xfrm>
            <a:off x="799069" y="1087394"/>
            <a:ext cx="11261125" cy="4456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self = 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 = {!r}; print(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self.format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(self))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';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self.format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self = 'self = {!r}; print(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self.format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(self))'; print(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self.format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(self))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s='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s={!r};print(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s.format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(s))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';print(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s.format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s='s={!r};print(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s.format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(s))';print(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s.format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(s))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s='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s=%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r;print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(s%%s)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';print(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s%s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s='s=%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r;print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(s%%s)';print(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s%s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024A-7796-BF44-9683-0EE4EE2B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566" y="5068330"/>
            <a:ext cx="6050692" cy="951470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hlinkClick r:id="rId2"/>
              </a:rPr>
              <a:t>https://www.geeksforgeeks.org/quine-in-python/</a:t>
            </a:r>
            <a:endParaRPr lang="en-US" dirty="0"/>
          </a:p>
          <a:p>
            <a:pPr lvl="1"/>
            <a:r>
              <a:rPr lang="en-US" dirty="0"/>
              <a:t>upvote my comment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E8620-07F7-9940-ADB0-EFEC934611FC}"/>
              </a:ext>
            </a:extLst>
          </p:cNvPr>
          <p:cNvSpPr txBox="1"/>
          <p:nvPr/>
        </p:nvSpPr>
        <p:spPr>
          <a:xfrm>
            <a:off x="3256676" y="191869"/>
            <a:ext cx="3639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Quine with format</a:t>
            </a:r>
          </a:p>
        </p:txBody>
      </p:sp>
    </p:spTree>
    <p:extLst>
      <p:ext uri="{BB962C8B-B14F-4D97-AF65-F5344CB8AC3E}">
        <p14:creationId xmlns:p14="http://schemas.microsoft.com/office/powerpoint/2010/main" val="2887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3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23944</TotalTime>
  <Words>2072</Words>
  <Application>Microsoft Macintosh PowerPoint</Application>
  <PresentationFormat>Widescreen</PresentationFormat>
  <Paragraphs>311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Franklin Gothic Book</vt:lpstr>
      <vt:lpstr>Calibri</vt:lpstr>
      <vt:lpstr>Consolas</vt:lpstr>
      <vt:lpstr>Crop</vt:lpstr>
      <vt:lpstr>Code Generation</vt:lpstr>
      <vt:lpstr>Code Generation</vt:lpstr>
      <vt:lpstr>What is Code Generation</vt:lpstr>
      <vt:lpstr>How do you print code?</vt:lpstr>
      <vt:lpstr>How do you make a string of code?</vt:lpstr>
      <vt:lpstr>On ""</vt:lpstr>
      <vt:lpstr>PowerPoint Presentation</vt:lpstr>
      <vt:lpstr>Formatting</vt:lpstr>
      <vt:lpstr>PowerPoint Presentation</vt:lpstr>
      <vt:lpstr>Quine Checker</vt:lpstr>
      <vt:lpstr>f-strings</vt:lpstr>
      <vt:lpstr>str.join and f-strings</vt:lpstr>
      <vt:lpstr>Jinja</vt:lpstr>
      <vt:lpstr>JavaPoet</vt:lpstr>
      <vt:lpstr>Syntax Trees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183</cp:revision>
  <dcterms:created xsi:type="dcterms:W3CDTF">2018-05-03T03:07:17Z</dcterms:created>
  <dcterms:modified xsi:type="dcterms:W3CDTF">2020-04-13T15:10:19Z</dcterms:modified>
</cp:coreProperties>
</file>