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5" r:id="rId11"/>
    <p:sldId id="269" r:id="rId12"/>
    <p:sldId id="270" r:id="rId13"/>
    <p:sldId id="271" r:id="rId14"/>
    <p:sldId id="272" r:id="rId15"/>
    <p:sldId id="266" r:id="rId16"/>
    <p:sldId id="276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3ED"/>
    <a:srgbClr val="F900FF"/>
    <a:srgbClr val="024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3"/>
    <p:restoredTop sz="94824"/>
  </p:normalViewPr>
  <p:slideViewPr>
    <p:cSldViewPr snapToGrid="0" snapToObjects="1">
      <p:cViewPr varScale="1">
        <p:scale>
          <a:sx n="147" d="100"/>
          <a:sy n="147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603"/>
            <a:ext cx="2934586" cy="2941090"/>
          </a:xfrm>
        </p:spPr>
        <p:txBody>
          <a:bodyPr/>
          <a:lstStyle/>
          <a:p>
            <a:r>
              <a:rPr lang="en-US" dirty="0"/>
              <a:t>no name </a:t>
            </a:r>
          </a:p>
          <a:p>
            <a:pPr lvl="1"/>
            <a:r>
              <a:rPr lang="en-US" dirty="0"/>
              <a:t>anonymous</a:t>
            </a:r>
          </a:p>
          <a:p>
            <a:r>
              <a:rPr lang="en-US" dirty="0"/>
              <a:t>one line</a:t>
            </a:r>
          </a:p>
          <a:p>
            <a:pPr lvl="1"/>
            <a:r>
              <a:rPr lang="en-US" dirty="0"/>
              <a:t>simple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4710222" y="265814"/>
            <a:ext cx="6886521" cy="62963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add5(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lambda_add5 =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add5(7)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lambda_add5(7)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type(add5)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type(lambda_add5)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'function'&gt;</a:t>
            </a:r>
          </a:p>
        </p:txBody>
      </p:sp>
    </p:spTree>
    <p:extLst>
      <p:ext uri="{BB962C8B-B14F-4D97-AF65-F5344CB8AC3E}">
        <p14:creationId xmlns:p14="http://schemas.microsoft.com/office/powerpoint/2010/main" val="8118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519" y="276446"/>
            <a:ext cx="6209416" cy="1679945"/>
          </a:xfrm>
        </p:spPr>
        <p:txBody>
          <a:bodyPr/>
          <a:lstStyle/>
          <a:p>
            <a:r>
              <a:rPr lang="en-US" dirty="0"/>
              <a:t>Apply function to every element of a sequence</a:t>
            </a:r>
          </a:p>
          <a:p>
            <a:pPr lvl="1"/>
            <a:r>
              <a:rPr lang="en-US" dirty="0"/>
              <a:t>list, tuple, range,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function should return the mapped value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914400" y="1754372"/>
            <a:ext cx="10841831" cy="4786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'.join(range(10))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sequence item 0: expected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instance,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found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'.join(map(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range(10)))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'0, 1, 2, 3, 4, 5, 6, 7, 8, 9'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'.join(map(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(add5(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)), range(10)))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'5, 6, 7, 8, 9, 10, 11, 12, 13, 14’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map(print, range(2))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&lt;map object at 0x1036700b8&gt;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list(map(print, range(2)))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[None, None]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09014" cy="919716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073" y="361507"/>
            <a:ext cx="2934586" cy="2941090"/>
          </a:xfrm>
        </p:spPr>
        <p:txBody>
          <a:bodyPr/>
          <a:lstStyle/>
          <a:p>
            <a:r>
              <a:rPr lang="en-US" dirty="0"/>
              <a:t>Sort by certain attributes</a:t>
            </a:r>
          </a:p>
          <a:p>
            <a:r>
              <a:rPr lang="en-US" dirty="0"/>
              <a:t>sort by absolute value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1105786" y="2615609"/>
            <a:ext cx="10490957" cy="39465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 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('Point', ['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x','y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points  = [Point(0,1), Point(1,0), Point(-4, 1), Point(100, -2)]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sorted(points)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[Point(x=-4, y=1), Point(x=0, y=1), Point(x=1, y=0), Point(x=100, y=-2)]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sorted(points, key =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i.y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[Point(x=100, y=-2), Point(x=1, y=0), Point(x=0, y=1), Point(x=-4, y=1)]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sorted(points, key =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math.hypot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[Point(x=0, y=1), Point(x=1, y=0), Point(x=-4, y=1), Point(x=100, y=-2)]</a:t>
            </a:r>
          </a:p>
        </p:txBody>
      </p:sp>
    </p:spTree>
    <p:extLst>
      <p:ext uri="{BB962C8B-B14F-4D97-AF65-F5344CB8AC3E}">
        <p14:creationId xmlns:p14="http://schemas.microsoft.com/office/powerpoint/2010/main" val="42902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191"/>
            <a:ext cx="3009014" cy="919716"/>
          </a:xfrm>
        </p:spPr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6C81-2FD8-514F-B5B1-581B9640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614" y="493226"/>
            <a:ext cx="3987210" cy="88900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predicate, sequence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5488F-E96C-BF47-8551-2CB06CA59BEA}"/>
              </a:ext>
            </a:extLst>
          </p:cNvPr>
          <p:cNvSpPr txBox="1">
            <a:spLocks/>
          </p:cNvSpPr>
          <p:nvPr/>
        </p:nvSpPr>
        <p:spPr>
          <a:xfrm>
            <a:off x="1070261" y="1382232"/>
            <a:ext cx="10607915" cy="5264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 = list(range(25))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[]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array: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0: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&lt; 2: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out.append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2, 4, 6, 8]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i%2 == 0, array))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2, 4, 6, 8, 10, 12, 14, 16, 18, 20, 22, 24]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&lt; 2, array))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2, 3, 4, 5, 6, 7, 8, 9]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&lt; 2, 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i%2 == 0, array)))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21893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E96C-A3E2-A343-AF4D-26C914A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7" y="207335"/>
            <a:ext cx="3009014" cy="919716"/>
          </a:xfrm>
        </p:spPr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5A38DD-45EE-CE45-91FB-0CC78BE19A2C}"/>
              </a:ext>
            </a:extLst>
          </p:cNvPr>
          <p:cNvSpPr txBox="1">
            <a:spLocks/>
          </p:cNvSpPr>
          <p:nvPr/>
        </p:nvSpPr>
        <p:spPr>
          <a:xfrm>
            <a:off x="1088148" y="1201479"/>
            <a:ext cx="7386001" cy="5337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0+1+2+3+4+5+6+7+8+9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reduce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a, b: a + b, range(10))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__call__(self, a, b):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*= -1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return a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self.sign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b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alternating_sum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range(10))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0-1+2-3+4-5+6-7+8-9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-5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132" y="2423174"/>
                <a:ext cx="5710882" cy="1839433"/>
              </a:xfrm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dirty="0"/>
                  <a:t>reduce a sequence to a single value </a:t>
                </a:r>
              </a:p>
              <a:p>
                <a:r>
                  <a:rPr lang="en-US" dirty="0"/>
                  <a:t>repeatedly apply function</a:t>
                </a:r>
              </a:p>
              <a:p>
                <a:pPr lvl="1"/>
                <a:r>
                  <a:rPr lang="en-US" dirty="0"/>
                  <a:t>function should take in two </a:t>
                </a:r>
                <a:r>
                  <a:rPr lang="en-US" dirty="0" err="1"/>
                  <a:t>params</a:t>
                </a:r>
                <a:r>
                  <a:rPr lang="en-US" dirty="0"/>
                  <a:t> and return one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26C81-2FD8-514F-B5B1-581B96408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132" y="2423174"/>
                <a:ext cx="5710882" cy="1839433"/>
              </a:xfrm>
              <a:blipFill>
                <a:blip r:embed="rId2"/>
                <a:stretch>
                  <a:fillRect l="-885" t="-340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>
            <a:extLst>
              <a:ext uri="{FF2B5EF4-FFF2-40B4-BE49-F238E27FC236}">
                <a16:creationId xmlns:a16="http://schemas.microsoft.com/office/drawing/2014/main" id="{D4A9FAA6-FBF0-804F-82E2-A94D4004E9F6}"/>
              </a:ext>
            </a:extLst>
          </p:cNvPr>
          <p:cNvSpPr/>
          <p:nvPr/>
        </p:nvSpPr>
        <p:spPr>
          <a:xfrm>
            <a:off x="6259132" y="721217"/>
            <a:ext cx="2704564" cy="1416676"/>
          </a:xfrm>
          <a:prstGeom prst="cloudCallout">
            <a:avLst>
              <a:gd name="adj1" fmla="val -48928"/>
              <a:gd name="adj2" fmla="val 56136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about an alternating sum reduction?</a:t>
            </a:r>
          </a:p>
        </p:txBody>
      </p:sp>
    </p:spTree>
    <p:extLst>
      <p:ext uri="{BB962C8B-B14F-4D97-AF65-F5344CB8AC3E}">
        <p14:creationId xmlns:p14="http://schemas.microsoft.com/office/powerpoint/2010/main" val="22559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uiExpand="1" build="p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D05-0840-AE47-8566-71133B8A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2" y="435935"/>
            <a:ext cx="3189767" cy="850605"/>
          </a:xfrm>
        </p:spPr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7981-79AA-1F4F-8AE7-6C74A01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08" y="2115879"/>
            <a:ext cx="3540642" cy="1616149"/>
          </a:xfrm>
        </p:spPr>
        <p:txBody>
          <a:bodyPr/>
          <a:lstStyle/>
          <a:p>
            <a:r>
              <a:rPr lang="en-US" dirty="0"/>
              <a:t>One last type of function</a:t>
            </a:r>
          </a:p>
          <a:p>
            <a:pPr lvl="1"/>
            <a:r>
              <a:rPr lang="en-US" dirty="0"/>
              <a:t>Look like functions</a:t>
            </a:r>
          </a:p>
          <a:p>
            <a:pPr lvl="1"/>
            <a:r>
              <a:rPr lang="en-US" dirty="0"/>
              <a:t>Act like iterators</a:t>
            </a:r>
          </a:p>
          <a:p>
            <a:pPr lvl="2"/>
            <a:r>
              <a:rPr lang="en-US" dirty="0"/>
              <a:t>Generators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B66955-BFF0-5142-9B93-A874F1592E8A}"/>
              </a:ext>
            </a:extLst>
          </p:cNvPr>
          <p:cNvSpPr txBox="1">
            <a:spLocks/>
          </p:cNvSpPr>
          <p:nvPr/>
        </p:nvSpPr>
        <p:spPr>
          <a:xfrm>
            <a:off x="4391246" y="563525"/>
            <a:ext cx="7464057" cy="58266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(min, max, length):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range(length):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yield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(min, max)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&lt;generator object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0x10399bfc0&gt;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6, 6, 8, 4]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5))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[5, 8, 8, 7, 6]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filter(</a:t>
            </a:r>
            <a:r>
              <a:rPr lang="en-US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i%2==1,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randseq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(0, 8, 8)):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1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42DB-3FCA-AA43-B96E-B487AE5C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38" y="188008"/>
            <a:ext cx="9601200" cy="1485900"/>
          </a:xfrm>
        </p:spPr>
        <p:txBody>
          <a:bodyPr/>
          <a:lstStyle/>
          <a:p>
            <a:r>
              <a:rPr lang="en-US" dirty="0"/>
              <a:t>A Generator Use-Case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5E3287-2290-A241-91AA-E4BED208789B}"/>
              </a:ext>
            </a:extLst>
          </p:cNvPr>
          <p:cNvSpPr txBox="1">
            <a:spLocks/>
          </p:cNvSpPr>
          <p:nvPr/>
        </p:nvSpPr>
        <p:spPr>
          <a:xfrm>
            <a:off x="828942" y="856181"/>
            <a:ext cx="5930781" cy="58266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agent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move(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possibilities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possibilities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.x-1,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possibilities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.y-1))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.board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- 1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possibilities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.x+1,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.board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[0]) - 1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possibilities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.append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.y+1))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possibilities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best =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pick best one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possibilities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[best][0]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possibilities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[best][1]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6D4018-BF1E-8546-AC19-D0CB6E1C4C64}"/>
              </a:ext>
            </a:extLst>
          </p:cNvPr>
          <p:cNvSpPr txBox="1">
            <a:spLocks/>
          </p:cNvSpPr>
          <p:nvPr/>
        </p:nvSpPr>
        <p:spPr>
          <a:xfrm>
            <a:off x="6759723" y="856181"/>
            <a:ext cx="4871103" cy="58266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agent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possible_moves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yield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.x-1,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yield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.y-1)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.board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- 1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yield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.x+1,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.board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[0]) - 1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400" dirty="0">
                <a:solidFill>
                  <a:srgbClr val="F9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yield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.y+1)</a:t>
            </a:r>
          </a:p>
          <a:p>
            <a:pPr marL="0" indent="0">
              <a:buNone/>
            </a:pP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move(</a:t>
            </a:r>
            <a:r>
              <a:rPr lang="en-US" sz="1400" dirty="0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possible_moves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best = </a:t>
            </a:r>
            <a:r>
              <a:rPr lang="en-US" sz="1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pick best one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.x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best[0]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A643E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best[1]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AE0-4657-D048-8053-02E952A3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09" y="267257"/>
            <a:ext cx="7931888" cy="1121735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Generator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6DB8-03F8-DF41-AB41-39F130CC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21" y="964931"/>
            <a:ext cx="9058940" cy="5242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this program: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EA5A4-C80E-5D49-902D-7EE0D0ACDB3D}"/>
              </a:ext>
            </a:extLst>
          </p:cNvPr>
          <p:cNvSpPr txBox="1">
            <a:spLocks/>
          </p:cNvSpPr>
          <p:nvPr/>
        </p:nvSpPr>
        <p:spPr>
          <a:xfrm>
            <a:off x="1027612" y="1388992"/>
            <a:ext cx="10972800" cy="52904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 $ and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oHill’s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$ are $.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=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lights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 lights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oHill’s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lights are lights.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=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 food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oHill’s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food are food.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=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$ food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=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tasty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 tasty tasty food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oHill’s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tasty tasty food are tasty tasty food.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=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$break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breaking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=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floors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 floors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oHill’s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floors are floors.</a:t>
            </a:r>
          </a:p>
        </p:txBody>
      </p:sp>
    </p:spTree>
    <p:extLst>
      <p:ext uri="{BB962C8B-B14F-4D97-AF65-F5344CB8AC3E}">
        <p14:creationId xmlns:p14="http://schemas.microsoft.com/office/powerpoint/2010/main" val="38560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AE0-4657-D048-8053-02E952A3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5046"/>
            <a:ext cx="7931888" cy="1121735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Generator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70138-A085-7842-9DBD-F530FECBC3CE}"/>
              </a:ext>
            </a:extLst>
          </p:cNvPr>
          <p:cNvSpPr txBox="1">
            <a:spLocks/>
          </p:cNvSpPr>
          <p:nvPr/>
        </p:nvSpPr>
        <p:spPr>
          <a:xfrm>
            <a:off x="2760618" y="1208770"/>
            <a:ext cx="7053943" cy="53487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baseline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914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generator</a:t>
            </a:r>
            <a:r>
              <a:rPr lang="en-US" sz="1600" dirty="0">
                <a:solidFill>
                  <a:schemeClr val="accent6"/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prompt</a:t>
            </a:r>
            <a:r>
              <a:rPr lang="en-US" sz="1600" dirty="0">
                <a:solidFill>
                  <a:schemeClr val="accent6"/>
                </a:solidFill>
              </a:rPr>
              <a:t>):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</a:t>
            </a:r>
            <a:r>
              <a:rPr lang="en-US" sz="1600" dirty="0"/>
              <a:t>string</a:t>
            </a:r>
            <a:r>
              <a:rPr lang="en-US" sz="1600" dirty="0">
                <a:solidFill>
                  <a:schemeClr val="accent6"/>
                </a:solidFill>
              </a:rPr>
              <a:t> = input(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prompt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'$break'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/>
              <a:t>string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   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'$'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/>
              <a:t>string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        </a:t>
            </a:r>
            <a:r>
              <a:rPr lang="en-US" sz="1600" dirty="0">
                <a:solidFill>
                  <a:srgbClr val="F900FF"/>
                </a:solidFill>
              </a:rPr>
              <a:t>yield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/>
              <a:t>string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   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       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/>
              <a:t>dollar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generator</a:t>
            </a:r>
            <a:r>
              <a:rPr lang="en-US" sz="1600" dirty="0">
                <a:solidFill>
                  <a:schemeClr val="accent6"/>
                </a:solidFill>
              </a:rPr>
              <a:t>(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'$ = '</a:t>
            </a:r>
            <a:r>
              <a:rPr lang="en-US" sz="1600" dirty="0">
                <a:solidFill>
                  <a:schemeClr val="accent6"/>
                </a:solidFill>
              </a:rPr>
              <a:t>):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            </a:t>
            </a:r>
            <a:r>
              <a:rPr lang="en-US" sz="1600" dirty="0">
                <a:solidFill>
                  <a:srgbClr val="F900FF"/>
                </a:solidFill>
              </a:rPr>
              <a:t>yield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/>
              <a:t>string</a:t>
            </a:r>
            <a:r>
              <a:rPr lang="en-US" sz="1600" dirty="0" err="1">
                <a:solidFill>
                  <a:schemeClr val="accent6"/>
                </a:solidFill>
              </a:rPr>
              <a:t>.replace</a:t>
            </a:r>
            <a:r>
              <a:rPr lang="en-US" sz="1600" dirty="0">
                <a:solidFill>
                  <a:schemeClr val="accent6"/>
                </a:solidFill>
              </a:rPr>
              <a:t>(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'$'</a:t>
            </a:r>
            <a:r>
              <a:rPr lang="en-US" sz="1600" dirty="0">
                <a:solidFill>
                  <a:schemeClr val="accent6"/>
                </a:solidFill>
              </a:rPr>
              <a:t>, </a:t>
            </a:r>
            <a:r>
              <a:rPr lang="en-US" sz="1600" dirty="0"/>
              <a:t>dollar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    </a:t>
            </a:r>
            <a:r>
              <a:rPr lang="en-US" sz="1600" dirty="0"/>
              <a:t>string</a:t>
            </a:r>
            <a:r>
              <a:rPr lang="en-US" sz="1600" dirty="0">
                <a:solidFill>
                  <a:schemeClr val="accent6"/>
                </a:solidFill>
              </a:rPr>
              <a:t> = input(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prompt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print(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'breaking'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</a:t>
            </a:r>
            <a:r>
              <a:rPr lang="en-US" sz="1600" dirty="0">
                <a:solidFill>
                  <a:srgbClr val="F900FF"/>
                </a:solidFill>
              </a:rPr>
              <a:t>raise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StopIteration</a:t>
            </a:r>
            <a:br>
              <a:rPr lang="en-US" sz="1600" dirty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/>
              <a:t>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generator</a:t>
            </a:r>
            <a:r>
              <a:rPr lang="en-US" sz="1600" dirty="0">
                <a:solidFill>
                  <a:schemeClr val="accent6"/>
                </a:solidFill>
              </a:rPr>
              <a:t>(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'input: '</a:t>
            </a:r>
            <a:r>
              <a:rPr lang="en-US" sz="1600" dirty="0">
                <a:solidFill>
                  <a:schemeClr val="accent6"/>
                </a:solidFill>
              </a:rPr>
              <a:t>):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    print(</a:t>
            </a:r>
            <a:r>
              <a:rPr lang="en-US" sz="1600" dirty="0" err="1"/>
              <a:t>i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1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__call__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dirty="0"/>
              <a:t>Some Interesting Recursion </a:t>
            </a:r>
            <a:r>
              <a:rPr lang="en-US" dirty="0">
                <a:solidFill>
                  <a:schemeClr val="accent1"/>
                </a:solidFill>
              </a:rPr>
              <a:t># note on fixed points</a:t>
            </a:r>
          </a:p>
          <a:p>
            <a:r>
              <a:rPr lang="en-US" dirty="0"/>
              <a:t>Lambdas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reduce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Generator Functions</a:t>
            </a:r>
          </a:p>
          <a:p>
            <a:pPr lvl="1"/>
            <a:r>
              <a:rPr lang="en-US" dirty="0"/>
              <a:t>Recursive Generators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273" y="275994"/>
            <a:ext cx="5516880" cy="696951"/>
          </a:xfrm>
        </p:spPr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96" y="972946"/>
            <a:ext cx="4025937" cy="1435718"/>
          </a:xfrm>
        </p:spPr>
        <p:txBody>
          <a:bodyPr/>
          <a:lstStyle/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assign them to variables</a:t>
            </a:r>
          </a:p>
          <a:p>
            <a:pPr lvl="1"/>
            <a:r>
              <a:rPr lang="en-US" dirty="0"/>
              <a:t>call methods on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84E6B-76BB-E04C-9387-80720DDBBFDB}"/>
              </a:ext>
            </a:extLst>
          </p:cNvPr>
          <p:cNvSpPr txBox="1">
            <a:spLocks/>
          </p:cNvSpPr>
          <p:nvPr/>
        </p:nvSpPr>
        <p:spPr>
          <a:xfrm>
            <a:off x="1315497" y="2408664"/>
            <a:ext cx="4855216" cy="39674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statistics import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sum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__(sum)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'&lt;built-in function sum&gt;'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74C714-E8B3-0B4D-92E5-8C0702E4EC60}"/>
              </a:ext>
            </a:extLst>
          </p:cNvPr>
          <p:cNvSpPr txBox="1">
            <a:spLocks/>
          </p:cNvSpPr>
          <p:nvPr/>
        </p:nvSpPr>
        <p:spPr>
          <a:xfrm>
            <a:off x="6170713" y="2408663"/>
            <a:ext cx="4855216" cy="39674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&lt;built-in function sum&gt;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return mean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sum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mean_or_sum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(1)([1,2,3])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3825E-27FB-FE41-B64D-16B3AC6AD390}"/>
              </a:ext>
            </a:extLst>
          </p:cNvPr>
          <p:cNvSpPr txBox="1">
            <a:spLocks/>
          </p:cNvSpPr>
          <p:nvPr/>
        </p:nvSpPr>
        <p:spPr>
          <a:xfrm>
            <a:off x="6170713" y="1017551"/>
            <a:ext cx="4597647" cy="178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pass them in to functions</a:t>
            </a:r>
          </a:p>
          <a:p>
            <a:pPr lvl="1"/>
            <a:r>
              <a:rPr lang="en-US" dirty="0"/>
              <a:t>return them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5D84-2DA0-6045-949F-69D21168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32" y="2286000"/>
            <a:ext cx="1074977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possible </a:t>
            </a:r>
          </a:p>
          <a:p>
            <a:pPr marL="0" indent="0">
              <a:buNone/>
            </a:pPr>
            <a:r>
              <a:rPr lang="en-US" sz="2400" dirty="0"/>
              <a:t>	because </a:t>
            </a:r>
          </a:p>
          <a:p>
            <a:pPr marL="0" indent="0">
              <a:buNone/>
            </a:pPr>
            <a:r>
              <a:rPr lang="en-US" sz="2400" dirty="0"/>
              <a:t>		there is an alternate way of writing functions…</a:t>
            </a:r>
          </a:p>
        </p:txBody>
      </p:sp>
    </p:spTree>
    <p:extLst>
      <p:ext uri="{BB962C8B-B14F-4D97-AF65-F5344CB8AC3E}">
        <p14:creationId xmlns:p14="http://schemas.microsoft.com/office/powerpoint/2010/main" val="40060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6" y="295505"/>
            <a:ext cx="5367825" cy="808463"/>
          </a:xfrm>
        </p:spPr>
        <p:txBody>
          <a:bodyPr/>
          <a:lstStyle/>
          <a:p>
            <a:r>
              <a:rPr lang="en-US" dirty="0"/>
              <a:t>The __call__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03B468-26E1-0B46-9404-99A10802BAB5}"/>
              </a:ext>
            </a:extLst>
          </p:cNvPr>
          <p:cNvSpPr txBox="1">
            <a:spLocks/>
          </p:cNvSpPr>
          <p:nvPr/>
        </p:nvSpPr>
        <p:spPr>
          <a:xfrm>
            <a:off x="1416205" y="1413415"/>
            <a:ext cx="4855216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dcba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type(reverse)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'function’&gt;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'method-wrapper’&gt;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reverse.__call__.__call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'method-wrapper'&gt;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6F1F40-CA91-C444-ACF0-FA12ECE8F876}"/>
              </a:ext>
            </a:extLst>
          </p:cNvPr>
          <p:cNvSpPr txBox="1">
            <a:spLocks/>
          </p:cNvSpPr>
          <p:nvPr/>
        </p:nvSpPr>
        <p:spPr>
          <a:xfrm>
            <a:off x="6271421" y="794522"/>
            <a:ext cx="4855216" cy="5631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Reverse: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def __call__(self, 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Reverse()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dcba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main__.Reverse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other_reverse.__call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'method'&gt;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Reverse.__call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'function'&gt;</a:t>
            </a:r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A4E4-784B-2948-A424-2D413C5C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E0F4-DD01-8249-817E-B31D3913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54" y="2286000"/>
            <a:ext cx="5140712" cy="3880624"/>
          </a:xfrm>
        </p:spPr>
        <p:txBody>
          <a:bodyPr/>
          <a:lstStyle/>
          <a:p>
            <a:r>
              <a:rPr lang="en-US" dirty="0"/>
              <a:t>Because __call__ takes in self</a:t>
            </a:r>
          </a:p>
          <a:p>
            <a:pPr lvl="1"/>
            <a:r>
              <a:rPr lang="en-US" dirty="0"/>
              <a:t>we can use self for functional state</a:t>
            </a:r>
          </a:p>
          <a:p>
            <a:r>
              <a:rPr lang="en-US" dirty="0"/>
              <a:t>Functions with internal memory</a:t>
            </a:r>
          </a:p>
          <a:p>
            <a:pPr lvl="1"/>
            <a:r>
              <a:rPr lang="en-US" dirty="0"/>
              <a:t>(great for DP if you’ve taken 4102)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831093-9EB6-1748-BA12-21A7E7C063E0}"/>
              </a:ext>
            </a:extLst>
          </p:cNvPr>
          <p:cNvSpPr txBox="1">
            <a:spLocks/>
          </p:cNvSpPr>
          <p:nvPr/>
        </p:nvSpPr>
        <p:spPr>
          <a:xfrm>
            <a:off x="6739425" y="1193181"/>
            <a:ext cx="4855216" cy="4962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__call__(self):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self.num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41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6EC1-F661-C84D-889A-864AE552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89" y="373828"/>
            <a:ext cx="9601200" cy="1485900"/>
          </a:xfrm>
        </p:spPr>
        <p:txBody>
          <a:bodyPr/>
          <a:lstStyle/>
          <a:p>
            <a:r>
              <a:rPr lang="en-US" dirty="0"/>
              <a:t>Cached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9EBF-1CD7-1348-A1C0-D28F01EA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213" y="252805"/>
            <a:ext cx="4637858" cy="1606923"/>
          </a:xfrm>
        </p:spPr>
        <p:txBody>
          <a:bodyPr/>
          <a:lstStyle/>
          <a:p>
            <a:r>
              <a:rPr lang="en-US" dirty="0"/>
              <a:t>If already calculated a result</a:t>
            </a:r>
          </a:p>
          <a:p>
            <a:pPr lvl="1"/>
            <a:r>
              <a:rPr lang="en-US" dirty="0"/>
              <a:t>Don’t calculate it again</a:t>
            </a:r>
          </a:p>
          <a:p>
            <a:pPr lvl="1"/>
            <a:r>
              <a:rPr lang="en-US" dirty="0"/>
              <a:t>cache it</a:t>
            </a:r>
          </a:p>
          <a:p>
            <a:pPr lvl="2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(outside how bow da)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D7F4C1-3316-8D4A-A119-1ED840C17811}"/>
              </a:ext>
            </a:extLst>
          </p:cNvPr>
          <p:cNvSpPr txBox="1">
            <a:spLocks/>
          </p:cNvSpPr>
          <p:nvPr/>
        </p:nvSpPr>
        <p:spPr>
          <a:xfrm>
            <a:off x="1043490" y="1859728"/>
            <a:ext cx="10553254" cy="4702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fib_solver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{0:0, 1:1}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__call__(self,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self(num-1) + self(num-2)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self.memory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fib_solver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print(', '.join(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(fib(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18)))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0, 1, 1, 2, 3, 5, 8, 13, 21, 34, 55, 89, 144, 233, 377, 610, 987, 1597 </a:t>
            </a:r>
          </a:p>
        </p:txBody>
      </p:sp>
    </p:spTree>
    <p:extLst>
      <p:ext uri="{BB962C8B-B14F-4D97-AF65-F5344CB8AC3E}">
        <p14:creationId xmlns:p14="http://schemas.microsoft.com/office/powerpoint/2010/main" val="37138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9D2A-0F91-BB4D-A6B6-85189ECE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48" y="362414"/>
            <a:ext cx="9601200" cy="1064942"/>
          </a:xfrm>
        </p:spPr>
        <p:txBody>
          <a:bodyPr/>
          <a:lstStyle/>
          <a:p>
            <a:r>
              <a:rPr lang="en-US" dirty="0"/>
              <a:t>Recursive Callability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B91A46-F587-864F-9837-A56CEF33C914}"/>
              </a:ext>
            </a:extLst>
          </p:cNvPr>
          <p:cNvSpPr txBox="1">
            <a:spLocks/>
          </p:cNvSpPr>
          <p:nvPr/>
        </p:nvSpPr>
        <p:spPr>
          <a:xfrm>
            <a:off x="2008533" y="1625290"/>
            <a:ext cx="7580202" cy="36018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recursion: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__call__(self):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self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recursion()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main__.recursion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0x103a213c8&gt;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()()()()()()()()()()()()()()()()()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solidFill>
                  <a:srgbClr val="024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main__.recursion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0x103a213c8&gt;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F753B9-0C21-AB4A-A4BF-518486BE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819" y="5542155"/>
            <a:ext cx="4493941" cy="960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 ”fixed point”</a:t>
            </a:r>
          </a:p>
        </p:txBody>
      </p:sp>
    </p:spTree>
    <p:extLst>
      <p:ext uri="{BB962C8B-B14F-4D97-AF65-F5344CB8AC3E}">
        <p14:creationId xmlns:p14="http://schemas.microsoft.com/office/powerpoint/2010/main" val="36971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5D84-2DA0-6045-949F-69D21168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32" y="2286000"/>
            <a:ext cx="1074977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is yet another way of writing functions…</a:t>
            </a:r>
          </a:p>
        </p:txBody>
      </p:sp>
    </p:spTree>
    <p:extLst>
      <p:ext uri="{BB962C8B-B14F-4D97-AF65-F5344CB8AC3E}">
        <p14:creationId xmlns:p14="http://schemas.microsoft.com/office/powerpoint/2010/main" val="25120126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24576</TotalTime>
  <Words>500</Words>
  <Application>Microsoft Macintosh PowerPoint</Application>
  <PresentationFormat>Widescreen</PresentationFormat>
  <Paragraphs>297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Franklin Gothic Book</vt:lpstr>
      <vt:lpstr>Menlo</vt:lpstr>
      <vt:lpstr>Crop</vt:lpstr>
      <vt:lpstr>First-Class Functions</vt:lpstr>
      <vt:lpstr>First-Class Functions</vt:lpstr>
      <vt:lpstr>Functions are objects</vt:lpstr>
      <vt:lpstr>PowerPoint Presentation</vt:lpstr>
      <vt:lpstr>The __call__ Method</vt:lpstr>
      <vt:lpstr>Function State</vt:lpstr>
      <vt:lpstr>Cached Function</vt:lpstr>
      <vt:lpstr>Recursive Callability</vt:lpstr>
      <vt:lpstr>PowerPoint Presentation</vt:lpstr>
      <vt:lpstr>Lambdas</vt:lpstr>
      <vt:lpstr>Map</vt:lpstr>
      <vt:lpstr>Sorting</vt:lpstr>
      <vt:lpstr>Filter</vt:lpstr>
      <vt:lpstr>Reduce</vt:lpstr>
      <vt:lpstr>Generators</vt:lpstr>
      <vt:lpstr>A Generator Use-Case</vt:lpstr>
      <vt:lpstr>Recursive Generator </vt:lpstr>
      <vt:lpstr>Recursive Generator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123</cp:revision>
  <dcterms:created xsi:type="dcterms:W3CDTF">2018-05-03T03:07:17Z</dcterms:created>
  <dcterms:modified xsi:type="dcterms:W3CDTF">2018-09-17T05:25:09Z</dcterms:modified>
</cp:coreProperties>
</file>