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2"/>
  </p:notesMasterIdLst>
  <p:sldIdLst>
    <p:sldId id="256" r:id="rId2"/>
    <p:sldId id="258" r:id="rId3"/>
    <p:sldId id="277" r:id="rId4"/>
    <p:sldId id="257" r:id="rId5"/>
    <p:sldId id="259" r:id="rId6"/>
    <p:sldId id="260" r:id="rId7"/>
    <p:sldId id="278" r:id="rId8"/>
    <p:sldId id="261" r:id="rId9"/>
    <p:sldId id="262" r:id="rId10"/>
    <p:sldId id="269" r:id="rId11"/>
    <p:sldId id="267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EA"/>
    <a:srgbClr val="E700D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3"/>
    <p:restoredTop sz="94712"/>
  </p:normalViewPr>
  <p:slideViewPr>
    <p:cSldViewPr snapToGrid="0" snapToObjects="1">
      <p:cViewPr varScale="1">
        <p:scale>
          <a:sx n="87" d="100"/>
          <a:sy n="87" d="100"/>
        </p:scale>
        <p:origin x="22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more direct with the super() </a:t>
            </a:r>
            <a:r>
              <a:rPr lang="en-US" dirty="0" err="1"/>
              <a:t>forshadowing</a:t>
            </a:r>
            <a:r>
              <a:rPr lang="en-US" dirty="0"/>
              <a:t>. Mention that directly referencing superclass is discouraged... just use super.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2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with </a:t>
            </a:r>
            <a:r>
              <a:rPr lang="en-US" dirty="0" err="1"/>
              <a:t>digram</a:t>
            </a:r>
            <a:r>
              <a:rPr lang="en-US" dirty="0"/>
              <a:t> before</a:t>
            </a:r>
          </a:p>
          <a:p>
            <a:r>
              <a:rPr lang="en-US" dirty="0"/>
              <a:t>add explanation/arrow for why "bases." Color the A. "List of parents"</a:t>
            </a:r>
          </a:p>
          <a:p>
            <a:r>
              <a:rPr lang="en-US" dirty="0"/>
              <a:t>highlight part of diagram that us </a:t>
            </a:r>
            <a:r>
              <a:rPr lang="en-US" dirty="0" err="1"/>
              <a:t>relevent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Subclass some other </a:t>
            </a:r>
            <a:r>
              <a:rPr lang="en-US" dirty="0" err="1"/>
              <a:t>builting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typo on </a:t>
            </a:r>
            <a:r>
              <a:rPr lang="en-US" dirty="0" err="1"/>
              <a:t>superclassss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7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4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up after A, B,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0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5F82-8BDA-6044-BB01-AE442980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97" y="313116"/>
            <a:ext cx="9601200" cy="1485900"/>
          </a:xfrm>
        </p:spPr>
        <p:txBody>
          <a:bodyPr/>
          <a:lstStyle/>
          <a:p>
            <a:r>
              <a:rPr lang="en-US" dirty="0"/>
              <a:t>The Method Resolution Order (MRO)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0228E-D9B5-AD4C-BB24-B9201D6CBA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23" y="2553020"/>
            <a:ext cx="5650874" cy="31241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3BEA-F5D6-5745-8C31-E5537A38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496" y="1205725"/>
            <a:ext cx="6590371" cy="3757961"/>
          </a:xfrm>
        </p:spPr>
        <p:txBody>
          <a:bodyPr>
            <a:normAutofit/>
          </a:bodyPr>
          <a:lstStyle/>
          <a:p>
            <a:r>
              <a:rPr lang="en-US" dirty="0"/>
              <a:t>Suppose we call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foo()</a:t>
            </a:r>
            <a:r>
              <a:rPr lang="en-US" dirty="0"/>
              <a:t> on an instance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  <a:p>
            <a:pPr lvl="1"/>
            <a:r>
              <a:rPr lang="en-US" dirty="0"/>
              <a:t>We need to find a version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foo()</a:t>
            </a:r>
            <a:r>
              <a:rPr lang="en-US" dirty="0"/>
              <a:t> to call</a:t>
            </a:r>
          </a:p>
          <a:p>
            <a:pPr lvl="1"/>
            <a:r>
              <a:rPr lang="en-US" dirty="0"/>
              <a:t>Where do we look first?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  <a:p>
            <a:pPr lvl="1"/>
            <a:r>
              <a:rPr lang="en-US" dirty="0"/>
              <a:t>Then,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  <a:p>
            <a:r>
              <a:rPr lang="en-US" dirty="0"/>
              <a:t>So the MRO is “search up from the type of the object.</a:t>
            </a:r>
          </a:p>
          <a:p>
            <a:pPr lvl="1"/>
            <a:r>
              <a:rPr lang="en-US" dirty="0"/>
              <a:t>Here,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[C, A, object]</a:t>
            </a:r>
          </a:p>
          <a:p>
            <a:pPr lvl="1"/>
            <a:r>
              <a:rPr lang="en-US" dirty="0"/>
              <a:t>This works because it’s a tree.</a:t>
            </a:r>
          </a:p>
        </p:txBody>
      </p:sp>
    </p:spTree>
    <p:extLst>
      <p:ext uri="{BB962C8B-B14F-4D97-AF65-F5344CB8AC3E}">
        <p14:creationId xmlns:p14="http://schemas.microsoft.com/office/powerpoint/2010/main" val="29138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E137-CA67-EA46-B558-401C5434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Have Noticed…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5504-5BE3-D84E-9844-9496A4E4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 said “superclass</a:t>
            </a:r>
            <a:r>
              <a:rPr lang="en-US" b="1" i="1" dirty="0">
                <a:solidFill>
                  <a:srgbClr val="00B0F0"/>
                </a:solidFill>
              </a:rPr>
              <a:t>(</a:t>
            </a:r>
            <a:r>
              <a:rPr lang="en-US" b="1" i="1" dirty="0" err="1">
                <a:solidFill>
                  <a:srgbClr val="00B0F0"/>
                </a:solidFill>
              </a:rPr>
              <a:t>es</a:t>
            </a:r>
            <a:r>
              <a:rPr lang="en-US" b="1" i="1" dirty="0">
                <a:solidFill>
                  <a:srgbClr val="00B0F0"/>
                </a:solidFill>
              </a:rPr>
              <a:t>)</a:t>
            </a:r>
            <a:r>
              <a:rPr lang="en-US" dirty="0"/>
              <a:t>”</a:t>
            </a:r>
            <a:endParaRPr lang="en-US" b="1" i="1" dirty="0"/>
          </a:p>
          <a:p>
            <a:r>
              <a:rPr lang="en-US" dirty="0"/>
              <a:t>that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i="1" dirty="0">
                <a:solidFill>
                  <a:srgbClr val="00B0F0"/>
                </a:solidFill>
              </a:rPr>
              <a:t>usually</a:t>
            </a:r>
            <a:r>
              <a:rPr lang="en-US" dirty="0"/>
              <a:t> means superclass</a:t>
            </a:r>
          </a:p>
          <a:p>
            <a:r>
              <a:rPr lang="en-US" dirty="0"/>
              <a:t>that I checked the superclass of Point by saying “</a:t>
            </a:r>
            <a:r>
              <a:rPr lang="en-US" dirty="0" err="1"/>
              <a:t>Point.__base</a:t>
            </a:r>
            <a:r>
              <a:rPr lang="en-US" b="1" i="1" dirty="0" err="1">
                <a:solidFill>
                  <a:srgbClr val="00B0F0"/>
                </a:solidFill>
              </a:rPr>
              <a:t>s</a:t>
            </a:r>
            <a:r>
              <a:rPr lang="en-US" dirty="0"/>
              <a:t>__”</a:t>
            </a:r>
          </a:p>
          <a:p>
            <a:endParaRPr lang="en-US" dirty="0"/>
          </a:p>
          <a:p>
            <a:r>
              <a:rPr lang="en-US" dirty="0"/>
              <a:t>Which brings us to…</a:t>
            </a:r>
          </a:p>
        </p:txBody>
      </p:sp>
    </p:spTree>
    <p:extLst>
      <p:ext uri="{BB962C8B-B14F-4D97-AF65-F5344CB8AC3E}">
        <p14:creationId xmlns:p14="http://schemas.microsoft.com/office/powerpoint/2010/main" val="18244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E99D-D115-2F49-B02B-4B23F6B8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39902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Let’s Just Try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F79231-F5C7-4446-8D04-EC35980392BD}"/>
              </a:ext>
            </a:extLst>
          </p:cNvPr>
          <p:cNvSpPr txBox="1">
            <a:spLocks/>
          </p:cNvSpPr>
          <p:nvPr/>
        </p:nvSpPr>
        <p:spPr>
          <a:xfrm>
            <a:off x="3901440" y="1071910"/>
            <a:ext cx="7659376" cy="53288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C(A, B):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D(B, A): # note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E(C, 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E.__bases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’&gt;, 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'&gt;)</a:t>
            </a:r>
          </a:p>
        </p:txBody>
      </p:sp>
      <p:sp>
        <p:nvSpPr>
          <p:cNvPr id="9" name="&quot;No&quot; Symbol 8">
            <a:extLst>
              <a:ext uri="{FF2B5EF4-FFF2-40B4-BE49-F238E27FC236}">
                <a16:creationId xmlns:a16="http://schemas.microsoft.com/office/drawing/2014/main" id="{7461930C-BAC2-794E-864F-CA031EC22EB6}"/>
              </a:ext>
            </a:extLst>
          </p:cNvPr>
          <p:cNvSpPr/>
          <p:nvPr/>
        </p:nvSpPr>
        <p:spPr>
          <a:xfrm>
            <a:off x="3901440" y="5254906"/>
            <a:ext cx="7071360" cy="1342664"/>
          </a:xfrm>
          <a:prstGeom prst="noSmoking">
            <a:avLst>
              <a:gd name="adj" fmla="val 23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The Diamond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364C2E-66EF-4A41-AC4A-A3CEF0DE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674" y="1017884"/>
            <a:ext cx="7383595" cy="5531005"/>
          </a:xfrm>
        </p:spPr>
        <p:txBody>
          <a:bodyPr>
            <a:normAutofit/>
          </a:bodyPr>
          <a:lstStyle/>
          <a:p>
            <a:r>
              <a:rPr lang="en-US" dirty="0"/>
              <a:t>Suppose we call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foo()</a:t>
            </a:r>
            <a:r>
              <a:rPr lang="en-US" dirty="0"/>
              <a:t> on an instance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  <a:p>
            <a:pPr lvl="1"/>
            <a:r>
              <a:rPr lang="en-US" dirty="0"/>
              <a:t>We need to find a version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foo()</a:t>
            </a:r>
            <a:r>
              <a:rPr lang="en-US" dirty="0"/>
              <a:t> to call</a:t>
            </a:r>
          </a:p>
          <a:p>
            <a:pPr lvl="1"/>
            <a:r>
              <a:rPr lang="en-US" dirty="0"/>
              <a:t>Where do we look first?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  <a:p>
            <a:pPr lvl="1"/>
            <a:r>
              <a:rPr lang="en-US" dirty="0"/>
              <a:t>Then,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D?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we defined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as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E(C, D)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lets search in that order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D?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not clear, we need an algorithm</a:t>
            </a:r>
          </a:p>
          <a:p>
            <a:pPr lvl="3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0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𝑜𝑏𝑗𝑒𝑐𝑡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</m:oMath>
                </a14:m>
                <a:endParaRPr lang="en-US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  <a:blipFill>
                <a:blip r:embed="rId3"/>
                <a:stretch>
                  <a:fillRect l="-645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4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[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𝑜𝑏𝑗𝑒𝑐𝑡</m:t>
                        </m:r>
                      </m:e>
                    </m:d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  <a:blipFill>
                <a:blip r:embed="rId3"/>
                <a:stretch>
                  <a:fillRect l="-645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7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𝑜𝑏𝑗𝑒𝑐𝑡</m:t>
                        </m:r>
                      </m:e>
                    </m:d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  <a:blipFill>
                <a:blip r:embed="rId3"/>
                <a:stretch>
                  <a:fillRect l="-645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1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6954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𝐸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𝐸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𝐷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!!!</m:t>
                        </m:r>
                      </m:e>
                    </m:d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lvl="1"/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Does Not Exist!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695432"/>
              </a:xfrm>
              <a:blipFill>
                <a:blip r:embed="rId3"/>
                <a:stretch>
                  <a:fillRect l="-645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dirty="0"/>
              <a:t> The MRO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364C2E-66EF-4A41-AC4A-A3CEF0DE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1017884"/>
            <a:ext cx="7863469" cy="1297053"/>
          </a:xfrm>
        </p:spPr>
        <p:txBody>
          <a:bodyPr>
            <a:normAutofit/>
          </a:bodyPr>
          <a:lstStyle/>
          <a:p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Sometimes it is not possible to compute the </a:t>
            </a:r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merge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function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The inheritance is too ambiguous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If you try this example, you will get: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D8A254-8DC9-5948-B4F8-EA883A52D7CD}"/>
              </a:ext>
            </a:extLst>
          </p:cNvPr>
          <p:cNvSpPr txBox="1">
            <a:spLocks/>
          </p:cNvSpPr>
          <p:nvPr/>
        </p:nvSpPr>
        <p:spPr>
          <a:xfrm>
            <a:off x="3901440" y="2407534"/>
            <a:ext cx="7659376" cy="29283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 # all the other class declarations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E(C, 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Cannot create a consistent method resolution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 (MRO) for bases A, 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82F8A8-DE16-D64F-AC44-427E66716C9F}"/>
              </a:ext>
            </a:extLst>
          </p:cNvPr>
          <p:cNvSpPr txBox="1">
            <a:spLocks/>
          </p:cNvSpPr>
          <p:nvPr/>
        </p:nvSpPr>
        <p:spPr>
          <a:xfrm>
            <a:off x="3733799" y="5428526"/>
            <a:ext cx="7863469" cy="129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C3 Linearization </a:t>
            </a:r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produces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the MRO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But C3 fails, so there is no MRO, so this doesn’t compile</a:t>
            </a:r>
          </a:p>
        </p:txBody>
      </p:sp>
    </p:spTree>
    <p:extLst>
      <p:ext uri="{BB962C8B-B14F-4D97-AF65-F5344CB8AC3E}">
        <p14:creationId xmlns:p14="http://schemas.microsoft.com/office/powerpoint/2010/main" val="42179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Python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Watch Prisoners</a:t>
            </a:r>
          </a:p>
          <a:p>
            <a:r>
              <a:rPr lang="en-US" dirty="0"/>
              <a:t>The Syntax</a:t>
            </a:r>
          </a:p>
          <a:p>
            <a:pPr lvl="1"/>
            <a:r>
              <a:rPr lang="en-US" dirty="0"/>
              <a:t>Some examples</a:t>
            </a:r>
          </a:p>
          <a:p>
            <a:pPr lvl="1"/>
            <a:r>
              <a:rPr lang="en-US" b="1" u="sng" dirty="0"/>
              <a:t>A</a:t>
            </a:r>
            <a:r>
              <a:rPr lang="en-US" dirty="0"/>
              <a:t> Method Resolution Order (MRO)</a:t>
            </a:r>
          </a:p>
          <a:p>
            <a:r>
              <a:rPr lang="en-US" dirty="0" err="1"/>
              <a:t>Multple</a:t>
            </a:r>
            <a:r>
              <a:rPr lang="en-US" dirty="0"/>
              <a:t> Inheritance</a:t>
            </a:r>
          </a:p>
          <a:p>
            <a:pPr lvl="1"/>
            <a:r>
              <a:rPr lang="en-US" dirty="0"/>
              <a:t>The Diamond Problem</a:t>
            </a:r>
          </a:p>
          <a:p>
            <a:pPr lvl="1"/>
            <a:r>
              <a:rPr lang="en-US" dirty="0"/>
              <a:t>C3 Linearization</a:t>
            </a:r>
          </a:p>
          <a:p>
            <a:pPr lvl="1"/>
            <a:r>
              <a:rPr lang="en-US" b="1" u="sng" dirty="0"/>
              <a:t>The</a:t>
            </a:r>
            <a:r>
              <a:rPr lang="en-US" dirty="0"/>
              <a:t> Method Resolution Order (MRO)</a:t>
            </a:r>
          </a:p>
          <a:p>
            <a:pPr lvl="1"/>
            <a:r>
              <a:rPr lang="en-US" dirty="0"/>
              <a:t>Super()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2B60-7D9A-6045-A714-C2AC4424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577" y="269111"/>
            <a:ext cx="9601200" cy="1485900"/>
          </a:xfrm>
        </p:spPr>
        <p:txBody>
          <a:bodyPr/>
          <a:lstStyle/>
          <a:p>
            <a:r>
              <a:rPr lang="en-US" dirty="0"/>
              <a:t>But What About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super()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B7F0-147C-AB4C-BA34-F749A742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210" y="1157469"/>
            <a:ext cx="5133371" cy="4953964"/>
          </a:xfrm>
        </p:spPr>
        <p:txBody>
          <a:bodyPr>
            <a:normAutofit/>
          </a:bodyPr>
          <a:lstStyle/>
          <a:p>
            <a:r>
              <a:rPr lang="en-US" dirty="0"/>
              <a:t>It cant just mean “</a:t>
            </a:r>
            <a:r>
              <a:rPr lang="en-US" dirty="0" err="1"/>
              <a:t>acces</a:t>
            </a:r>
            <a:r>
              <a:rPr lang="en-US" dirty="0"/>
              <a:t> the superclass”</a:t>
            </a:r>
          </a:p>
          <a:p>
            <a:pPr lvl="1"/>
            <a:r>
              <a:rPr lang="en-US" dirty="0"/>
              <a:t>Which one?</a:t>
            </a:r>
          </a:p>
          <a:p>
            <a:r>
              <a:rPr lang="en-US" dirty="0"/>
              <a:t>We should use the MRO</a:t>
            </a:r>
          </a:p>
          <a:p>
            <a:pPr lvl="1"/>
            <a:r>
              <a:rPr lang="en-US" dirty="0"/>
              <a:t>It actually means “next in the MRO”</a:t>
            </a:r>
          </a:p>
          <a:p>
            <a:r>
              <a:rPr lang="en-US" dirty="0"/>
              <a:t>But </a:t>
            </a:r>
            <a:r>
              <a:rPr lang="en-US" i="1" dirty="0"/>
              <a:t>which</a:t>
            </a:r>
            <a:r>
              <a:rPr lang="en-US" dirty="0"/>
              <a:t> MRO?</a:t>
            </a:r>
          </a:p>
          <a:p>
            <a:pPr lvl="1"/>
            <a:r>
              <a:rPr lang="en-US" dirty="0"/>
              <a:t>We can’t know</a:t>
            </a:r>
          </a:p>
          <a:p>
            <a:r>
              <a:rPr lang="en-US" dirty="0"/>
              <a:t>Who’s B’s super()?</a:t>
            </a:r>
          </a:p>
          <a:p>
            <a:pPr lvl="1"/>
            <a:r>
              <a:rPr lang="en-US" dirty="0"/>
              <a:t>A?</a:t>
            </a:r>
          </a:p>
          <a:p>
            <a:r>
              <a:rPr lang="en-US" dirty="0"/>
              <a:t>Keep this in mind</a:t>
            </a:r>
          </a:p>
          <a:p>
            <a:pPr marL="0" indent="0">
              <a:buNone/>
            </a:pPr>
            <a:r>
              <a:rPr lang="en-US" dirty="0"/>
              <a:t>         for the homework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AB449A-9043-064E-B77E-BB18F82FC5FF}"/>
              </a:ext>
            </a:extLst>
          </p:cNvPr>
          <p:cNvSpPr txBox="1">
            <a:spLocks/>
          </p:cNvSpPr>
          <p:nvPr/>
        </p:nvSpPr>
        <p:spPr>
          <a:xfrm>
            <a:off x="6308203" y="1006997"/>
            <a:ext cx="5437807" cy="5741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foo(self):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print('A')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foo(self):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super().foo()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D(A):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foo(self):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print('D')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C(B, 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B().foo()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C().foo()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94B4B-D699-0547-982C-B68FADD0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758" y="3101335"/>
            <a:ext cx="2349419" cy="32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D971A4-33A8-EC46-BCF4-7081877B9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8343"/>
            <a:ext cx="9601200" cy="47010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Objects are everywhere in Python</a:t>
            </a:r>
          </a:p>
          <a:p>
            <a:r>
              <a:rPr lang="en-US" dirty="0"/>
              <a:t>Python is dynamically typed</a:t>
            </a:r>
          </a:p>
          <a:p>
            <a:pPr lvl="1"/>
            <a:r>
              <a:rPr lang="en-US" dirty="0"/>
              <a:t>Use assertions and warning to counteract</a:t>
            </a:r>
          </a:p>
          <a:p>
            <a:r>
              <a:rPr lang="en-US" dirty="0"/>
              <a:t>Make your own types of objects with “class”</a:t>
            </a:r>
          </a:p>
          <a:p>
            <a:pPr lvl="1"/>
            <a:r>
              <a:rPr lang="en-US" dirty="0"/>
              <a:t>methods must take “self” as first parameter!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the constructor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dunder</a:t>
            </a:r>
            <a:r>
              <a:rPr lang="en-US" dirty="0"/>
              <a:t>” means “__” means built-in method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 calls __</a:t>
            </a:r>
            <a:r>
              <a:rPr lang="en-US" dirty="0" err="1"/>
              <a:t>str</a:t>
            </a:r>
            <a:r>
              <a:rPr lang="en-US" dirty="0"/>
              <a:t>__()</a:t>
            </a:r>
          </a:p>
          <a:p>
            <a:r>
              <a:rPr lang="en-US" dirty="0"/>
              <a:t>__new__ is static</a:t>
            </a:r>
          </a:p>
          <a:p>
            <a:pPr lvl="1"/>
            <a:r>
              <a:rPr lang="en-US" dirty="0"/>
              <a:t>makes self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non-static</a:t>
            </a:r>
          </a:p>
          <a:p>
            <a:pPr lvl="1"/>
            <a:r>
              <a:rPr lang="en-US" dirty="0"/>
              <a:t>populates self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C3FFF6-7913-E949-A4FB-0B904FD5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1903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8C21-2E4F-3448-B23A-1F9BBC63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06" y="2068551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Let’s Watch Our Prisoners</a:t>
            </a:r>
          </a:p>
        </p:txBody>
      </p:sp>
    </p:spTree>
    <p:extLst>
      <p:ext uri="{BB962C8B-B14F-4D97-AF65-F5344CB8AC3E}">
        <p14:creationId xmlns:p14="http://schemas.microsoft.com/office/powerpoint/2010/main" val="326466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0BC57C-43D5-8C4D-9565-C4955440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First, note:</a:t>
            </a:r>
            <a:br>
              <a:rPr lang="en-US" dirty="0"/>
            </a:br>
            <a:r>
              <a:rPr lang="en-US" dirty="0"/>
              <a:t>This is for “New Style Classes”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FFF12E-BC1B-A743-AE8D-8CD12709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works differently for “old style classes”</a:t>
            </a:r>
          </a:p>
          <a:p>
            <a:r>
              <a:rPr lang="en-US" dirty="0"/>
              <a:t>New style classes inherit from “object”</a:t>
            </a:r>
          </a:p>
          <a:p>
            <a:r>
              <a:rPr lang="en-US" dirty="0"/>
              <a:t>This is the default in Python3</a:t>
            </a:r>
          </a:p>
          <a:p>
            <a:pPr lvl="1"/>
            <a:r>
              <a:rPr lang="en-US" dirty="0"/>
              <a:t>So let’s just all use Python3</a:t>
            </a:r>
          </a:p>
        </p:txBody>
      </p:sp>
    </p:spTree>
    <p:extLst>
      <p:ext uri="{BB962C8B-B14F-4D97-AF65-F5344CB8AC3E}">
        <p14:creationId xmlns:p14="http://schemas.microsoft.com/office/powerpoint/2010/main" val="387848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16B4-1F6A-5646-B34F-9EFDBAC0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297" y="306659"/>
            <a:ext cx="9601200" cy="1485900"/>
          </a:xfrm>
        </p:spPr>
        <p:txBody>
          <a:bodyPr/>
          <a:lstStyle/>
          <a:p>
            <a:r>
              <a:rPr lang="en-US" dirty="0"/>
              <a:t>Syntax: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AA953-65D2-E34E-B137-2165591696AA}"/>
              </a:ext>
            </a:extLst>
          </p:cNvPr>
          <p:cNvSpPr txBox="1">
            <a:spLocks/>
          </p:cNvSpPr>
          <p:nvPr/>
        </p:nvSpPr>
        <p:spPr>
          <a:xfrm>
            <a:off x="807719" y="1165304"/>
            <a:ext cx="4846321" cy="3006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"I'm "+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print(Person('Max'))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Max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4FC9D2-1581-8D43-B991-B60CB3549382}"/>
              </a:ext>
            </a:extLst>
          </p:cNvPr>
          <p:cNvSpPr txBox="1">
            <a:spLocks/>
          </p:cNvSpPr>
          <p:nvPr/>
        </p:nvSpPr>
        <p:spPr>
          <a:xfrm>
            <a:off x="5654040" y="1165304"/>
            <a:ext cx="5982976" cy="3605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Student(Person):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name, id):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super().__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__(name)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report(self):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print(Student('Max', 'mtp4be'))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Max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print(Student('Max', 'mtp4be').report())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mtp4be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B95179-57AC-CD47-95E8-BB0FCED8BB0C}"/>
              </a:ext>
            </a:extLst>
          </p:cNvPr>
          <p:cNvSpPr txBox="1">
            <a:spLocks/>
          </p:cNvSpPr>
          <p:nvPr/>
        </p:nvSpPr>
        <p:spPr>
          <a:xfrm>
            <a:off x="807718" y="4171489"/>
            <a:ext cx="4846321" cy="811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7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Person(object):</a:t>
            </a:r>
          </a:p>
          <a:p>
            <a:pPr marL="0" indent="0">
              <a:buNone/>
            </a:pP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7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</a:p>
        </p:txBody>
      </p:sp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5D5BC3D2-A5CF-6F4E-9BF5-F2E5EADAE551}"/>
              </a:ext>
            </a:extLst>
          </p:cNvPr>
          <p:cNvSpPr/>
          <p:nvPr/>
        </p:nvSpPr>
        <p:spPr>
          <a:xfrm rot="10800000">
            <a:off x="2758440" y="570201"/>
            <a:ext cx="4450080" cy="622981"/>
          </a:xfrm>
          <a:prstGeom prst="curvedUpArrow">
            <a:avLst>
              <a:gd name="adj1" fmla="val 20184"/>
              <a:gd name="adj2" fmla="val 86988"/>
              <a:gd name="adj3" fmla="val 3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D035B-5747-5A4F-92D5-AC8660D89EB5}"/>
              </a:ext>
            </a:extLst>
          </p:cNvPr>
          <p:cNvSpPr txBox="1"/>
          <p:nvPr/>
        </p:nvSpPr>
        <p:spPr>
          <a:xfrm>
            <a:off x="4587240" y="58394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“is a …”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A728F9-01CD-854D-8AD2-58ABC3C5270F}"/>
              </a:ext>
            </a:extLst>
          </p:cNvPr>
          <p:cNvCxnSpPr>
            <a:cxnSpLocks/>
          </p:cNvCxnSpPr>
          <p:nvPr/>
        </p:nvCxnSpPr>
        <p:spPr>
          <a:xfrm flipH="1">
            <a:off x="8458374" y="583946"/>
            <a:ext cx="274146" cy="60923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648071-9019-3643-95A8-627793E06891}"/>
              </a:ext>
            </a:extLst>
          </p:cNvPr>
          <p:cNvSpPr txBox="1"/>
          <p:nvPr/>
        </p:nvSpPr>
        <p:spPr>
          <a:xfrm>
            <a:off x="8763000" y="306661"/>
            <a:ext cx="259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Superclass(s) go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94605D2-6A6B-7644-AA9B-8F19647AC60D}"/>
              </a:ext>
            </a:extLst>
          </p:cNvPr>
          <p:cNvSpPr txBox="1">
            <a:spLocks/>
          </p:cNvSpPr>
          <p:nvPr/>
        </p:nvSpPr>
        <p:spPr>
          <a:xfrm>
            <a:off x="5654039" y="4766593"/>
            <a:ext cx="5982977" cy="13886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Student(Person):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name, id):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99AF5A-ECD5-AC40-92FC-4084B88D2FDC}"/>
              </a:ext>
            </a:extLst>
          </p:cNvPr>
          <p:cNvSpPr txBox="1"/>
          <p:nvPr/>
        </p:nvSpPr>
        <p:spPr>
          <a:xfrm>
            <a:off x="807717" y="4982892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explicitly inherit from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36C55-16A5-3543-8B63-83F2B9652481}"/>
              </a:ext>
            </a:extLst>
          </p:cNvPr>
          <p:cNvSpPr txBox="1"/>
          <p:nvPr/>
        </p:nvSpPr>
        <p:spPr>
          <a:xfrm>
            <a:off x="807717" y="535222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super() to access the superclass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(kind of)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27979-8F6D-2542-A55C-8217FAD10384}"/>
              </a:ext>
            </a:extLst>
          </p:cNvPr>
          <p:cNvSpPr txBox="1"/>
          <p:nvPr/>
        </p:nvSpPr>
        <p:spPr>
          <a:xfrm>
            <a:off x="807716" y="5998555"/>
            <a:ext cx="472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Or explicitly reference the superclass you want</a:t>
            </a:r>
          </a:p>
          <a:p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	(note: you need self here)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695501-ADAC-374C-BBAD-A90A3BF3CBEC}"/>
              </a:ext>
            </a:extLst>
          </p:cNvPr>
          <p:cNvCxnSpPr>
            <a:cxnSpLocks/>
          </p:cNvCxnSpPr>
          <p:nvPr/>
        </p:nvCxnSpPr>
        <p:spPr>
          <a:xfrm flipH="1" flipV="1">
            <a:off x="3611880" y="4541521"/>
            <a:ext cx="304800" cy="44137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13CB1BC-52C8-4F42-826F-178CF9AB82AF}"/>
              </a:ext>
            </a:extLst>
          </p:cNvPr>
          <p:cNvCxnSpPr>
            <a:cxnSpLocks/>
          </p:cNvCxnSpPr>
          <p:nvPr/>
        </p:nvCxnSpPr>
        <p:spPr>
          <a:xfrm flipV="1">
            <a:off x="5417818" y="2362201"/>
            <a:ext cx="2263142" cy="1768615"/>
          </a:xfrm>
          <a:prstGeom prst="curvedConnector3">
            <a:avLst>
              <a:gd name="adj1" fmla="val 168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BA7BAEFF-AA30-6D4F-AE1E-9E830186EDF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32119" y="5882641"/>
            <a:ext cx="2103120" cy="439080"/>
          </a:xfrm>
          <a:prstGeom prst="curved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3792F10-DA27-124D-8FD0-E4B627AEFD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6918" y="4488277"/>
            <a:ext cx="1494064" cy="779143"/>
          </a:xfrm>
          <a:prstGeom prst="curvedConnector3">
            <a:avLst>
              <a:gd name="adj1" fmla="val 18"/>
            </a:avLst>
          </a:prstGeom>
          <a:ln w="539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6" grpId="0" uiExpand="1" build="p" animBg="1"/>
      <p:bldP spid="10" grpId="0" animBg="1"/>
      <p:bldP spid="11" grpId="0"/>
      <p:bldP spid="17" grpId="0"/>
      <p:bldP spid="18" grpId="0" uiExpand="1" build="p" animBg="1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708D-D5AB-624D-8400-EA7C7F21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 a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32D2D-8011-C840-BBB2-494FAC7FEE7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8233" y="1810742"/>
            <a:ext cx="6951522" cy="38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3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C1-BA6E-6B40-AE24-08BC22F0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335280"/>
            <a:ext cx="9601200" cy="1485900"/>
          </a:xfrm>
        </p:spPr>
        <p:txBody>
          <a:bodyPr/>
          <a:lstStyle/>
          <a:p>
            <a:r>
              <a:rPr lang="en-US" dirty="0"/>
              <a:t>Let’s Implement a Diagram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E3F5DF-6B98-DB4B-B542-D4FDD22EF446}"/>
              </a:ext>
            </a:extLst>
          </p:cNvPr>
          <p:cNvSpPr txBox="1">
            <a:spLocks/>
          </p:cNvSpPr>
          <p:nvPr/>
        </p:nvSpPr>
        <p:spPr>
          <a:xfrm>
            <a:off x="6390374" y="1096247"/>
            <a:ext cx="5384899" cy="5196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D(A):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E(A):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C.__bases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as in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baseclasses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</a:t>
            </a:r>
            <a:r>
              <a:rPr lang="en-US" dirty="0" err="1">
                <a:solidFill>
                  <a:srgbClr val="FF00E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ED376-C69F-1141-85CC-3F12188E5F5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23" y="2553020"/>
            <a:ext cx="5650874" cy="31241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6975A9-E776-2D40-9B84-9DACEB74E1DA}"/>
              </a:ext>
            </a:extLst>
          </p:cNvPr>
          <p:cNvSpPr/>
          <p:nvPr/>
        </p:nvSpPr>
        <p:spPr>
          <a:xfrm rot="1731923">
            <a:off x="1251167" y="3148053"/>
            <a:ext cx="1879056" cy="286502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7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C1-BA6E-6B40-AE24-08BC22F0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335280"/>
            <a:ext cx="9601200" cy="1485900"/>
          </a:xfrm>
        </p:spPr>
        <p:txBody>
          <a:bodyPr/>
          <a:lstStyle/>
          <a:p>
            <a:r>
              <a:rPr lang="en-US" dirty="0"/>
              <a:t>Let’s Implement a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BA012-659F-3442-9ABF-D8CC4F647B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155" y="2564130"/>
            <a:ext cx="5650874" cy="31241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992C73-2C52-B84B-A3BF-ED184BD90766}"/>
              </a:ext>
            </a:extLst>
          </p:cNvPr>
          <p:cNvSpPr/>
          <p:nvPr/>
        </p:nvSpPr>
        <p:spPr>
          <a:xfrm rot="736874">
            <a:off x="3258677" y="3718913"/>
            <a:ext cx="3249150" cy="248079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E3F5DF-6B98-DB4B-B542-D4FDD22EF446}"/>
              </a:ext>
            </a:extLst>
          </p:cNvPr>
          <p:cNvSpPr txBox="1">
            <a:spLocks/>
          </p:cNvSpPr>
          <p:nvPr/>
        </p:nvSpPr>
        <p:spPr>
          <a:xfrm>
            <a:off x="4632555" y="1527441"/>
            <a:ext cx="7418295" cy="3722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MyException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(Exception):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super().__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print('One Exceptional Exception!')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raise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MyException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('test')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 Exceptional Exception!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__main__.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MyException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test</a:t>
            </a:r>
          </a:p>
        </p:txBody>
      </p:sp>
    </p:spTree>
    <p:extLst>
      <p:ext uri="{BB962C8B-B14F-4D97-AF65-F5344CB8AC3E}">
        <p14:creationId xmlns:p14="http://schemas.microsoft.com/office/powerpoint/2010/main" val="11774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9863</TotalTime>
  <Words>1285</Words>
  <Application>Microsoft Macintosh PowerPoint</Application>
  <PresentationFormat>Widescreen</PresentationFormat>
  <Paragraphs>251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Calibri</vt:lpstr>
      <vt:lpstr>Cambria Math</vt:lpstr>
      <vt:lpstr>Franklin Gothic Book</vt:lpstr>
      <vt:lpstr>Menlo</vt:lpstr>
      <vt:lpstr>Times New Roman</vt:lpstr>
      <vt:lpstr>Crop</vt:lpstr>
      <vt:lpstr>Inheritance</vt:lpstr>
      <vt:lpstr>Today: Python Inheritance</vt:lpstr>
      <vt:lpstr>Review</vt:lpstr>
      <vt:lpstr>  Let’s Watch Our Prisoners</vt:lpstr>
      <vt:lpstr>First, note: This is for “New Style Classes”</vt:lpstr>
      <vt:lpstr>Syntax:</vt:lpstr>
      <vt:lpstr>Let’s Implement a Diagram</vt:lpstr>
      <vt:lpstr>Let’s Implement a Diagram</vt:lpstr>
      <vt:lpstr>Let’s Implement a Diagram</vt:lpstr>
      <vt:lpstr>The Method Resolution Order (MRO)</vt:lpstr>
      <vt:lpstr>You May Have Noticed…</vt:lpstr>
      <vt:lpstr>Multiple Inheritance</vt:lpstr>
      <vt:lpstr>Let’s Just Try It</vt:lpstr>
      <vt:lpstr>The Diamond Problem</vt:lpstr>
      <vt:lpstr>C3 Linearization</vt:lpstr>
      <vt:lpstr>C3 Linearization</vt:lpstr>
      <vt:lpstr>C3 Linearization</vt:lpstr>
      <vt:lpstr>C3 Linearization</vt:lpstr>
      <vt:lpstr>C3 Linearization -&gt; The MRO</vt:lpstr>
      <vt:lpstr>But What About super()?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81</cp:revision>
  <dcterms:created xsi:type="dcterms:W3CDTF">2018-05-03T03:07:17Z</dcterms:created>
  <dcterms:modified xsi:type="dcterms:W3CDTF">2018-09-05T02:05:04Z</dcterms:modified>
</cp:coreProperties>
</file>