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7" r:id="rId10"/>
    <p:sldId id="263" r:id="rId11"/>
    <p:sldId id="27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8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1254642" y="1116418"/>
            <a:ext cx="4157330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= 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close():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close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4" y="186069"/>
            <a:ext cx="9601200" cy="930349"/>
          </a:xfrm>
        </p:spPr>
        <p:txBody>
          <a:bodyPr/>
          <a:lstStyle/>
          <a:p>
            <a:r>
              <a:rPr lang="en-US" dirty="0"/>
              <a:t>A Closure: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3BB12-0CBD-9E41-A56E-C7C695847A5C}"/>
              </a:ext>
            </a:extLst>
          </p:cNvPr>
          <p:cNvSpPr txBox="1">
            <a:spLocks/>
          </p:cNvSpPr>
          <p:nvPr/>
        </p:nvSpPr>
        <p:spPr>
          <a:xfrm>
            <a:off x="5411971" y="1116417"/>
            <a:ext cx="6156251" cy="5475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('x',)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(&lt;cell at 0x103911af8: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0x1009e0ca0&gt;,)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F60A6FF-71C2-0A4B-911C-07DD86D1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3408" y="2257846"/>
            <a:ext cx="656822" cy="622977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A9FF5FF-B320-1C4F-A110-8A2BAA9EF87A}"/>
              </a:ext>
            </a:extLst>
          </p:cNvPr>
          <p:cNvSpPr/>
          <p:nvPr/>
        </p:nvSpPr>
        <p:spPr>
          <a:xfrm>
            <a:off x="3608928" y="1942055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171495"/>
              <a:gd name="adj4" fmla="val -3631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0448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65D-F8CC-0548-B270-655B97E7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8" y="244546"/>
            <a:ext cx="9016409" cy="845288"/>
          </a:xfrm>
        </p:spPr>
        <p:txBody>
          <a:bodyPr/>
          <a:lstStyle/>
          <a:p>
            <a:r>
              <a:rPr lang="en-US" dirty="0"/>
              <a:t>Classes can Close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09397-05DD-5F48-9BC3-96E0463F2159}"/>
              </a:ext>
            </a:extLst>
          </p:cNvPr>
          <p:cNvSpPr txBox="1">
            <a:spLocks/>
          </p:cNvSpPr>
          <p:nvPr/>
        </p:nvSpPr>
        <p:spPr>
          <a:xfrm>
            <a:off x="818703" y="1259957"/>
            <a:ext cx="5263119" cy="2046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fly(self,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701D39-76EB-C54A-90D3-83950624985A}"/>
              </a:ext>
            </a:extLst>
          </p:cNvPr>
          <p:cNvSpPr txBox="1">
            <a:spLocks/>
          </p:cNvSpPr>
          <p:nvPr/>
        </p:nvSpPr>
        <p:spPr>
          <a:xfrm>
            <a:off x="818703" y="3476847"/>
            <a:ext cx="5263119" cy="2838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limit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fly(self,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self.limit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A9F2-6127-054B-A928-13D41FE3FE76}"/>
              </a:ext>
            </a:extLst>
          </p:cNvPr>
          <p:cNvSpPr txBox="1">
            <a:spLocks/>
          </p:cNvSpPr>
          <p:nvPr/>
        </p:nvSpPr>
        <p:spPr>
          <a:xfrm>
            <a:off x="6181057" y="1259957"/>
            <a:ext cx="5263119" cy="50557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(limit):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class ball: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fly(self,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regulate(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limit)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self.pos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vel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ball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limited_ball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b1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b1.fly(100) # will fly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b2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slow_ball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(Point(0, 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b2.fly(100) # will fly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CD95560-6EE7-CF45-9938-F31BE3F65933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8812618" y="1259958"/>
            <a:ext cx="1954121" cy="1637789"/>
          </a:xfrm>
          <a:prstGeom prst="curvedConnector4">
            <a:avLst>
              <a:gd name="adj1" fmla="val -123"/>
              <a:gd name="adj2" fmla="val 124967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AFAF1FF-6D68-D847-AFE8-5A0AB41CC229}"/>
              </a:ext>
            </a:extLst>
          </p:cNvPr>
          <p:cNvSpPr/>
          <p:nvPr/>
        </p:nvSpPr>
        <p:spPr>
          <a:xfrm>
            <a:off x="10766739" y="293559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171495"/>
              <a:gd name="adj4" fmla="val -3631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16553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uiExpand="1" build="p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2A80A-2221-5C4F-9784-CC31EDA10506}"/>
              </a:ext>
            </a:extLst>
          </p:cNvPr>
          <p:cNvSpPr txBox="1">
            <a:spLocks/>
          </p:cNvSpPr>
          <p:nvPr/>
        </p:nvSpPr>
        <p:spPr>
          <a:xfrm>
            <a:off x="5749969" y="931024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(start=0):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</a:t>
            </a:r>
            <a:r>
              <a:rPr lang="en-US" dirty="0">
                <a:solidFill>
                  <a:srgbClr val="EF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nonlocal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start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start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start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inc_generator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A2EBA-AD2A-0C4A-9769-4FB9151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88" y="693774"/>
            <a:ext cx="3949471" cy="1015411"/>
          </a:xfrm>
        </p:spPr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CD53D-9F22-FC4B-80C3-086CF67D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2511380"/>
            <a:ext cx="4327453" cy="3379056"/>
          </a:xfrm>
        </p:spPr>
        <p:txBody>
          <a:bodyPr>
            <a:normAutofit/>
          </a:bodyPr>
          <a:lstStyle/>
          <a:p>
            <a:r>
              <a:rPr lang="en-US" dirty="0"/>
              <a:t>Data Hiding</a:t>
            </a:r>
          </a:p>
          <a:p>
            <a:pPr lvl="1"/>
            <a:r>
              <a:rPr lang="en-US" dirty="0"/>
              <a:t>Can avoid global variables</a:t>
            </a:r>
          </a:p>
          <a:p>
            <a:pPr lvl="1"/>
            <a:r>
              <a:rPr lang="en-US" dirty="0"/>
              <a:t>simulate private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FC240BF-3405-7B41-AB70-0A1E9C25DA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2680" y="1326999"/>
            <a:ext cx="857017" cy="564574"/>
          </a:xfrm>
          <a:prstGeom prst="curvedConnector3">
            <a:avLst>
              <a:gd name="adj1" fmla="val 5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567B691-E9B4-7D4C-8DA3-207D95EAB86D}"/>
              </a:ext>
            </a:extLst>
          </p:cNvPr>
          <p:cNvSpPr/>
          <p:nvPr/>
        </p:nvSpPr>
        <p:spPr>
          <a:xfrm>
            <a:off x="10049864" y="1180777"/>
            <a:ext cx="1275008" cy="414779"/>
          </a:xfrm>
          <a:prstGeom prst="borderCallout1">
            <a:avLst>
              <a:gd name="adj1" fmla="val 53821"/>
              <a:gd name="adj2" fmla="val 2778"/>
              <a:gd name="adj3" fmla="val 84555"/>
              <a:gd name="adj4" fmla="val -5348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“Closes”</a:t>
            </a:r>
          </a:p>
        </p:txBody>
      </p:sp>
    </p:spTree>
    <p:extLst>
      <p:ext uri="{BB962C8B-B14F-4D97-AF65-F5344CB8AC3E}">
        <p14:creationId xmlns:p14="http://schemas.microsoft.com/office/powerpoint/2010/main" val="3349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05B-F732-C445-A840-3FE0DCD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1" y="366823"/>
            <a:ext cx="9601200" cy="1485900"/>
          </a:xfrm>
        </p:spPr>
        <p:txBody>
          <a:bodyPr/>
          <a:lstStyle/>
          <a:p>
            <a:r>
              <a:rPr lang="en-US" dirty="0"/>
              <a:t>Objects are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6AC9EA-B395-2A49-B102-5CDA4009277B}"/>
              </a:ext>
            </a:extLst>
          </p:cNvPr>
          <p:cNvSpPr txBox="1">
            <a:spLocks/>
          </p:cNvSpPr>
          <p:nvPr/>
        </p:nvSpPr>
        <p:spPr>
          <a:xfrm>
            <a:off x="5788605" y="977349"/>
            <a:ext cx="6007395" cy="5252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__(start=0):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start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self.start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amnt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self.start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inc_class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‘start’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289DF-AA31-C44C-BBAD-14C7408F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8" y="2342114"/>
            <a:ext cx="1734288" cy="19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Packing</a:t>
            </a:r>
          </a:p>
          <a:p>
            <a:r>
              <a:rPr lang="en-US" dirty="0"/>
              <a:t>Unpacking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r>
              <a:rPr lang="en-US" dirty="0"/>
              <a:t>An Object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9601200" cy="14859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4" y="1666755"/>
            <a:ext cx="4288420" cy="4433104"/>
          </a:xfrm>
        </p:spPr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  <a:p>
            <a:r>
              <a:rPr lang="en-US" dirty="0"/>
              <a:t>override argument position</a:t>
            </a:r>
          </a:p>
          <a:p>
            <a:r>
              <a:rPr lang="en-US" dirty="0"/>
              <a:t>protect against out-of-order argument</a:t>
            </a:r>
          </a:p>
          <a:p>
            <a:endParaRPr lang="en-US" dirty="0"/>
          </a:p>
          <a:p>
            <a:r>
              <a:rPr lang="en-US" dirty="0"/>
              <a:t>An analogy:</a:t>
            </a:r>
          </a:p>
          <a:p>
            <a:pPr marL="0" indent="0">
              <a:buNone/>
            </a:pPr>
            <a:r>
              <a:rPr lang="en-US" dirty="0"/>
              <a:t>	positional arguments :</a:t>
            </a:r>
          </a:p>
          <a:p>
            <a:pPr marL="0" indent="0">
              <a:buNone/>
            </a:pPr>
            <a:r>
              <a:rPr lang="en-US" dirty="0"/>
              <a:t>		tuple ::</a:t>
            </a:r>
          </a:p>
          <a:p>
            <a:pPr marL="0" indent="0">
              <a:buNone/>
            </a:pPr>
            <a:r>
              <a:rPr lang="en-US" dirty="0"/>
              <a:t>	keyword arguments :</a:t>
            </a:r>
          </a:p>
          <a:p>
            <a:pPr marL="0" indent="0">
              <a:buNone/>
            </a:pPr>
            <a:r>
              <a:rPr lang="en-US" dirty="0"/>
              <a:t>		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587679" cy="5172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base, exponent):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math(10, 2, 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base, exponent=1):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math(10,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math(exponent=2, base=2,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base, exponent=1):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base ** exponent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non-default argument follows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default argument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59" y="1828801"/>
            <a:ext cx="4548851" cy="4189071"/>
          </a:xfrm>
        </p:spPr>
        <p:txBody>
          <a:bodyPr/>
          <a:lstStyle/>
          <a:p>
            <a:r>
              <a:rPr lang="en-US" dirty="0"/>
              <a:t>What about variable numbers of arguments?</a:t>
            </a:r>
          </a:p>
          <a:p>
            <a:pPr lvl="1"/>
            <a:r>
              <a:rPr lang="en-US" dirty="0"/>
              <a:t>e.g. print() takes in any number of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46EBE-AE7F-B84F-B4F0-63D9E67ECF51}"/>
              </a:ext>
            </a:extLst>
          </p:cNvPr>
          <p:cNvSpPr txBox="1">
            <a:spLocks/>
          </p:cNvSpPr>
          <p:nvPr/>
        </p:nvSpPr>
        <p:spPr>
          <a:xfrm>
            <a:off x="6622136" y="1387347"/>
            <a:ext cx="5094944" cy="4255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positional argument: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540CC-B8F5-0142-9598-26B8C9629C2F}"/>
              </a:ext>
            </a:extLst>
          </p:cNvPr>
          <p:cNvSpPr txBox="1">
            <a:spLocks/>
          </p:cNvSpPr>
          <p:nvPr/>
        </p:nvSpPr>
        <p:spPr>
          <a:xfrm>
            <a:off x="1786204" y="3314701"/>
            <a:ext cx="4256588" cy="30940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out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out *=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19D-1818-CA49-BB55-7AC6E5F6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70" y="445490"/>
            <a:ext cx="9601200" cy="1485900"/>
          </a:xfrm>
        </p:spPr>
        <p:txBody>
          <a:bodyPr/>
          <a:lstStyle/>
          <a:p>
            <a:r>
              <a:rPr lang="en-US" dirty="0"/>
              <a:t>Keyword-Only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95360A-2B0C-8346-A961-654AA9E61F9F}"/>
              </a:ext>
            </a:extLst>
          </p:cNvPr>
          <p:cNvSpPr txBox="1">
            <a:spLocks/>
          </p:cNvSpPr>
          <p:nvPr/>
        </p:nvSpPr>
        <p:spPr>
          <a:xfrm>
            <a:off x="6025116" y="1776141"/>
            <a:ext cx="5642344" cy="4157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power(*, base, exponent):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base**exponent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power(2, 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power() takes 0 positional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arguments but 2 were given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power(base=2, exponent=3)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power(exponent=2, base=3)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A7D35-AA8F-654B-B657-83474749FC99}"/>
              </a:ext>
            </a:extLst>
          </p:cNvPr>
          <p:cNvSpPr txBox="1">
            <a:spLocks/>
          </p:cNvSpPr>
          <p:nvPr/>
        </p:nvSpPr>
        <p:spPr>
          <a:xfrm>
            <a:off x="765544" y="2086639"/>
            <a:ext cx="5259572" cy="3536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(2, 3, 5, 10)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missing 1 required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keyword-only argument: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6A98-8EA9-9941-B609-46C17D33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67" y="552449"/>
            <a:ext cx="9601200" cy="866554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0CD2-F29D-1042-8C21-D04103B2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3280"/>
            <a:ext cx="9601200" cy="1424762"/>
          </a:xfrm>
        </p:spPr>
        <p:txBody>
          <a:bodyPr/>
          <a:lstStyle/>
          <a:p>
            <a:r>
              <a:rPr lang="en-US" dirty="0"/>
              <a:t>so…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packs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Positional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Argumenents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into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What about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Keyword Arguments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28F278C0-6030-8642-8C5C-0E59F2383928}"/>
              </a:ext>
            </a:extLst>
          </p:cNvPr>
          <p:cNvSpPr/>
          <p:nvPr/>
        </p:nvSpPr>
        <p:spPr>
          <a:xfrm rot="16200000">
            <a:off x="6267895" y="489095"/>
            <a:ext cx="1605519" cy="1967023"/>
          </a:xfrm>
          <a:prstGeom prst="curvedUpArrow">
            <a:avLst>
              <a:gd name="adj1" fmla="val 8342"/>
              <a:gd name="adj2" fmla="val 27471"/>
              <a:gd name="adj3" fmla="val 3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1E34B-70D8-9F4B-877D-48DA4A43DB20}"/>
              </a:ext>
            </a:extLst>
          </p:cNvPr>
          <p:cNvSpPr txBox="1">
            <a:spLocks/>
          </p:cNvSpPr>
          <p:nvPr/>
        </p:nvSpPr>
        <p:spPr>
          <a:xfrm>
            <a:off x="1844748" y="2688042"/>
            <a:ext cx="7995686" cy="3729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packing(*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packing(1, 'a', hello='world’, test=123)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'a')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{'hello': 'world’, ‘test’: 123}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packing(hello='world',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positional argument follows keyword argument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E80-F662-014F-8165-2A735B93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8" y="522324"/>
            <a:ext cx="9601200" cy="1485900"/>
          </a:xfrm>
        </p:spPr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B0E-4BE1-2F4B-ABA9-6C25A67F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8" y="1545708"/>
            <a:ext cx="9601200" cy="15271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collects</a:t>
            </a:r>
            <a:r>
              <a:rPr lang="en-US" dirty="0"/>
              <a:t> any number of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a</a:t>
            </a:r>
            <a:r>
              <a:rPr lang="en-US" dirty="0"/>
              <a:t> single variable (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Unpacking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distributes</a:t>
            </a:r>
            <a:r>
              <a:rPr lang="en-US" dirty="0"/>
              <a:t> arguments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</a:t>
            </a:r>
            <a:r>
              <a:rPr lang="en-US" dirty="0"/>
              <a:t> single variable</a:t>
            </a:r>
          </a:p>
          <a:p>
            <a:r>
              <a:rPr lang="en-US" dirty="0"/>
              <a:t>The method signature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lvl="1"/>
            <a:r>
              <a:rPr lang="en-US" dirty="0"/>
              <a:t>print</a:t>
            </a:r>
            <a:r>
              <a:rPr lang="en-US" i="0" dirty="0"/>
              <a:t>(</a:t>
            </a:r>
            <a:r>
              <a:rPr lang="en-US" dirty="0"/>
              <a:t>*objects</a:t>
            </a:r>
            <a:r>
              <a:rPr lang="en-US" i="0" dirty="0"/>
              <a:t>, </a:t>
            </a:r>
            <a:r>
              <a:rPr lang="en-US" dirty="0" err="1"/>
              <a:t>sep</a:t>
            </a:r>
            <a:r>
              <a:rPr lang="en-US" dirty="0"/>
              <a:t>=‘ '</a:t>
            </a:r>
            <a:r>
              <a:rPr lang="en-US" i="0" dirty="0"/>
              <a:t>, </a:t>
            </a:r>
            <a:r>
              <a:rPr lang="en-US" dirty="0"/>
              <a:t>end='\n'</a:t>
            </a:r>
            <a:r>
              <a:rPr lang="en-US" i="0" dirty="0"/>
              <a:t>, </a:t>
            </a:r>
            <a:r>
              <a:rPr lang="en-US" dirty="0"/>
              <a:t>file=</a:t>
            </a:r>
            <a:r>
              <a:rPr lang="en-US" dirty="0" err="1"/>
              <a:t>sys.stdout</a:t>
            </a:r>
            <a:r>
              <a:rPr lang="en-US" i="0" dirty="0"/>
              <a:t>, </a:t>
            </a:r>
            <a:r>
              <a:rPr lang="en-US" dirty="0"/>
              <a:t>flush=False</a:t>
            </a:r>
            <a:r>
              <a:rPr lang="en-US" i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2C5DF-CE5E-AF4A-970E-300581265D36}"/>
              </a:ext>
            </a:extLst>
          </p:cNvPr>
          <p:cNvSpPr txBox="1">
            <a:spLocks/>
          </p:cNvSpPr>
          <p:nvPr/>
        </p:nvSpPr>
        <p:spPr>
          <a:xfrm>
            <a:off x="2768451" y="3157871"/>
            <a:ext cx="6786233" cy="3317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array = ['test', 1, 2, 3]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print(array[0], array[1], array[2], array[3])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1 2 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print(*array)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1 2 3 4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':', ', 'end':'!\n'}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print(*array,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test, 1, 2, 3,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510364"/>
            <a:ext cx="9601200" cy="110047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BA2-338E-5647-AC3F-7306543E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1" y="1690574"/>
            <a:ext cx="10388010" cy="3615070"/>
          </a:xfrm>
        </p:spPr>
        <p:txBody>
          <a:bodyPr/>
          <a:lstStyle/>
          <a:p>
            <a:r>
              <a:rPr lang="en-US" dirty="0"/>
              <a:t>Python uses Names</a:t>
            </a:r>
          </a:p>
          <a:p>
            <a:pPr lvl="1"/>
            <a:r>
              <a:rPr lang="en-US" dirty="0"/>
              <a:t>Names refer to entities</a:t>
            </a:r>
          </a:p>
          <a:p>
            <a:pPr lvl="1"/>
            <a:r>
              <a:rPr lang="en-US" dirty="0"/>
              <a:t>(essentially references, if you’re familiar with C_)</a:t>
            </a:r>
          </a:p>
          <a:p>
            <a:r>
              <a:rPr lang="en-US" dirty="0"/>
              <a:t>What is Scope?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The scope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 a name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the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that name is defined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A scope </a:t>
            </a:r>
            <a:r>
              <a:rPr lang="en-US" dirty="0">
                <a:solidFill>
                  <a:srgbClr val="00B0F0"/>
                </a:solidFill>
              </a:rPr>
              <a:t>in general</a:t>
            </a:r>
            <a:r>
              <a:rPr lang="en-US" i="0" dirty="0">
                <a:solidFill>
                  <a:srgbClr val="00B0F0"/>
                </a:solidFill>
              </a:rPr>
              <a:t> </a:t>
            </a:r>
            <a:r>
              <a:rPr lang="en-US" i="0" dirty="0"/>
              <a:t>is a </a:t>
            </a:r>
            <a:r>
              <a:rPr lang="en-US" i="0" dirty="0">
                <a:solidFill>
                  <a:srgbClr val="FFC000"/>
                </a:solidFill>
              </a:rPr>
              <a:t>block</a:t>
            </a:r>
            <a:r>
              <a:rPr lang="en-US" i="0" dirty="0"/>
              <a:t> for which any </a:t>
            </a:r>
            <a:r>
              <a:rPr lang="en-US" i="0" dirty="0">
                <a:solidFill>
                  <a:srgbClr val="00B0F0"/>
                </a:solidFill>
              </a:rPr>
              <a:t>newly defined names </a:t>
            </a:r>
            <a:r>
              <a:rPr lang="en-US" i="0" dirty="0"/>
              <a:t>will </a:t>
            </a:r>
            <a:r>
              <a:rPr lang="en-US" i="0" dirty="0">
                <a:solidFill>
                  <a:srgbClr val="00B0F0"/>
                </a:solidFill>
              </a:rPr>
              <a:t>remain defined</a:t>
            </a:r>
          </a:p>
          <a:p>
            <a:r>
              <a:rPr lang="en-US" dirty="0"/>
              <a:t>What is Enclosing Scope?</a:t>
            </a:r>
          </a:p>
          <a:p>
            <a:pPr lvl="1"/>
            <a:r>
              <a:rPr lang="en-US" dirty="0"/>
              <a:t>The scope that </a:t>
            </a:r>
            <a:r>
              <a:rPr lang="en-US" dirty="0">
                <a:solidFill>
                  <a:srgbClr val="00B0F0"/>
                </a:solidFill>
              </a:rPr>
              <a:t>contains</a:t>
            </a:r>
            <a:r>
              <a:rPr lang="en-US" dirty="0"/>
              <a:t> that scope in question.</a:t>
            </a:r>
          </a:p>
          <a:p>
            <a:pPr lvl="1"/>
            <a:r>
              <a:rPr lang="en-US" dirty="0"/>
              <a:t>The universal enclosing scope is the </a:t>
            </a:r>
            <a:r>
              <a:rPr lang="en-US" dirty="0">
                <a:solidFill>
                  <a:srgbClr val="FFC000"/>
                </a:solidFill>
              </a:rPr>
              <a:t>global</a:t>
            </a:r>
            <a:r>
              <a:rPr lang="en-US" dirty="0"/>
              <a:t> scope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2402D-25D0-F24A-AC8F-08697BF7D5EE}"/>
              </a:ext>
            </a:extLst>
          </p:cNvPr>
          <p:cNvSpPr txBox="1">
            <a:spLocks/>
          </p:cNvSpPr>
          <p:nvPr/>
        </p:nvSpPr>
        <p:spPr>
          <a:xfrm>
            <a:off x="6466368" y="699092"/>
            <a:ext cx="5149702" cy="13290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'hello' is not defined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8EDAAC-CFBC-A042-8FDC-8D1ADA91132B}"/>
              </a:ext>
            </a:extLst>
          </p:cNvPr>
          <p:cNvSpPr txBox="1">
            <a:spLocks/>
          </p:cNvSpPr>
          <p:nvPr/>
        </p:nvSpPr>
        <p:spPr>
          <a:xfrm>
            <a:off x="7290832" y="4470988"/>
            <a:ext cx="4670796" cy="1669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foo(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True: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</p:txBody>
      </p:sp>
    </p:spTree>
    <p:extLst>
      <p:ext uri="{BB962C8B-B14F-4D97-AF65-F5344CB8AC3E}">
        <p14:creationId xmlns:p14="http://schemas.microsoft.com/office/powerpoint/2010/main" val="3555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1" y="366824"/>
            <a:ext cx="9601200" cy="1004777"/>
          </a:xfrm>
        </p:spPr>
        <p:txBody>
          <a:bodyPr/>
          <a:lstStyle/>
          <a:p>
            <a:r>
              <a:rPr lang="en-US" dirty="0"/>
              <a:t>Free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AFEBAB-C28C-E949-A084-CFF9809FAB4F}"/>
              </a:ext>
            </a:extLst>
          </p:cNvPr>
          <p:cNvSpPr txBox="1">
            <a:spLocks/>
          </p:cNvSpPr>
          <p:nvPr/>
        </p:nvSpPr>
        <p:spPr>
          <a:xfrm>
            <a:off x="1254642" y="1371602"/>
            <a:ext cx="4458146" cy="4688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main():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offset = 10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math(a):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 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 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a + b + offset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print(math(5))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offset = 100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print(math(5))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print(math.__code__.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(‘offset’,)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B5915B-A689-F147-818A-0B19DDB4BD1C}"/>
              </a:ext>
            </a:extLst>
          </p:cNvPr>
          <p:cNvSpPr txBox="1">
            <a:spLocks/>
          </p:cNvSpPr>
          <p:nvPr/>
        </p:nvSpPr>
        <p:spPr>
          <a:xfrm>
            <a:off x="5965756" y="191386"/>
            <a:ext cx="4991095" cy="6517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2,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UnboundLocalError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local variable 'count’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referenced before assignment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dirty="0">
                <a:solidFill>
                  <a:srgbClr val="EF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count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.__code__.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{... count : 1, ...}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20858</TotalTime>
  <Words>754</Words>
  <Application>Microsoft Macintosh PowerPoint</Application>
  <PresentationFormat>Widescreen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Menlo</vt:lpstr>
      <vt:lpstr>Crop</vt:lpstr>
      <vt:lpstr>Closures</vt:lpstr>
      <vt:lpstr>Closures</vt:lpstr>
      <vt:lpstr>Keyword Arguments</vt:lpstr>
      <vt:lpstr>Packing</vt:lpstr>
      <vt:lpstr>Keyword-Only Arguments</vt:lpstr>
      <vt:lpstr>**kwargs</vt:lpstr>
      <vt:lpstr>Unpacking</vt:lpstr>
      <vt:lpstr>Scope</vt:lpstr>
      <vt:lpstr>Free Variables</vt:lpstr>
      <vt:lpstr>A Closure:</vt:lpstr>
      <vt:lpstr>Classes can Close</vt:lpstr>
      <vt:lpstr>Data Hiding</vt:lpstr>
      <vt:lpstr>Objects are Closures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131</cp:revision>
  <dcterms:created xsi:type="dcterms:W3CDTF">2018-05-03T03:07:17Z</dcterms:created>
  <dcterms:modified xsi:type="dcterms:W3CDTF">2018-09-24T16:52:23Z</dcterms:modified>
</cp:coreProperties>
</file>