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38"/>
  </p:notesMasterIdLst>
  <p:sldIdLst>
    <p:sldId id="256" r:id="rId2"/>
    <p:sldId id="258" r:id="rId3"/>
    <p:sldId id="290" r:id="rId4"/>
    <p:sldId id="260" r:id="rId5"/>
    <p:sldId id="259" r:id="rId6"/>
    <p:sldId id="261" r:id="rId7"/>
    <p:sldId id="293" r:id="rId8"/>
    <p:sldId id="294" r:id="rId9"/>
    <p:sldId id="274" r:id="rId10"/>
    <p:sldId id="272" r:id="rId11"/>
    <p:sldId id="295" r:id="rId12"/>
    <p:sldId id="263" r:id="rId13"/>
    <p:sldId id="291" r:id="rId14"/>
    <p:sldId id="268" r:id="rId15"/>
    <p:sldId id="273" r:id="rId16"/>
    <p:sldId id="265" r:id="rId17"/>
    <p:sldId id="267" r:id="rId18"/>
    <p:sldId id="266" r:id="rId19"/>
    <p:sldId id="296" r:id="rId20"/>
    <p:sldId id="269" r:id="rId21"/>
    <p:sldId id="270" r:id="rId22"/>
    <p:sldId id="271" r:id="rId23"/>
    <p:sldId id="276" r:id="rId24"/>
    <p:sldId id="277" r:id="rId25"/>
    <p:sldId id="278" r:id="rId26"/>
    <p:sldId id="279" r:id="rId27"/>
    <p:sldId id="281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9" r:id="rId36"/>
    <p:sldId id="288" r:id="rId37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ranklin Gothic Book" panose="020B0503020102020204" pitchFamily="34" charset="0"/>
      <p:regular r:id="rId47"/>
      <p: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A"/>
    <a:srgbClr val="00E7D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/>
    <p:restoredTop sz="94231"/>
  </p:normalViewPr>
  <p:slideViewPr>
    <p:cSldViewPr snapToGrid="0" snapToObjects="1">
      <p:cViewPr varScale="1">
        <p:scale>
          <a:sx n="94" d="100"/>
          <a:sy n="94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Python Reflection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1B3-24A8-C344-98BF-3950298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56" y="363698"/>
            <a:ext cx="9601200" cy="912412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locals()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B2B9-47CE-C64C-B39A-646B5CAA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27" y="1143099"/>
            <a:ext cx="9601200" cy="1689726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 err="1"/>
              <a:t>builtin</a:t>
            </a:r>
            <a:r>
              <a:rPr lang="en-US" dirty="0"/>
              <a:t> global functions called:</a:t>
            </a:r>
          </a:p>
          <a:p>
            <a:pPr lvl="1"/>
            <a:r>
              <a:rPr lang="en-US" i="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locals()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Let’s try using them to print out the global and local variables in our trace </a:t>
            </a:r>
            <a:r>
              <a:rPr lang="en-US" dirty="0" err="1"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B3CDD-5F4A-D943-9907-15FAA39405F5}"/>
              </a:ext>
            </a:extLst>
          </p:cNvPr>
          <p:cNvSpPr txBox="1">
            <a:spLocks/>
          </p:cNvSpPr>
          <p:nvPr/>
        </p:nvSpPr>
        <p:spPr>
          <a:xfrm>
            <a:off x="211667" y="1075550"/>
            <a:ext cx="11768666" cy="5652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(naive)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()={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__name__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'__main__',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__doc__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__package__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__loader__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&lt;class '_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frozen_importlib.BuiltinImporter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__spec__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__annotations__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{},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&lt;module '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(built-in)&gt;,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printer at 0x10b9bb040&gt;,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&lt;module 'sys' (built-in)&gt;,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0x10b9bb1f0&gt;,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0x10b9bb280&gt;,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0x10b9bb310&gt;,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0x10b9bb3a0&gt;,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naive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naive at 0x10b9bb430&gt;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locals()={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&lt;frame at 0x10b9b5360, file '&lt;stdin&gt;', line 1, code &lt;module&gt;&gt;,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'call',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()={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*same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as before*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locals()={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*same locals as before*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659615-128C-984C-91BC-6EBDF4641E4C}"/>
              </a:ext>
            </a:extLst>
          </p:cNvPr>
          <p:cNvSpPr txBox="1">
            <a:spLocks/>
          </p:cNvSpPr>
          <p:nvPr/>
        </p:nvSpPr>
        <p:spPr>
          <a:xfrm>
            <a:off x="5726927" y="163138"/>
            <a:ext cx="6559247" cy="9799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naive(f, e, 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print(f"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=}\n{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7543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31B3-24A8-C344-98BF-39502983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56" y="363698"/>
            <a:ext cx="9601200" cy="912412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locals()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5B3CDD-5F4A-D943-9907-15FAA39405F5}"/>
              </a:ext>
            </a:extLst>
          </p:cNvPr>
          <p:cNvSpPr txBox="1">
            <a:spLocks/>
          </p:cNvSpPr>
          <p:nvPr/>
        </p:nvSpPr>
        <p:spPr>
          <a:xfrm>
            <a:off x="2303930" y="1075550"/>
            <a:ext cx="7467600" cy="56527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foo(a, b):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c = a +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d = a - b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key,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().items():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 print(f"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}={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foo(1,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a=1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b=2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c=3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d=-1</a:t>
            </a:r>
          </a:p>
        </p:txBody>
      </p:sp>
    </p:spTree>
    <p:extLst>
      <p:ext uri="{BB962C8B-B14F-4D97-AF65-F5344CB8AC3E}">
        <p14:creationId xmlns:p14="http://schemas.microsoft.com/office/powerpoint/2010/main" val="13459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8CD92-598E-2D4A-8B7E-B624EABDA4AE}"/>
              </a:ext>
            </a:extLst>
          </p:cNvPr>
          <p:cNvSpPr txBox="1"/>
          <p:nvPr/>
        </p:nvSpPr>
        <p:spPr>
          <a:xfrm>
            <a:off x="1501254" y="1784351"/>
            <a:ext cx="9962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background information on stack frames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Stack frames are how the computer keeps track of our function calls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Each time we call a function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 frame is pushed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Each time we return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400" dirty="0"/>
              <a:t>a frame is popped</a:t>
            </a:r>
          </a:p>
        </p:txBody>
      </p:sp>
    </p:spTree>
    <p:extLst>
      <p:ext uri="{BB962C8B-B14F-4D97-AF65-F5344CB8AC3E}">
        <p14:creationId xmlns:p14="http://schemas.microsoft.com/office/powerpoint/2010/main" val="251467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885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'clear',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f_back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f_lasti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f_locals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f_trace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'hello'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inspect_frame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289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locals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39176" y="1240402"/>
            <a:ext cx="11201400" cy="5502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global_local_trace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("hello")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={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__name__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'__main__',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__doc__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__package__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__loader__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frozen_importlib_external.SourceFileLoader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object at 0x104460550&gt;,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__spec__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None,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__annotations__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{},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&lt;module '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 (built-in)&gt;,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&lt;module 'sys' (built-in)&gt;,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printer at 0x1043c7280&gt;, '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naive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naive at 0x10456a280&gt;,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0x10456a310&gt;,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0x10460cd30&gt;,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0x10460cb80&gt;,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0x10460cdc0&gt;,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inspect_frame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inspect_frame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0x10460ce50&gt;,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global_local_trace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': &lt;function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global_local_trace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0x10460cee0&gt;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f.f_locals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={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*same as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 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f.f_globals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={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*same as previous frame's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f.f_locals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={'string': 'hello'}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4432115" y="1041401"/>
            <a:ext cx="7508461" cy="711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global_local_trace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(f, e, a):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print(f"{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=}\n{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f.f_locals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=}")</a:t>
            </a:r>
          </a:p>
        </p:txBody>
      </p:sp>
    </p:spTree>
    <p:extLst>
      <p:ext uri="{BB962C8B-B14F-4D97-AF65-F5344CB8AC3E}">
        <p14:creationId xmlns:p14="http://schemas.microsoft.com/office/powerpoint/2010/main" val="16526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0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27685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&lt;code object &lt;module&gt; at 0x10340f4b0, file "&lt;stdin&gt;", line 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&lt;code object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0x1033fd780, file "&lt;stdin&gt;", line 1&gt;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58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Lets find out more about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701801"/>
            <a:ext cx="11201400" cy="44365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lnSpc>
                <a:spcPct val="144000"/>
              </a:lnSpc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['__class__',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delattr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'__doc__',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eq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'__format__',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getattribute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'__hash__',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init_subclass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'__le__',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'__ne__', '__new__', '__reduce__',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reduce_ex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repr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setattr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 '__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subclasshook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__',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co_argcount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co_cellvars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co_consts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co_filename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firstlineno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co_flags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freevars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co_kwonlyargcount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co_lnotab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co_name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co_names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co_nlocals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co_stacksize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'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co_varnames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']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** same thing again **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78243B-A9AE-0246-9364-57FF8B9265A3}"/>
              </a:ext>
            </a:extLst>
          </p:cNvPr>
          <p:cNvSpPr txBox="1">
            <a:spLocks/>
          </p:cNvSpPr>
          <p:nvPr/>
        </p:nvSpPr>
        <p:spPr>
          <a:xfrm>
            <a:off x="5583635" y="1145118"/>
            <a:ext cx="6396698" cy="1278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    print(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dir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frame.f_code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94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E4C1-72BC-4A4A-AA21-F2C77613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067" y="298451"/>
            <a:ext cx="9601200" cy="1485900"/>
          </a:xfrm>
        </p:spPr>
        <p:txBody>
          <a:bodyPr/>
          <a:lstStyle/>
          <a:p>
            <a:r>
              <a:rPr lang="en-US" dirty="0"/>
              <a:t>hmm…     </a:t>
            </a:r>
            <a:r>
              <a:rPr lang="en-US" dirty="0" err="1"/>
              <a:t>f_code.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co_code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D4399-B92E-9641-AB77-2509DE8951A3}"/>
              </a:ext>
            </a:extLst>
          </p:cNvPr>
          <p:cNvSpPr txBox="1">
            <a:spLocks/>
          </p:cNvSpPr>
          <p:nvPr/>
        </p:nvSpPr>
        <p:spPr>
          <a:xfrm>
            <a:off x="778933" y="1498601"/>
            <a:ext cx="11201400" cy="2844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f.f_code.co_code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('hello')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b'e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\x00d\x00\x83\x01F\x00d\x01S\x00'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b't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\x00|\x00|\x01\x83\x02\x01\x00t\x01S\x00'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85C94-3898-C14B-83B0-63E955AAFCE8}"/>
              </a:ext>
            </a:extLst>
          </p:cNvPr>
          <p:cNvSpPr txBox="1"/>
          <p:nvPr/>
        </p:nvSpPr>
        <p:spPr>
          <a:xfrm>
            <a:off x="4452673" y="5220385"/>
            <a:ext cx="227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very helpful to us</a:t>
            </a:r>
          </a:p>
        </p:txBody>
      </p:sp>
    </p:spTree>
    <p:extLst>
      <p:ext uri="{BB962C8B-B14F-4D97-AF65-F5344CB8AC3E}">
        <p14:creationId xmlns:p14="http://schemas.microsoft.com/office/powerpoint/2010/main" val="116185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1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198" y="996679"/>
            <a:ext cx="2711002" cy="782392"/>
          </a:xfrm>
        </p:spPr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06133"/>
            <a:ext cx="9601200" cy="3397236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r>
              <a:rPr lang="en-US" dirty="0"/>
              <a:t>Our Goal</a:t>
            </a:r>
          </a:p>
          <a:p>
            <a:r>
              <a:rPr lang="en-US" dirty="0"/>
              <a:t>Frames</a:t>
            </a:r>
          </a:p>
          <a:p>
            <a:r>
              <a:rPr lang="en-US" dirty="0"/>
              <a:t>Inspect</a:t>
            </a:r>
          </a:p>
          <a:p>
            <a:r>
              <a:rPr lang="en-US" dirty="0" err="1"/>
              <a:t>Eval</a:t>
            </a:r>
            <a:r>
              <a:rPr lang="en-US" dirty="0"/>
              <a:t> and Exec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1BD63-81CC-2241-ABB0-40E373E2AAA5}"/>
              </a:ext>
            </a:extLst>
          </p:cNvPr>
          <p:cNvSpPr txBox="1">
            <a:spLocks/>
          </p:cNvSpPr>
          <p:nvPr/>
        </p:nvSpPr>
        <p:spPr>
          <a:xfrm>
            <a:off x="7222801" y="1305804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108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8CDFF-7955-B04C-B088-54F1CF398EBA}"/>
              </a:ext>
            </a:extLst>
          </p:cNvPr>
          <p:cNvSpPr txBox="1">
            <a:spLocks/>
          </p:cNvSpPr>
          <p:nvPr/>
        </p:nvSpPr>
        <p:spPr>
          <a:xfrm>
            <a:off x="7222800" y="229832"/>
            <a:ext cx="3492421" cy="1200329"/>
          </a:xfrm>
          <a:prstGeom prst="rect">
            <a:avLst/>
          </a:prstGeom>
          <a:noFill/>
          <a:effectLst>
            <a:glow>
              <a:schemeClr val="accent1">
                <a:alpha val="53000"/>
              </a:schemeClr>
            </a:glow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7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Python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07068F-1C78-B347-9E07-37529E680761}"/>
              </a:ext>
            </a:extLst>
          </p:cNvPr>
          <p:cNvCxnSpPr>
            <a:cxnSpLocks/>
          </p:cNvCxnSpPr>
          <p:nvPr/>
        </p:nvCxnSpPr>
        <p:spPr>
          <a:xfrm flipH="1">
            <a:off x="4082603" y="1354544"/>
            <a:ext cx="68901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0096-3153-3D4E-996D-4DD498FD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E277-4DFD-F244-B643-C3311A3E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we’ve found access to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/>
              <a:t>some line number information</a:t>
            </a:r>
          </a:p>
          <a:p>
            <a:r>
              <a:rPr lang="en-US" dirty="0"/>
              <a:t>At this point we need the help of a module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import inspect</a:t>
            </a:r>
          </a:p>
          <a:p>
            <a:pPr lvl="1"/>
            <a:r>
              <a:rPr lang="en-US" dirty="0"/>
              <a:t>comes with Python</a:t>
            </a:r>
          </a:p>
        </p:txBody>
      </p:sp>
    </p:spTree>
    <p:extLst>
      <p:ext uri="{BB962C8B-B14F-4D97-AF65-F5344CB8AC3E}">
        <p14:creationId xmlns:p14="http://schemas.microsoft.com/office/powerpoint/2010/main" val="116049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B76C-185C-4346-AC54-FAD56AE6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Weird Shell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5D6E-B906-D646-A4A2-E62EA78A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55" y="1518698"/>
            <a:ext cx="6978335" cy="1407381"/>
          </a:xfrm>
        </p:spPr>
        <p:txBody>
          <a:bodyPr/>
          <a:lstStyle/>
          <a:p>
            <a:r>
              <a:rPr lang="en-US" dirty="0"/>
              <a:t>Some reflection tools only work on python files,</a:t>
            </a:r>
          </a:p>
          <a:p>
            <a:pPr lvl="1"/>
            <a:r>
              <a:rPr lang="en-US" dirty="0"/>
              <a:t>not in the shell.</a:t>
            </a:r>
          </a:p>
          <a:p>
            <a:pPr lvl="1"/>
            <a:r>
              <a:rPr lang="en-US" dirty="0"/>
              <a:t>So we need to start writing in a file: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F5A380-9006-CE46-9184-199305B7B4B2}"/>
              </a:ext>
            </a:extLst>
          </p:cNvPr>
          <p:cNvSpPr txBox="1">
            <a:spLocks/>
          </p:cNvSpPr>
          <p:nvPr/>
        </p:nvSpPr>
        <p:spPr>
          <a:xfrm>
            <a:off x="834592" y="2926080"/>
            <a:ext cx="11201400" cy="3482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itertools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b):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simple test function to debug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c = a + b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print(c)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bar(*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more complicated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for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in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itertools.combinations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2):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foo(*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default function to not debug anything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return None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end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functools.partial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# function to turn off the debugger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5CE58-5AFB-EF42-98A2-4374D042E9F5}"/>
              </a:ext>
            </a:extLst>
          </p:cNvPr>
          <p:cNvSpPr txBox="1"/>
          <p:nvPr/>
        </p:nvSpPr>
        <p:spPr>
          <a:xfrm>
            <a:off x="1170966" y="2556749"/>
            <a:ext cx="93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tests.py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inspect.getsourcelines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834592" y="1343770"/>
            <a:ext cx="11201400" cy="50649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(lambda f, e, a: print(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getsourcelines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&lt;lambda&gt;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", line 952,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getsourcelines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lines,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lnum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findsource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(object)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"/Library/Frameworks/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Python.framework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/Versions/3.6/lib/python3.6/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inspect.py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", line 783, in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findsource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3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raise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('could not get source code')</a:t>
            </a:r>
          </a:p>
          <a:p>
            <a:pPr marL="0" indent="0">
              <a:lnSpc>
                <a:spcPct val="123000"/>
              </a:lnSpc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OSError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could not get source code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CF3B-3EDA-CF4B-8BDB-8E3403C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63" y="296186"/>
            <a:ext cx="9601200" cy="14859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inspect.getsourcelines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B8BDEA-99BF-C248-B8C7-3F98836EAC66}"/>
              </a:ext>
            </a:extLst>
          </p:cNvPr>
          <p:cNvSpPr txBox="1">
            <a:spLocks/>
          </p:cNvSpPr>
          <p:nvPr/>
        </p:nvSpPr>
        <p:spPr>
          <a:xfrm>
            <a:off x="3434668" y="1304013"/>
            <a:ext cx="6077822" cy="1925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inspect.getsourcelines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except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OSError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None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9A5CD-A0FE-294C-9063-F5023C872275}"/>
              </a:ext>
            </a:extLst>
          </p:cNvPr>
          <p:cNvSpPr txBox="1"/>
          <p:nvPr/>
        </p:nvSpPr>
        <p:spPr>
          <a:xfrm>
            <a:off x="3670655" y="934681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reflective_debugger.py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A1D1F4-7C09-0148-A99F-5782522C5A79}"/>
              </a:ext>
            </a:extLst>
          </p:cNvPr>
          <p:cNvSpPr txBox="1">
            <a:spLocks/>
          </p:cNvSpPr>
          <p:nvPr/>
        </p:nvSpPr>
        <p:spPr>
          <a:xfrm>
            <a:off x="1082409" y="3229556"/>
            <a:ext cx="9461021" cy="2869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(lambda f, e, a: print(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get_source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f.f_code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([	'    def foo(a, b):\n’,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        c = a + b\n’,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'        print(c)\n’]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95)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7910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3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57CE-9F4B-6F48-824F-93D0E993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63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getouterframes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83F6A-8A99-7E49-87DE-DA5EC7AEA37D}"/>
              </a:ext>
            </a:extLst>
          </p:cNvPr>
          <p:cNvSpPr txBox="1">
            <a:spLocks/>
          </p:cNvSpPr>
          <p:nvPr/>
        </p:nvSpPr>
        <p:spPr>
          <a:xfrm>
            <a:off x="1082409" y="1725433"/>
            <a:ext cx="9890391" cy="4619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(lambda f, e, a: print(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getouterframes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(f)))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FrameInfo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=1, function='&lt;module&gt;',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code_context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=None, index=None)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FrameInfo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(frame=&lt;frame object at 0x103e24e48&gt;, filename=‘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tests.py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=95, function='foo',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code_context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=['    def foo(a, b):\n'], index=0),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FrameInfo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(frame=&lt;frame object at 0x101d96cf8&gt;, filename='&lt;stdin&gt;',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lineno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=1, function='&lt;module&gt;',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code_context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=None, index=None)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4720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715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19F9-7ED1-0E47-8CB8-7B629369D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218267"/>
            <a:ext cx="3632200" cy="20404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finish our debugger,</a:t>
            </a:r>
          </a:p>
          <a:p>
            <a:pPr marL="0" indent="0">
              <a:buNone/>
            </a:pPr>
            <a:r>
              <a:rPr lang="en-US" dirty="0"/>
              <a:t>	we need to talk about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- exec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		-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9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4" y="1735667"/>
            <a:ext cx="3533090" cy="4588933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execute that code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returns None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just executes the code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4464424" y="668866"/>
            <a:ext cx="6796243" cy="56557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('print(1+2)’)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 =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compile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(input(), '&lt;string&gt;', 'exec')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E7D3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foo(a, b): return a + b – 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"foo" in 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942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D8F-B89D-A344-ADCA-DB580065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3400"/>
            <a:ext cx="9601200" cy="855133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914F0-0989-7B4C-8CBD-4381FD56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1735667"/>
            <a:ext cx="3457787" cy="4493011"/>
          </a:xfrm>
        </p:spPr>
        <p:txBody>
          <a:bodyPr>
            <a:normAutofit/>
          </a:bodyPr>
          <a:lstStyle/>
          <a:p>
            <a:r>
              <a:rPr lang="en-US" dirty="0"/>
              <a:t>can take in</a:t>
            </a:r>
          </a:p>
          <a:p>
            <a:pPr lvl="1"/>
            <a:r>
              <a:rPr lang="en-US" dirty="0"/>
              <a:t>a string, or</a:t>
            </a:r>
          </a:p>
          <a:p>
            <a:pPr lvl="1"/>
            <a:r>
              <a:rPr lang="en-US" dirty="0"/>
              <a:t>a code object</a:t>
            </a:r>
          </a:p>
          <a:p>
            <a:r>
              <a:rPr lang="en-US" dirty="0"/>
              <a:t>will evaluate that code</a:t>
            </a:r>
          </a:p>
          <a:p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returns whatever the code evaluated to.</a:t>
            </a:r>
          </a:p>
          <a:p>
            <a:pPr marL="987552" lvl="2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B50FF3-0EFA-CB4C-B1E8-09F9E0A94037}"/>
              </a:ext>
            </a:extLst>
          </p:cNvPr>
          <p:cNvSpPr txBox="1">
            <a:spLocks/>
          </p:cNvSpPr>
          <p:nvPr/>
        </p:nvSpPr>
        <p:spPr>
          <a:xfrm>
            <a:off x="4496696" y="668867"/>
            <a:ext cx="6763971" cy="58179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('1+2’))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 =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compile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(input(), '&lt;string&gt;', ‘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2+3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&lt;code object &lt;module&gt; at 0x10327f780, file "&lt;string&gt;", line 1&gt;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(code)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982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Scroll 4">
            <a:extLst>
              <a:ext uri="{FF2B5EF4-FFF2-40B4-BE49-F238E27FC236}">
                <a16:creationId xmlns:a16="http://schemas.microsoft.com/office/drawing/2014/main" id="{0B45E535-C43B-F142-9357-2E45EE1AD8D1}"/>
              </a:ext>
            </a:extLst>
          </p:cNvPr>
          <p:cNvSpPr/>
          <p:nvPr/>
        </p:nvSpPr>
        <p:spPr>
          <a:xfrm>
            <a:off x="1112534" y="1348078"/>
            <a:ext cx="2775472" cy="4615994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Program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37AB4B5-4A5F-844D-85C6-A6D0A6F81B58}"/>
              </a:ext>
            </a:extLst>
          </p:cNvPr>
          <p:cNvSpPr/>
          <p:nvPr/>
        </p:nvSpPr>
        <p:spPr>
          <a:xfrm>
            <a:off x="3984825" y="2617481"/>
            <a:ext cx="2323651" cy="100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90C9229-7EDA-7F40-AF9E-C0B5BFF8BA25}"/>
              </a:ext>
            </a:extLst>
          </p:cNvPr>
          <p:cNvSpPr/>
          <p:nvPr/>
        </p:nvSpPr>
        <p:spPr>
          <a:xfrm>
            <a:off x="6566660" y="2004295"/>
            <a:ext cx="3205778" cy="322729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Runtime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FE4B62B-EE58-CF45-90CD-D504E59ED5AC}"/>
              </a:ext>
            </a:extLst>
          </p:cNvPr>
          <p:cNvSpPr/>
          <p:nvPr/>
        </p:nvSpPr>
        <p:spPr>
          <a:xfrm rot="10800000">
            <a:off x="3888006" y="3942464"/>
            <a:ext cx="2323651" cy="100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F8173C9-B224-8A4C-981D-CA64BF6A6F6B}"/>
              </a:ext>
            </a:extLst>
          </p:cNvPr>
          <p:cNvSpPr/>
          <p:nvPr/>
        </p:nvSpPr>
        <p:spPr>
          <a:xfrm>
            <a:off x="10127441" y="2836206"/>
            <a:ext cx="1548619" cy="156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AA3A83-57BE-FC46-B7A4-B5F0FF16372C}"/>
              </a:ext>
            </a:extLst>
          </p:cNvPr>
          <p:cNvSpPr/>
          <p:nvPr/>
        </p:nvSpPr>
        <p:spPr>
          <a:xfrm>
            <a:off x="6150482" y="1035705"/>
            <a:ext cx="832355" cy="5240740"/>
          </a:xfrm>
          <a:prstGeom prst="rect">
            <a:avLst/>
          </a:prstGeom>
          <a:effectLst>
            <a:outerShdw blurRad="533400" algn="ctr" rotWithShape="0">
              <a:srgbClr val="000000"/>
            </a:outerShdw>
            <a:reflection stA="0" endPos="65000" dist="50800" dir="5400000" sy="-100000" algn="bl" rotWithShape="0"/>
          </a:effectLst>
          <a:scene3d>
            <a:camera prst="isometricOffAxis1Left"/>
            <a:lightRig rig="threePt" dir="t"/>
          </a:scene3d>
          <a:sp3d z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Mirror</a:t>
            </a:r>
          </a:p>
        </p:txBody>
      </p:sp>
    </p:spTree>
    <p:extLst>
      <p:ext uri="{BB962C8B-B14F-4D97-AF65-F5344CB8AC3E}">
        <p14:creationId xmlns:p14="http://schemas.microsoft.com/office/powerpoint/2010/main" val="61190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1536-6694-854E-9216-F02C669E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47133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</a:t>
            </a:r>
            <a:r>
              <a:rPr lang="en-US" dirty="0"/>
              <a:t> and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br>
              <a:rPr lang="en-US" dirty="0"/>
            </a:br>
            <a:r>
              <a:rPr lang="en-US" dirty="0"/>
              <a:t>			</a:t>
            </a:r>
            <a:r>
              <a:rPr lang="en-US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/>
              <a:t> and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EB33-8D12-8240-90C6-142FEC23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267" y="1769534"/>
            <a:ext cx="4995333" cy="4749799"/>
          </a:xfrm>
        </p:spPr>
        <p:txBody>
          <a:bodyPr>
            <a:normAutofit/>
          </a:bodyPr>
          <a:lstStyle/>
          <a:p>
            <a:r>
              <a:rPr lang="en-US" dirty="0"/>
              <a:t>Both functions may take in optional </a:t>
            </a:r>
            <a:r>
              <a:rPr lang="en-US" dirty="0" err="1"/>
              <a:t>args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r>
              <a:rPr lang="en-US" dirty="0"/>
              <a:t>which determine</a:t>
            </a:r>
          </a:p>
          <a:p>
            <a:pPr lvl="1"/>
            <a:r>
              <a:rPr lang="en-US" dirty="0"/>
              <a:t>the context of evaluation</a:t>
            </a:r>
          </a:p>
          <a:p>
            <a:pPr lvl="1"/>
            <a:r>
              <a:rPr lang="en-US" dirty="0"/>
              <a:t>and destination of execution</a:t>
            </a:r>
          </a:p>
          <a:p>
            <a:pPr lvl="1"/>
            <a:endParaRPr lang="en-US" dirty="0"/>
          </a:p>
          <a:p>
            <a:r>
              <a:rPr lang="en-US" dirty="0"/>
              <a:t>Important Note:</a:t>
            </a:r>
          </a:p>
          <a:p>
            <a:pPr lvl="1"/>
            <a:r>
              <a:rPr lang="en-US" dirty="0"/>
              <a:t>dynamically modifying locals:</a:t>
            </a:r>
          </a:p>
          <a:p>
            <a:pPr lvl="2"/>
            <a:r>
              <a:rPr lang="en-US" dirty="0"/>
              <a:t>is </a:t>
            </a:r>
            <a:r>
              <a:rPr lang="en-US" b="1" i="1" dirty="0">
                <a:solidFill>
                  <a:srgbClr val="FF0000"/>
                </a:solidFill>
              </a:rPr>
              <a:t>not</a:t>
            </a:r>
            <a:r>
              <a:rPr lang="en-US" b="1" i="1" dirty="0"/>
              <a:t> </a:t>
            </a:r>
            <a:r>
              <a:rPr lang="en-US" dirty="0"/>
              <a:t>supported</a:t>
            </a:r>
          </a:p>
          <a:p>
            <a:pPr lvl="2"/>
            <a:r>
              <a:rPr lang="en-US" dirty="0"/>
              <a:t>and often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work</a:t>
            </a:r>
          </a:p>
          <a:p>
            <a:pPr lvl="1"/>
            <a:r>
              <a:rPr lang="en-US" dirty="0"/>
              <a:t>more on next slide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6BCDE2-0A4A-EB4B-AE24-A5AD4BCD924A}"/>
              </a:ext>
            </a:extLst>
          </p:cNvPr>
          <p:cNvSpPr txBox="1">
            <a:spLocks/>
          </p:cNvSpPr>
          <p:nvPr/>
        </p:nvSpPr>
        <p:spPr>
          <a:xfrm>
            <a:off x="846667" y="1769534"/>
            <a:ext cx="5816600" cy="49783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4000"/>
              </a:lnSpc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"&lt;string&gt;", line 1, in &lt;module&gt;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‘a' is not defined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a+b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', {'a':1}, {'b':2})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 = {'__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None}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exec('a=5', g)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{'__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builtins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__': None, 'a': 5}</a:t>
            </a:r>
          </a:p>
        </p:txBody>
      </p:sp>
    </p:spTree>
    <p:extLst>
      <p:ext uri="{BB962C8B-B14F-4D97-AF65-F5344CB8AC3E}">
        <p14:creationId xmlns:p14="http://schemas.microsoft.com/office/powerpoint/2010/main" val="5790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7367-76A1-B948-ABDE-04E3F5F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1176867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Modifying Locals</a:t>
            </a:r>
            <a:br>
              <a:rPr lang="en-US" dirty="0"/>
            </a:br>
            <a:r>
              <a:rPr lang="en-US" dirty="0"/>
              <a:t>	(undefined behavior)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519D42-40F8-C741-9B2B-CE0A832E3287}"/>
              </a:ext>
            </a:extLst>
          </p:cNvPr>
          <p:cNvSpPr txBox="1">
            <a:spLocks/>
          </p:cNvSpPr>
          <p:nvPr/>
        </p:nvSpPr>
        <p:spPr>
          <a:xfrm>
            <a:off x="2885016" y="1998134"/>
            <a:ext cx="6574367" cy="40724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 test():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exec('a=5’,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(), locals())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 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test()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File "&lt;stdin&gt;", line 3, in test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NameError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 name 'a' is not defined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A5DF7EB-CB38-A342-A3AD-8B16C93708C7}"/>
              </a:ext>
            </a:extLst>
          </p:cNvPr>
          <p:cNvSpPr/>
          <p:nvPr/>
        </p:nvSpPr>
        <p:spPr>
          <a:xfrm rot="5400000">
            <a:off x="7315199" y="821268"/>
            <a:ext cx="296333" cy="2954867"/>
          </a:xfrm>
          <a:prstGeom prst="leftBrace">
            <a:avLst>
              <a:gd name="adj1" fmla="val 34047"/>
              <a:gd name="adj2" fmla="val 24174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DD47B-C3AE-F14B-B7FA-08B66FAA3C73}"/>
              </a:ext>
            </a:extLst>
          </p:cNvPr>
          <p:cNvSpPr txBox="1"/>
          <p:nvPr/>
        </p:nvSpPr>
        <p:spPr>
          <a:xfrm>
            <a:off x="8574451" y="1045633"/>
            <a:ext cx="2398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not necessary,</a:t>
            </a:r>
          </a:p>
          <a:p>
            <a:r>
              <a:rPr lang="en-US" dirty="0"/>
              <a:t>this is the default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D2710C5A-E075-0941-818E-1DFDA3F6AC55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5400000" flipH="1" flipV="1">
            <a:off x="8009602" y="1585686"/>
            <a:ext cx="781736" cy="347962"/>
          </a:xfrm>
          <a:prstGeom prst="curvedConnector4">
            <a:avLst>
              <a:gd name="adj1" fmla="val 29243"/>
              <a:gd name="adj2" fmla="val -38366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F22FD-8EA7-3243-9349-9999AD43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266" y="2243667"/>
            <a:ext cx="8043333" cy="180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That being said…</a:t>
            </a:r>
          </a:p>
          <a:p>
            <a:pPr marL="0" indent="0">
              <a:buNone/>
            </a:pPr>
            <a:r>
              <a:rPr lang="en-US" dirty="0"/>
              <a:t>	we’re going to take advantage of this undefined behavior</a:t>
            </a:r>
          </a:p>
          <a:p>
            <a:pPr marL="0" indent="0">
              <a:buNone/>
            </a:pPr>
            <a:r>
              <a:rPr lang="en-US" dirty="0"/>
              <a:t>		to complete our debugger. 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92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chemeClr val="accent1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4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DF97-4E5B-F845-B6E6-BBBCB40F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set_vars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4C4CD7-90ED-4240-AA7B-5DE49A1CAAFC}"/>
              </a:ext>
            </a:extLst>
          </p:cNvPr>
          <p:cNvSpPr txBox="1">
            <a:spLocks/>
          </p:cNvSpPr>
          <p:nvPr/>
        </p:nvSpPr>
        <p:spPr>
          <a:xfrm>
            <a:off x="2377016" y="1744132"/>
            <a:ext cx="7232651" cy="43941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set_vars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locals):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string.split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('=')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list(map(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str.strip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 == 2: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value =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eval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[1],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, locals)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[0]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locals: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locals[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[0]] =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[0]] = value</a:t>
            </a:r>
          </a:p>
        </p:txBody>
      </p:sp>
    </p:spTree>
    <p:extLst>
      <p:ext uri="{BB962C8B-B14F-4D97-AF65-F5344CB8AC3E}">
        <p14:creationId xmlns:p14="http://schemas.microsoft.com/office/powerpoint/2010/main" val="30010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60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1A0E-C4A0-BE43-B1DE-CCE4F8D1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973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F2940-FADE-BC43-990D-D51E051A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533" y="1617133"/>
            <a:ext cx="10566399" cy="4732867"/>
          </a:xfrm>
        </p:spPr>
        <p:txBody>
          <a:bodyPr>
            <a:normAutofit/>
          </a:bodyPr>
          <a:lstStyle/>
          <a:p>
            <a:r>
              <a:rPr lang="en-US" dirty="0"/>
              <a:t>We have reflected all the data we need</a:t>
            </a:r>
          </a:p>
          <a:p>
            <a:pPr lvl="1"/>
            <a:r>
              <a:rPr lang="en-US" dirty="0"/>
              <a:t>original source code</a:t>
            </a:r>
          </a:p>
          <a:p>
            <a:pPr lvl="2"/>
            <a:r>
              <a:rPr lang="en-US" dirty="0"/>
              <a:t>line number information</a:t>
            </a:r>
          </a:p>
          <a:p>
            <a:pPr lvl="1"/>
            <a:r>
              <a:rPr lang="en-US" dirty="0" err="1"/>
              <a:t>globals</a:t>
            </a:r>
            <a:endParaRPr lang="en-US" dirty="0"/>
          </a:p>
          <a:p>
            <a:pPr lvl="1"/>
            <a:r>
              <a:rPr lang="en-US" dirty="0"/>
              <a:t>locals</a:t>
            </a:r>
          </a:p>
          <a:p>
            <a:pPr lvl="1"/>
            <a:r>
              <a:rPr lang="en-US" dirty="0" err="1"/>
              <a:t>callstack</a:t>
            </a:r>
            <a:endParaRPr lang="en-US" dirty="0"/>
          </a:p>
          <a:p>
            <a:r>
              <a:rPr lang="en-US" dirty="0"/>
              <a:t>We can even reflect changes to the runtime environment</a:t>
            </a:r>
          </a:p>
          <a:p>
            <a:pPr lvl="1"/>
            <a:r>
              <a:rPr lang="en-US" dirty="0"/>
              <a:t>however sketchy</a:t>
            </a:r>
          </a:p>
          <a:p>
            <a:r>
              <a:rPr lang="en-US" dirty="0"/>
              <a:t>Full source code is on the </a:t>
            </a:r>
            <a:r>
              <a:rPr lang="en-US" dirty="0" err="1"/>
              <a:t>Github</a:t>
            </a:r>
            <a:r>
              <a:rPr lang="en-US" dirty="0"/>
              <a:t> repo under </a:t>
            </a:r>
            <a:r>
              <a:rPr lang="en-US" i="1" dirty="0" err="1"/>
              <a:t>misc</a:t>
            </a:r>
            <a:r>
              <a:rPr lang="en-US" i="1" dirty="0"/>
              <a:t>/</a:t>
            </a:r>
            <a:r>
              <a:rPr lang="en-US" i="1" dirty="0" err="1"/>
              <a:t>code_examples</a:t>
            </a:r>
            <a:r>
              <a:rPr lang="en-US" i="1" dirty="0"/>
              <a:t>/</a:t>
            </a:r>
            <a:r>
              <a:rPr lang="en-US" i="1" dirty="0" err="1"/>
              <a:t>reflective_debugger.py</a:t>
            </a:r>
            <a:endParaRPr lang="en-US" i="1" dirty="0"/>
          </a:p>
          <a:p>
            <a:r>
              <a:rPr lang="en-US" dirty="0"/>
              <a:t>Can you think of other applications?</a:t>
            </a:r>
          </a:p>
          <a:p>
            <a:pPr lvl="1"/>
            <a:r>
              <a:rPr lang="en-US" dirty="0"/>
              <a:t>reflection is amazingly powerful!</a:t>
            </a:r>
          </a:p>
          <a:p>
            <a:pPr lvl="1"/>
            <a:r>
              <a:rPr lang="en-US" dirty="0"/>
              <a:t>check out the 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inspect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5774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FF7E-C7E3-FB40-81F3-B3A006D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5CABB-815C-034B-8F1E-D534A615E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Reflection: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abilty</a:t>
            </a:r>
            <a:r>
              <a:rPr lang="en-US" dirty="0"/>
              <a:t> of a program to view and modify its own </a:t>
            </a:r>
            <a:r>
              <a:rPr lang="en-US" dirty="0" err="1"/>
              <a:t>stucture</a:t>
            </a:r>
            <a:r>
              <a:rPr lang="en-US" dirty="0"/>
              <a:t> at runtime.</a:t>
            </a:r>
          </a:p>
          <a:p>
            <a:r>
              <a:rPr lang="en-US" dirty="0"/>
              <a:t>Often done by</a:t>
            </a:r>
          </a:p>
          <a:p>
            <a:pPr lvl="1"/>
            <a:r>
              <a:rPr lang="en-US" dirty="0"/>
              <a:t>exposing the structure of the program as objects</a:t>
            </a:r>
          </a:p>
          <a:p>
            <a:pPr lvl="1"/>
            <a:r>
              <a:rPr lang="en-US" dirty="0"/>
              <a:t>providing an API to the program itself</a:t>
            </a:r>
          </a:p>
          <a:p>
            <a:r>
              <a:rPr lang="en-US" dirty="0"/>
              <a:t>If you think something might be possible, </a:t>
            </a:r>
          </a:p>
          <a:p>
            <a:pPr lvl="1"/>
            <a:r>
              <a:rPr lang="en-US" dirty="0"/>
              <a:t>it probably is, </a:t>
            </a:r>
          </a:p>
          <a:p>
            <a:pPr lvl="1"/>
            <a:r>
              <a:rPr lang="en-US" dirty="0"/>
              <a:t>and there is probably a function for it.</a:t>
            </a:r>
          </a:p>
        </p:txBody>
      </p:sp>
    </p:spTree>
    <p:extLst>
      <p:ext uri="{BB962C8B-B14F-4D97-AF65-F5344CB8AC3E}">
        <p14:creationId xmlns:p14="http://schemas.microsoft.com/office/powerpoint/2010/main" val="84323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23FE-9C90-7B40-A70B-C7F7DCA3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33" y="431800"/>
            <a:ext cx="9601200" cy="948267"/>
          </a:xfrm>
        </p:spPr>
        <p:txBody>
          <a:bodyPr/>
          <a:lstStyle/>
          <a:p>
            <a:r>
              <a:rPr lang="en-US" dirty="0"/>
              <a:t>How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D50A-2E47-5C40-99C8-B1F8E6FE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933" y="1845734"/>
            <a:ext cx="8534400" cy="3691467"/>
          </a:xfrm>
        </p:spPr>
        <p:txBody>
          <a:bodyPr>
            <a:normAutofit/>
          </a:bodyPr>
          <a:lstStyle/>
          <a:p>
            <a:r>
              <a:rPr lang="en-US" dirty="0"/>
              <a:t>We want our code to run every time a new line is executed by Python</a:t>
            </a:r>
          </a:p>
          <a:p>
            <a:pPr lvl="1"/>
            <a:r>
              <a:rPr lang="en-US" i="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</a:t>
            </a:r>
            <a:r>
              <a:rPr lang="en-US" i="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i="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takes in function </a:t>
            </a:r>
            <a:r>
              <a:rPr lang="en-US" i="0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endParaRPr lang="en-US" i="0" dirty="0">
              <a:solidFill>
                <a:schemeClr val="accent2"/>
              </a:solidFill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func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 will be called </a:t>
            </a:r>
            <a:r>
              <a:rPr lang="en-US" dirty="0" err="1"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everytime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 a function is called</a:t>
            </a:r>
          </a:p>
          <a:p>
            <a:pPr lvl="2"/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 should take in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</a:p>
          <a:p>
            <a:pPr lvl="2"/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ea typeface="Menlo" panose="020B0609030804020204" pitchFamily="49" charset="0"/>
                <a:cs typeface="Consolas" panose="020B0609020204030204" pitchFamily="49" charset="0"/>
              </a:rPr>
              <a:t> can return another function</a:t>
            </a:r>
          </a:p>
          <a:p>
            <a:pPr lvl="3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will be called </a:t>
            </a:r>
            <a:r>
              <a:rPr lang="en-US" i="0" dirty="0" err="1">
                <a:ea typeface="Menlo" panose="020B0609030804020204" pitchFamily="49" charset="0"/>
                <a:cs typeface="Consolas" panose="020B0609020204030204" pitchFamily="49" charset="0"/>
              </a:rPr>
              <a:t>everytime</a:t>
            </a:r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 Python executes a new line</a:t>
            </a:r>
          </a:p>
          <a:p>
            <a:pPr lvl="3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this function should also take in </a:t>
            </a:r>
            <a:r>
              <a:rPr lang="en-US" i="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(frame, event, </a:t>
            </a:r>
            <a:r>
              <a:rPr lang="en-US" i="0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i="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</a:t>
            </a:r>
          </a:p>
          <a:p>
            <a:pPr lvl="3"/>
            <a:r>
              <a:rPr lang="en-US" i="0" dirty="0">
                <a:ea typeface="Menlo" panose="020B0609030804020204" pitchFamily="49" charset="0"/>
                <a:cs typeface="Consolas" panose="020B0609020204030204" pitchFamily="49" charset="0"/>
              </a:rPr>
              <a:t>need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248876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D56088-7B90-514A-AEF3-D581055E9479}"/>
              </a:ext>
            </a:extLst>
          </p:cNvPr>
          <p:cNvSpPr txBox="1">
            <a:spLocks/>
          </p:cNvSpPr>
          <p:nvPr/>
        </p:nvSpPr>
        <p:spPr>
          <a:xfrm>
            <a:off x="1170532" y="355770"/>
            <a:ext cx="8305161" cy="6125711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printer(frame, event,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print(f"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{frame=}, {event=}, {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=}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     </a:t>
            </a:r>
            <a:r>
              <a:rPr lang="en-US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printer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(string):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...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 print(string)</a:t>
            </a:r>
          </a:p>
        </p:txBody>
      </p:sp>
    </p:spTree>
    <p:extLst>
      <p:ext uri="{BB962C8B-B14F-4D97-AF65-F5344CB8AC3E}">
        <p14:creationId xmlns:p14="http://schemas.microsoft.com/office/powerpoint/2010/main" val="253039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56B42-0AE1-4640-A57D-55DF85BBA7D7}"/>
              </a:ext>
            </a:extLst>
          </p:cNvPr>
          <p:cNvSpPr txBox="1">
            <a:spLocks/>
          </p:cNvSpPr>
          <p:nvPr/>
        </p:nvSpPr>
        <p:spPr>
          <a:xfrm>
            <a:off x="143692" y="357051"/>
            <a:ext cx="11904616" cy="62788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import sys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sys.settrace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(printer)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("hello")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0x10b9b5360, file '&lt;stdin&gt;', line 1, code &lt;module&gt;&gt;,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0x10b9b5360, file '&lt;stdin&gt;', line 1, code &lt;module&gt;&gt;,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0x10b9b1520, file '&lt;stdin&gt;', line 1,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0x10b9b1520,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0x10b9b16c0, file '&lt;stdin&gt;', line 1,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0x10b9b16c0,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0x10b9b1860, file '&lt;stdin&gt;', line 1,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0x10b9b1860,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0x10b9b1a00, file '&lt;stdin&gt;', line 1,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event='call',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0x10b9b1a00,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event='line',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hello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0x10b9b1a00,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func_d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0x10b9b1860,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func_c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0x10b9b16c0,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func_b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0x10b9b1520, file '&lt;stdin&gt;', line 2, code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func_a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frame=&lt;frame at 0x10b9b5360, file '&lt;stdin&gt;', line 1, code &lt;module&gt;&gt;, event='return', </a:t>
            </a:r>
            <a:r>
              <a:rPr lang="en-US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arg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=None</a:t>
            </a:r>
          </a:p>
        </p:txBody>
      </p:sp>
    </p:spTree>
    <p:extLst>
      <p:ext uri="{BB962C8B-B14F-4D97-AF65-F5344CB8AC3E}">
        <p14:creationId xmlns:p14="http://schemas.microsoft.com/office/powerpoint/2010/main" val="16975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29" y="112531"/>
            <a:ext cx="9601200" cy="1485900"/>
          </a:xfrm>
        </p:spPr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6DC445-5607-284E-929A-F9CF5C2DA6F7}"/>
              </a:ext>
            </a:extLst>
          </p:cNvPr>
          <p:cNvSpPr txBox="1">
            <a:spLocks/>
          </p:cNvSpPr>
          <p:nvPr/>
        </p:nvSpPr>
        <p:spPr>
          <a:xfrm>
            <a:off x="865529" y="1006356"/>
            <a:ext cx="11021671" cy="52505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2" spcCol="182880" rtlCol="0">
            <a:normAutofit fontScale="25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foo(1, 2)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 = &lt;function foo at 0x103fa8950&gt;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bar = &lt;function bar at 0x103fa89d8&gt;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start = &lt;function start at 0x103fa8a60&gt;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</a:t>
            </a:r>
            <a:r>
              <a:rPr lang="en-US" sz="64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= &lt;function </a:t>
            </a:r>
            <a:r>
              <a:rPr lang="en-US" sz="6400" dirty="0" err="1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nop</a:t>
            </a: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at 0x103fa8ae8&gt;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solidFill>
                  <a:srgbClr val="FF00FA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1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 </a:t>
            </a:r>
            <a:r>
              <a:rPr lang="en-US" sz="6400" dirty="0">
                <a:solidFill>
                  <a:schemeClr val="accent6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a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solidFill>
                <a:schemeClr val="accent6"/>
              </a:solidFill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code: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def foo(a, b):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      c = a + b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globals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  ...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locals: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b = 2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a = 3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c = 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 err="1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callstack</a:t>
            </a: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&lt;module&gt;: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    foo:         print(c)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set an already declared variable or just hit enter: 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sz="6400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returning</a:t>
            </a:r>
          </a:p>
          <a:p>
            <a:pPr marL="0" indent="0">
              <a:buNone/>
            </a:pPr>
            <a:r>
              <a:rPr lang="en-US" sz="6400" dirty="0"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753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30000</TotalTime>
  <Words>4777</Words>
  <Application>Microsoft Macintosh PowerPoint</Application>
  <PresentationFormat>Widescreen</PresentationFormat>
  <Paragraphs>605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Franklin Gothic Book</vt:lpstr>
      <vt:lpstr>Calibri</vt:lpstr>
      <vt:lpstr>Arial</vt:lpstr>
      <vt:lpstr>Consolas</vt:lpstr>
      <vt:lpstr>Crop</vt:lpstr>
      <vt:lpstr>Python Reflection</vt:lpstr>
      <vt:lpstr>Reflection</vt:lpstr>
      <vt:lpstr>PowerPoint Presentation</vt:lpstr>
      <vt:lpstr>Definition</vt:lpstr>
      <vt:lpstr>Our Goal</vt:lpstr>
      <vt:lpstr>How do we start?</vt:lpstr>
      <vt:lpstr>PowerPoint Presentation</vt:lpstr>
      <vt:lpstr>PowerPoint Presentation</vt:lpstr>
      <vt:lpstr>Our Goal</vt:lpstr>
      <vt:lpstr>globals(), locals()</vt:lpstr>
      <vt:lpstr>globals(), locals()</vt:lpstr>
      <vt:lpstr>Lets find out more about frame</vt:lpstr>
      <vt:lpstr>Lets find out more about frame</vt:lpstr>
      <vt:lpstr>globals, locals</vt:lpstr>
      <vt:lpstr>Our Goal</vt:lpstr>
      <vt:lpstr>Lets find out more about f_code</vt:lpstr>
      <vt:lpstr>Lets find out more about f_code</vt:lpstr>
      <vt:lpstr>hmm…     f_code.co_code</vt:lpstr>
      <vt:lpstr>Our Goal</vt:lpstr>
      <vt:lpstr>Inspect</vt:lpstr>
      <vt:lpstr>Weird Shell Behavior</vt:lpstr>
      <vt:lpstr>inspect.getsourcelines()</vt:lpstr>
      <vt:lpstr>inspect.getsourcelines()</vt:lpstr>
      <vt:lpstr>Our Goal</vt:lpstr>
      <vt:lpstr>inspect.getouterframes</vt:lpstr>
      <vt:lpstr>Our Goal</vt:lpstr>
      <vt:lpstr>PowerPoint Presentation</vt:lpstr>
      <vt:lpstr>exec()</vt:lpstr>
      <vt:lpstr>eval()</vt:lpstr>
      <vt:lpstr>exec and eval    globals and locals</vt:lpstr>
      <vt:lpstr>Modifying Locals  (undefined behavior)</vt:lpstr>
      <vt:lpstr>PowerPoint Presentation</vt:lpstr>
      <vt:lpstr>Our Goal</vt:lpstr>
      <vt:lpstr>set_vars()</vt:lpstr>
      <vt:lpstr>Our Goal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151</cp:revision>
  <dcterms:created xsi:type="dcterms:W3CDTF">2018-05-03T03:07:17Z</dcterms:created>
  <dcterms:modified xsi:type="dcterms:W3CDTF">2020-03-02T15:43:11Z</dcterms:modified>
</cp:coreProperties>
</file>