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86" r:id="rId4"/>
    <p:sldId id="285" r:id="rId5"/>
    <p:sldId id="259" r:id="rId6"/>
    <p:sldId id="261" r:id="rId7"/>
    <p:sldId id="262" r:id="rId8"/>
    <p:sldId id="269" r:id="rId9"/>
    <p:sldId id="270" r:id="rId10"/>
    <p:sldId id="272" r:id="rId11"/>
    <p:sldId id="273" r:id="rId12"/>
    <p:sldId id="275" r:id="rId13"/>
    <p:sldId id="281" r:id="rId14"/>
    <p:sldId id="274" r:id="rId15"/>
    <p:sldId id="279" r:id="rId16"/>
    <p:sldId id="277" r:id="rId17"/>
    <p:sldId id="276" r:id="rId18"/>
    <p:sldId id="282" r:id="rId19"/>
    <p:sldId id="283" r:id="rId20"/>
    <p:sldId id="284" r:id="rId21"/>
    <p:sldId id="267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FF"/>
    <a:srgbClr val="FFF700"/>
    <a:srgbClr val="03D300"/>
    <a:srgbClr val="0331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/>
    <p:restoredTop sz="97242"/>
  </p:normalViewPr>
  <p:slideViewPr>
    <p:cSldViewPr snapToGrid="0" snapToObjects="1">
      <p:cViewPr varScale="1">
        <p:scale>
          <a:sx n="147" d="100"/>
          <a:sy n="14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245A1-3C2A-1D41-9305-61E413BAD3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F45FA8-1DD6-D04D-8A1D-C29ECB02FC5D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__new__</a:t>
          </a:r>
        </a:p>
      </dgm:t>
    </dgm:pt>
    <dgm:pt modelId="{F69A9284-9A5B-C047-A9DC-DC23675822DA}" type="parTrans" cxnId="{BA99400B-91E7-BF45-8155-74A6AB425064}">
      <dgm:prSet/>
      <dgm:spPr/>
      <dgm:t>
        <a:bodyPr/>
        <a:lstStyle/>
        <a:p>
          <a:endParaRPr lang="en-US"/>
        </a:p>
      </dgm:t>
    </dgm:pt>
    <dgm:pt modelId="{511F4FB2-3B34-7246-AEFE-E7A23BC80B24}" type="sibTrans" cxnId="{BA99400B-91E7-BF45-8155-74A6AB425064}">
      <dgm:prSet/>
      <dgm:spPr/>
      <dgm:t>
        <a:bodyPr/>
        <a:lstStyle/>
        <a:p>
          <a:endParaRPr lang="en-US"/>
        </a:p>
      </dgm:t>
    </dgm:pt>
    <dgm:pt modelId="{7DB0AFFA-055B-B747-A1F4-1BD823198BF0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  <a:r>
            <a:rPr lang="en-US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init</a:t>
          </a:r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</a:p>
      </dgm:t>
    </dgm:pt>
    <dgm:pt modelId="{9EC4488D-6DEE-3F40-B4C1-4B8D3C3CFC09}" type="parTrans" cxnId="{7E645826-E484-904F-A4F4-0F588C2FF1C7}">
      <dgm:prSet/>
      <dgm:spPr/>
      <dgm:t>
        <a:bodyPr/>
        <a:lstStyle/>
        <a:p>
          <a:endParaRPr lang="en-US"/>
        </a:p>
      </dgm:t>
    </dgm:pt>
    <dgm:pt modelId="{4461BB5D-5A27-AB4B-838D-D848841A1830}" type="sibTrans" cxnId="{7E645826-E484-904F-A4F4-0F588C2FF1C7}">
      <dgm:prSet/>
      <dgm:spPr/>
      <dgm:t>
        <a:bodyPr/>
        <a:lstStyle/>
        <a:p>
          <a:endParaRPr lang="en-US"/>
        </a:p>
      </dgm:t>
    </dgm:pt>
    <dgm:pt modelId="{99CA6FB2-212D-9645-B0DF-19C80E919548}">
      <dgm:prSet phldrT="[Text]"/>
      <dgm:spPr/>
      <dgm:t>
        <a:bodyPr/>
        <a:lstStyle/>
        <a:p>
          <a:r>
            <a: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__call__</a:t>
          </a:r>
        </a:p>
      </dgm:t>
    </dgm:pt>
    <dgm:pt modelId="{1050BC46-4047-AA42-8948-CD7658C26D88}" type="parTrans" cxnId="{871E79C3-8A62-DE49-B870-762C2A07D130}">
      <dgm:prSet/>
      <dgm:spPr/>
      <dgm:t>
        <a:bodyPr/>
        <a:lstStyle/>
        <a:p>
          <a:endParaRPr lang="en-US"/>
        </a:p>
      </dgm:t>
    </dgm:pt>
    <dgm:pt modelId="{4A4E5D97-F594-3644-A852-8F0C226CA2C6}" type="sibTrans" cxnId="{871E79C3-8A62-DE49-B870-762C2A07D130}">
      <dgm:prSet/>
      <dgm:spPr/>
      <dgm:t>
        <a:bodyPr/>
        <a:lstStyle/>
        <a:p>
          <a:endParaRPr lang="en-US"/>
        </a:p>
      </dgm:t>
    </dgm:pt>
    <dgm:pt modelId="{9F8BBFF1-B3D8-F04F-BBC6-98675EA97C0F}" type="pres">
      <dgm:prSet presAssocID="{3F1245A1-3C2A-1D41-9305-61E413BAD38D}" presName="Name0" presStyleCnt="0">
        <dgm:presLayoutVars>
          <dgm:dir/>
          <dgm:resizeHandles val="exact"/>
        </dgm:presLayoutVars>
      </dgm:prSet>
      <dgm:spPr/>
    </dgm:pt>
    <dgm:pt modelId="{E8F1B90F-959C-6F48-9FE7-65422EE8F9B1}" type="pres">
      <dgm:prSet presAssocID="{ADF45FA8-1DD6-D04D-8A1D-C29ECB02FC5D}" presName="node" presStyleLbl="node1" presStyleIdx="0" presStyleCnt="3">
        <dgm:presLayoutVars>
          <dgm:bulletEnabled val="1"/>
        </dgm:presLayoutVars>
      </dgm:prSet>
      <dgm:spPr/>
    </dgm:pt>
    <dgm:pt modelId="{91E9748B-BBD2-2E48-9F3B-6E86D0481910}" type="pres">
      <dgm:prSet presAssocID="{511F4FB2-3B34-7246-AEFE-E7A23BC80B24}" presName="sibTrans" presStyleLbl="sibTrans2D1" presStyleIdx="0" presStyleCnt="2"/>
      <dgm:spPr/>
    </dgm:pt>
    <dgm:pt modelId="{4A92C1D8-6E3C-E44F-9EC7-9CF712B0FAAE}" type="pres">
      <dgm:prSet presAssocID="{511F4FB2-3B34-7246-AEFE-E7A23BC80B24}" presName="connectorText" presStyleLbl="sibTrans2D1" presStyleIdx="0" presStyleCnt="2"/>
      <dgm:spPr/>
    </dgm:pt>
    <dgm:pt modelId="{A8E9A95E-F87E-D248-9EE9-DEAA592EE6CB}" type="pres">
      <dgm:prSet presAssocID="{7DB0AFFA-055B-B747-A1F4-1BD823198BF0}" presName="node" presStyleLbl="node1" presStyleIdx="1" presStyleCnt="3">
        <dgm:presLayoutVars>
          <dgm:bulletEnabled val="1"/>
        </dgm:presLayoutVars>
      </dgm:prSet>
      <dgm:spPr/>
    </dgm:pt>
    <dgm:pt modelId="{2CF7AF6A-D5F2-414A-A6A2-B0C04034DC7F}" type="pres">
      <dgm:prSet presAssocID="{4461BB5D-5A27-AB4B-838D-D848841A1830}" presName="sibTrans" presStyleLbl="sibTrans2D1" presStyleIdx="1" presStyleCnt="2"/>
      <dgm:spPr/>
    </dgm:pt>
    <dgm:pt modelId="{CD8C52B1-4097-2544-8EB2-632D028B3D99}" type="pres">
      <dgm:prSet presAssocID="{4461BB5D-5A27-AB4B-838D-D848841A1830}" presName="connectorText" presStyleLbl="sibTrans2D1" presStyleIdx="1" presStyleCnt="2"/>
      <dgm:spPr/>
    </dgm:pt>
    <dgm:pt modelId="{9A8B5D54-F4A1-864D-94DF-7B9D91404F7D}" type="pres">
      <dgm:prSet presAssocID="{99CA6FB2-212D-9645-B0DF-19C80E919548}" presName="node" presStyleLbl="node1" presStyleIdx="2" presStyleCnt="3">
        <dgm:presLayoutVars>
          <dgm:bulletEnabled val="1"/>
        </dgm:presLayoutVars>
      </dgm:prSet>
      <dgm:spPr/>
    </dgm:pt>
  </dgm:ptLst>
  <dgm:cxnLst>
    <dgm:cxn modelId="{A0993101-075D-6B4A-915F-2CFBD04C4315}" type="presOf" srcId="{99CA6FB2-212D-9645-B0DF-19C80E919548}" destId="{9A8B5D54-F4A1-864D-94DF-7B9D91404F7D}" srcOrd="0" destOrd="0" presId="urn:microsoft.com/office/officeart/2005/8/layout/process1"/>
    <dgm:cxn modelId="{BA99400B-91E7-BF45-8155-74A6AB425064}" srcId="{3F1245A1-3C2A-1D41-9305-61E413BAD38D}" destId="{ADF45FA8-1DD6-D04D-8A1D-C29ECB02FC5D}" srcOrd="0" destOrd="0" parTransId="{F69A9284-9A5B-C047-A9DC-DC23675822DA}" sibTransId="{511F4FB2-3B34-7246-AEFE-E7A23BC80B24}"/>
    <dgm:cxn modelId="{ACE4080E-4F68-1D4D-8505-4B732A7AB137}" type="presOf" srcId="{511F4FB2-3B34-7246-AEFE-E7A23BC80B24}" destId="{4A92C1D8-6E3C-E44F-9EC7-9CF712B0FAAE}" srcOrd="1" destOrd="0" presId="urn:microsoft.com/office/officeart/2005/8/layout/process1"/>
    <dgm:cxn modelId="{E71AC817-4195-934A-B4EA-2B8A577D9286}" type="presOf" srcId="{4461BB5D-5A27-AB4B-838D-D848841A1830}" destId="{2CF7AF6A-D5F2-414A-A6A2-B0C04034DC7F}" srcOrd="0" destOrd="0" presId="urn:microsoft.com/office/officeart/2005/8/layout/process1"/>
    <dgm:cxn modelId="{7C53C917-6DC9-4948-8C19-29BE649E11D2}" type="presOf" srcId="{ADF45FA8-1DD6-D04D-8A1D-C29ECB02FC5D}" destId="{E8F1B90F-959C-6F48-9FE7-65422EE8F9B1}" srcOrd="0" destOrd="0" presId="urn:microsoft.com/office/officeart/2005/8/layout/process1"/>
    <dgm:cxn modelId="{7E645826-E484-904F-A4F4-0F588C2FF1C7}" srcId="{3F1245A1-3C2A-1D41-9305-61E413BAD38D}" destId="{7DB0AFFA-055B-B747-A1F4-1BD823198BF0}" srcOrd="1" destOrd="0" parTransId="{9EC4488D-6DEE-3F40-B4C1-4B8D3C3CFC09}" sibTransId="{4461BB5D-5A27-AB4B-838D-D848841A1830}"/>
    <dgm:cxn modelId="{966C532E-5F00-F041-BDD4-72EFD6015F2B}" type="presOf" srcId="{7DB0AFFA-055B-B747-A1F4-1BD823198BF0}" destId="{A8E9A95E-F87E-D248-9EE9-DEAA592EE6CB}" srcOrd="0" destOrd="0" presId="urn:microsoft.com/office/officeart/2005/8/layout/process1"/>
    <dgm:cxn modelId="{1573846C-B5A8-3F44-80FA-25B4406C43D5}" type="presOf" srcId="{511F4FB2-3B34-7246-AEFE-E7A23BC80B24}" destId="{91E9748B-BBD2-2E48-9F3B-6E86D0481910}" srcOrd="0" destOrd="0" presId="urn:microsoft.com/office/officeart/2005/8/layout/process1"/>
    <dgm:cxn modelId="{79956581-DDD9-8A4D-AFB6-56E38638C11F}" type="presOf" srcId="{4461BB5D-5A27-AB4B-838D-D848841A1830}" destId="{CD8C52B1-4097-2544-8EB2-632D028B3D99}" srcOrd="1" destOrd="0" presId="urn:microsoft.com/office/officeart/2005/8/layout/process1"/>
    <dgm:cxn modelId="{875B2FB3-C0D3-834A-BC6A-36E1FE2CD337}" type="presOf" srcId="{3F1245A1-3C2A-1D41-9305-61E413BAD38D}" destId="{9F8BBFF1-B3D8-F04F-BBC6-98675EA97C0F}" srcOrd="0" destOrd="0" presId="urn:microsoft.com/office/officeart/2005/8/layout/process1"/>
    <dgm:cxn modelId="{871E79C3-8A62-DE49-B870-762C2A07D130}" srcId="{3F1245A1-3C2A-1D41-9305-61E413BAD38D}" destId="{99CA6FB2-212D-9645-B0DF-19C80E919548}" srcOrd="2" destOrd="0" parTransId="{1050BC46-4047-AA42-8948-CD7658C26D88}" sibTransId="{4A4E5D97-F594-3644-A852-8F0C226CA2C6}"/>
    <dgm:cxn modelId="{69503AD3-96AC-C149-ACA2-136316DBB86E}" type="presParOf" srcId="{9F8BBFF1-B3D8-F04F-BBC6-98675EA97C0F}" destId="{E8F1B90F-959C-6F48-9FE7-65422EE8F9B1}" srcOrd="0" destOrd="0" presId="urn:microsoft.com/office/officeart/2005/8/layout/process1"/>
    <dgm:cxn modelId="{44879C4D-AA1C-DA46-8C09-70BBEBC5FB19}" type="presParOf" srcId="{9F8BBFF1-B3D8-F04F-BBC6-98675EA97C0F}" destId="{91E9748B-BBD2-2E48-9F3B-6E86D0481910}" srcOrd="1" destOrd="0" presId="urn:microsoft.com/office/officeart/2005/8/layout/process1"/>
    <dgm:cxn modelId="{D7D0F984-BA81-6343-BCD6-620D77F94737}" type="presParOf" srcId="{91E9748B-BBD2-2E48-9F3B-6E86D0481910}" destId="{4A92C1D8-6E3C-E44F-9EC7-9CF712B0FAAE}" srcOrd="0" destOrd="0" presId="urn:microsoft.com/office/officeart/2005/8/layout/process1"/>
    <dgm:cxn modelId="{431DF38C-C58F-754C-8E15-676B3818E462}" type="presParOf" srcId="{9F8BBFF1-B3D8-F04F-BBC6-98675EA97C0F}" destId="{A8E9A95E-F87E-D248-9EE9-DEAA592EE6CB}" srcOrd="2" destOrd="0" presId="urn:microsoft.com/office/officeart/2005/8/layout/process1"/>
    <dgm:cxn modelId="{FBED5B4A-38B2-D14C-99A2-48C74F2B77AD}" type="presParOf" srcId="{9F8BBFF1-B3D8-F04F-BBC6-98675EA97C0F}" destId="{2CF7AF6A-D5F2-414A-A6A2-B0C04034DC7F}" srcOrd="3" destOrd="0" presId="urn:microsoft.com/office/officeart/2005/8/layout/process1"/>
    <dgm:cxn modelId="{40728CBF-C60B-834D-B6FC-47116BBA2957}" type="presParOf" srcId="{2CF7AF6A-D5F2-414A-A6A2-B0C04034DC7F}" destId="{CD8C52B1-4097-2544-8EB2-632D028B3D99}" srcOrd="0" destOrd="0" presId="urn:microsoft.com/office/officeart/2005/8/layout/process1"/>
    <dgm:cxn modelId="{21BBDF3A-3D1B-6C42-96F8-2924010451E1}" type="presParOf" srcId="{9F8BBFF1-B3D8-F04F-BBC6-98675EA97C0F}" destId="{9A8B5D54-F4A1-864D-94DF-7B9D91404F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1B90F-959C-6F48-9FE7-65422EE8F9B1}">
      <dsp:nvSpPr>
        <dsp:cNvPr id="0" name=""/>
        <dsp:cNvSpPr/>
      </dsp:nvSpPr>
      <dsp:spPr>
        <a:xfrm>
          <a:off x="7143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__new__</a:t>
          </a:r>
        </a:p>
      </dsp:txBody>
      <dsp:txXfrm>
        <a:off x="44665" y="221497"/>
        <a:ext cx="2060143" cy="1206068"/>
      </dsp:txXfrm>
    </dsp:sp>
    <dsp:sp modelId="{91E9748B-BBD2-2E48-9F3B-6E86D0481910}">
      <dsp:nvSpPr>
        <dsp:cNvPr id="0" name=""/>
        <dsp:cNvSpPr/>
      </dsp:nvSpPr>
      <dsp:spPr>
        <a:xfrm>
          <a:off x="2355850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355850" y="665673"/>
        <a:ext cx="316861" cy="317716"/>
      </dsp:txXfrm>
    </dsp:sp>
    <dsp:sp modelId="{A8E9A95E-F87E-D248-9EE9-DEAA592EE6CB}">
      <dsp:nvSpPr>
        <dsp:cNvPr id="0" name=""/>
        <dsp:cNvSpPr/>
      </dsp:nvSpPr>
      <dsp:spPr>
        <a:xfrm>
          <a:off x="2996406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  <a:r>
            <a:rPr lang="en-US" sz="2900" kern="1200" dirty="0" err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init</a:t>
          </a: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</a:t>
          </a:r>
        </a:p>
      </dsp:txBody>
      <dsp:txXfrm>
        <a:off x="3033928" y="221497"/>
        <a:ext cx="2060143" cy="1206068"/>
      </dsp:txXfrm>
    </dsp:sp>
    <dsp:sp modelId="{2CF7AF6A-D5F2-414A-A6A2-B0C04034DC7F}">
      <dsp:nvSpPr>
        <dsp:cNvPr id="0" name=""/>
        <dsp:cNvSpPr/>
      </dsp:nvSpPr>
      <dsp:spPr>
        <a:xfrm>
          <a:off x="5345112" y="55976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45112" y="665673"/>
        <a:ext cx="316861" cy="317716"/>
      </dsp:txXfrm>
    </dsp:sp>
    <dsp:sp modelId="{9A8B5D54-F4A1-864D-94DF-7B9D91404F7D}">
      <dsp:nvSpPr>
        <dsp:cNvPr id="0" name=""/>
        <dsp:cNvSpPr/>
      </dsp:nvSpPr>
      <dsp:spPr>
        <a:xfrm>
          <a:off x="5985668" y="18397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rPr>
            <a:t>__call__</a:t>
          </a:r>
        </a:p>
      </dsp:txBody>
      <dsp:txXfrm>
        <a:off x="6023190" y="22149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DF7483-3583-5643-923D-5D824DA4DE9F}"/>
              </a:ext>
            </a:extLst>
          </p:cNvPr>
          <p:cNvSpPr txBox="1">
            <a:spLocks/>
          </p:cNvSpPr>
          <p:nvPr/>
        </p:nvSpPr>
        <p:spPr>
          <a:xfrm>
            <a:off x="308759" y="3503221"/>
            <a:ext cx="11602192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Typstra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('Max Patek')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 called on (&lt;class '__main__.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'Max Patek')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 Patek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840187" y="261256"/>
            <a:ext cx="4191990" cy="38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terminal$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python3 -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metaclass.py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print("I'm",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{'__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'talk’  :talk}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A7DB2-662B-AB44-B984-B5B7CE09038A}"/>
              </a:ext>
            </a:extLst>
          </p:cNvPr>
          <p:cNvSpPr txBox="1"/>
          <p:nvPr/>
        </p:nvSpPr>
        <p:spPr>
          <a:xfrm>
            <a:off x="1228362" y="-45720"/>
            <a:ext cx="17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metaclass.py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93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436426" y="2766950"/>
            <a:ext cx="4975761" cy="36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9DDC3A-0588-A849-815C-DEA5588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187" y="544088"/>
            <a:ext cx="4572000" cy="15340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keyword argument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EEDE2-3C44-6D41-8B59-DA377743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8" y="4025735"/>
            <a:ext cx="5052951" cy="2375064"/>
          </a:xfrm>
        </p:spPr>
        <p:txBody>
          <a:bodyPr>
            <a:normAutofit/>
          </a:bodyPr>
          <a:lstStyle/>
          <a:p>
            <a:r>
              <a:rPr lang="en-US" dirty="0"/>
              <a:t>If you don’t want to call your </a:t>
            </a:r>
            <a:r>
              <a:rPr lang="en-US" dirty="0" err="1"/>
              <a:t>metaclass</a:t>
            </a:r>
            <a:r>
              <a:rPr lang="en-US" dirty="0"/>
              <a:t> explicitly as a function</a:t>
            </a:r>
          </a:p>
          <a:p>
            <a:pPr lvl="1"/>
            <a:r>
              <a:rPr lang="en-US" dirty="0"/>
              <a:t>You can use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kwarg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B3C-33B0-BE47-B1F9-340F8A2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7BC1-5AB3-704B-96ED-BD572862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689988" cy="3459192"/>
          </a:xfrm>
        </p:spPr>
        <p:txBody>
          <a:bodyPr/>
          <a:lstStyle/>
          <a:p>
            <a:r>
              <a:rPr lang="en-US" dirty="0"/>
              <a:t>What if we want a class</a:t>
            </a:r>
          </a:p>
          <a:p>
            <a:pPr lvl="1"/>
            <a:r>
              <a:rPr lang="en-US" dirty="0"/>
              <a:t>that knows about all of its subclasses</a:t>
            </a:r>
          </a:p>
          <a:p>
            <a:r>
              <a:rPr lang="en-US" dirty="0"/>
              <a:t>Really useful for APIs</a:t>
            </a:r>
          </a:p>
          <a:p>
            <a:pPr lvl="1"/>
            <a:r>
              <a:rPr lang="en-US" dirty="0"/>
              <a:t>where programmers can subclass </a:t>
            </a:r>
            <a:r>
              <a:rPr lang="en-US" dirty="0" err="1"/>
              <a:t>builtins</a:t>
            </a:r>
            <a:endParaRPr lang="en-US" dirty="0"/>
          </a:p>
          <a:p>
            <a:pPr lvl="1"/>
            <a:r>
              <a:rPr lang="en-US" dirty="0"/>
              <a:t>and subclasses should be added to some register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8A43-EB66-9C41-8A26-60491AD1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508960" y="146648"/>
            <a:ext cx="5926346" cy="3450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registrar(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.subclasses.append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.mro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()[1:]: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hasattr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(c, '_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callable(c._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A269F-E7EE-2C4E-9845-E6243A75D84C}"/>
              </a:ext>
            </a:extLst>
          </p:cNvPr>
          <p:cNvSpPr txBox="1">
            <a:spLocks/>
          </p:cNvSpPr>
          <p:nvPr/>
        </p:nvSpPr>
        <p:spPr>
          <a:xfrm>
            <a:off x="508586" y="3597214"/>
            <a:ext cx="11240591" cy="3013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main__.B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434932" y="146648"/>
            <a:ext cx="5314245" cy="462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=registrar):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D(C):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E(D, B):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48BE6-3A26-5D4B-9170-C1E460AA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B48-418F-0F43-8D70-31D6AE69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5457-C47E-D34C-ABA2-FF6192B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8"/>
            <a:ext cx="9601200" cy="3931722"/>
          </a:xfrm>
        </p:spPr>
        <p:txBody>
          <a:bodyPr/>
          <a:lstStyle/>
          <a:p>
            <a:r>
              <a:rPr lang="en-US" dirty="0"/>
              <a:t>From Wikipedia:</a:t>
            </a:r>
          </a:p>
          <a:p>
            <a:pPr lvl="1"/>
            <a:r>
              <a:rPr lang="en-US" dirty="0"/>
              <a:t>“the singleton pattern is a software design pattern that restricts the instantiation of a class to one object”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5943D-8055-9D49-9364-5FC3B11B3536}"/>
              </a:ext>
            </a:extLst>
          </p:cNvPr>
          <p:cNvSpPr txBox="1">
            <a:spLocks/>
          </p:cNvSpPr>
          <p:nvPr/>
        </p:nvSpPr>
        <p:spPr>
          <a:xfrm>
            <a:off x="6483928" y="2980706"/>
            <a:ext cx="3764478" cy="3598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id(True)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id(bool(1))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id(False)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</p:txBody>
      </p:sp>
    </p:spTree>
    <p:extLst>
      <p:ext uri="{BB962C8B-B14F-4D97-AF65-F5344CB8AC3E}">
        <p14:creationId xmlns:p14="http://schemas.microsoft.com/office/powerpoint/2010/main" val="31670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005443" y="166255"/>
            <a:ext cx="10608625" cy="2303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singleton(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_instances = {}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super().__call__(*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1005444" y="2470068"/>
            <a:ext cx="5110349" cy="4215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=singleton):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print("I'm",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Person('Leah’).talk()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Person('Max’).talk()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aaaa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Person(‘zzzz’)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115793" y="2470067"/>
            <a:ext cx="5498275" cy="3823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Student(Person):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super().__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report(self):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Student('Max', 'mtp4be’).report()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Student('a', 'z’).report()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5019-CA0E-6346-8BDA-3B8375E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560" y="1410393"/>
            <a:ext cx="1014746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note:</a:t>
            </a:r>
          </a:p>
          <a:p>
            <a:pPr marL="0" indent="0">
              <a:buNone/>
            </a:pPr>
            <a:r>
              <a:rPr lang="en-US" sz="2800" dirty="0"/>
              <a:t>	Singletons are considered </a:t>
            </a:r>
            <a:r>
              <a:rPr lang="en-US" sz="2800" dirty="0">
                <a:solidFill>
                  <a:srgbClr val="FF0000"/>
                </a:solidFill>
              </a:rPr>
              <a:t>very dangerous</a:t>
            </a:r>
            <a:r>
              <a:rPr lang="en-US" sz="2800" dirty="0"/>
              <a:t>!</a:t>
            </a:r>
          </a:p>
          <a:p>
            <a:pPr marL="0" indent="0">
              <a:buNone/>
            </a:pPr>
            <a:r>
              <a:rPr lang="en-US" sz="2800" dirty="0"/>
              <a:t>	If you use singletons, make them immutable.</a:t>
            </a:r>
          </a:p>
          <a:p>
            <a:pPr marL="0" indent="0">
              <a:buNone/>
            </a:pPr>
            <a:r>
              <a:rPr lang="en-US" sz="2800" dirty="0"/>
              <a:t>		Otherwise, they induce global state</a:t>
            </a:r>
          </a:p>
          <a:p>
            <a:pPr marL="0" indent="0">
              <a:buNone/>
            </a:pPr>
            <a:r>
              <a:rPr lang="en-US" sz="2800" dirty="0"/>
              <a:t>			and thus the weirdest bugs you will ever see.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4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E99-FCA2-FC44-8B66-6CA58B0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br>
              <a:rPr lang="en-US" dirty="0"/>
            </a:br>
            <a:r>
              <a:rPr lang="en-US" dirty="0"/>
              <a:t>and Contrast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26E8-FB4E-6C47-9EA1-9ECD327B2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section</a:t>
            </a:r>
          </a:p>
        </p:txBody>
      </p:sp>
    </p:spTree>
    <p:extLst>
      <p:ext uri="{BB962C8B-B14F-4D97-AF65-F5344CB8AC3E}">
        <p14:creationId xmlns:p14="http://schemas.microsoft.com/office/powerpoint/2010/main" val="177991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03" y="193432"/>
            <a:ext cx="9601200" cy="670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Metaclasses</a:t>
            </a:r>
            <a:r>
              <a:rPr lang="en-US" dirty="0"/>
              <a:t> vs </a:t>
            </a:r>
            <a:r>
              <a:rPr lang="en-US" dirty="0" err="1"/>
              <a:t>Superclasses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BD87-20F6-D64A-8B4D-73496D7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8" y="864159"/>
            <a:ext cx="10547420" cy="577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Both allow one class to control others</a:t>
            </a:r>
          </a:p>
          <a:p>
            <a:pPr lvl="1"/>
            <a:r>
              <a:rPr lang="en-US" dirty="0"/>
              <a:t>both can interrupt normal 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 err="1"/>
              <a:t>metaclass</a:t>
            </a:r>
            <a:r>
              <a:rPr lang="en-US" dirty="0"/>
              <a:t> through __call__, superclass through </a:t>
            </a:r>
            <a:r>
              <a:rPr lang="en-US" dirty="0" err="1"/>
              <a:t>inheritted</a:t>
            </a:r>
            <a:r>
              <a:rPr lang="en-US" dirty="0"/>
              <a:t> __new__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can be </a:t>
            </a:r>
            <a:r>
              <a:rPr lang="en-US" dirty="0" err="1"/>
              <a:t>overriden</a:t>
            </a:r>
            <a:r>
              <a:rPr lang="en-US" dirty="0"/>
              <a:t>, </a:t>
            </a:r>
            <a:r>
              <a:rPr lang="en-US" dirty="0" err="1"/>
              <a:t>Metaclasses</a:t>
            </a:r>
            <a:r>
              <a:rPr lang="en-US" dirty="0"/>
              <a:t> persist despite inheritance</a:t>
            </a:r>
          </a:p>
          <a:p>
            <a:pPr lvl="2"/>
            <a:r>
              <a:rPr lang="en-US" dirty="0"/>
              <a:t>by overriding the inherited methods</a:t>
            </a:r>
          </a:p>
          <a:p>
            <a:pPr lvl="2"/>
            <a:r>
              <a:rPr lang="en-US" dirty="0"/>
              <a:t>can lead to unexpected behavior</a:t>
            </a:r>
          </a:p>
          <a:p>
            <a:pPr lvl="1"/>
            <a:r>
              <a:rPr lang="en-US" dirty="0" err="1"/>
              <a:t>Metaclasses</a:t>
            </a:r>
            <a:r>
              <a:rPr lang="en-US" dirty="0"/>
              <a:t> can dynamically add class attributes</a:t>
            </a:r>
          </a:p>
          <a:p>
            <a:pPr lvl="2"/>
            <a:r>
              <a:rPr lang="en-US" dirty="0"/>
              <a:t>Treat classes like regular objects</a:t>
            </a:r>
          </a:p>
          <a:p>
            <a:pPr lvl="2"/>
            <a:r>
              <a:rPr lang="en-US" dirty="0"/>
              <a:t>can easily write class methods as instance methods of the </a:t>
            </a:r>
            <a:r>
              <a:rPr lang="en-US" dirty="0" err="1"/>
              <a:t>metaclass</a:t>
            </a:r>
            <a:endParaRPr lang="en-US" dirty="0"/>
          </a:p>
          <a:p>
            <a:pPr lvl="3"/>
            <a:r>
              <a:rPr lang="en-US" dirty="0"/>
              <a:t>like the registrar example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are like your parents,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 is the genetic code that makes you human</a:t>
            </a:r>
          </a:p>
          <a:p>
            <a:pPr lvl="1"/>
            <a:r>
              <a:rPr lang="en-US" dirty="0"/>
              <a:t>by customizing the </a:t>
            </a:r>
            <a:r>
              <a:rPr lang="en-US" dirty="0" err="1"/>
              <a:t>metaclass</a:t>
            </a:r>
            <a:r>
              <a:rPr lang="en-US" dirty="0"/>
              <a:t>, you can change species</a:t>
            </a:r>
          </a:p>
        </p:txBody>
      </p:sp>
    </p:spTree>
    <p:extLst>
      <p:ext uri="{BB962C8B-B14F-4D97-AF65-F5344CB8AC3E}">
        <p14:creationId xmlns:p14="http://schemas.microsoft.com/office/powerpoint/2010/main" val="30454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1485900"/>
          </a:xfrm>
        </p:spPr>
        <p:txBody>
          <a:bodyPr/>
          <a:lstStyle/>
          <a:p>
            <a:r>
              <a:rPr lang="en-US" dirty="0" err="1"/>
              <a:t>Metaclasses</a:t>
            </a:r>
            <a:r>
              <a:rPr lang="en-US" dirty="0"/>
              <a:t> vs Class Decorators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55267-7C7C-C54D-8B1A-240C6A25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6284"/>
            <a:ext cx="9601200" cy="5181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Can change much of a class’s behavior</a:t>
            </a:r>
          </a:p>
          <a:p>
            <a:pPr lvl="2"/>
            <a:r>
              <a:rPr lang="en-US" dirty="0"/>
              <a:t>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/>
              <a:t>adding methods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Decorators don’t benefit from inheritance</a:t>
            </a:r>
          </a:p>
          <a:p>
            <a:pPr lvl="2"/>
            <a:r>
              <a:rPr lang="en-US" dirty="0"/>
              <a:t>Cant be inherited themselves</a:t>
            </a:r>
          </a:p>
          <a:p>
            <a:pPr lvl="1"/>
            <a:r>
              <a:rPr lang="en-US" dirty="0"/>
              <a:t>Decorators are simpler</a:t>
            </a:r>
          </a:p>
          <a:p>
            <a:pPr lvl="1"/>
            <a:r>
              <a:rPr lang="en-US" dirty="0" err="1"/>
              <a:t>Metaclasses</a:t>
            </a:r>
            <a:r>
              <a:rPr lang="en-US" dirty="0"/>
              <a:t> are slightly more </a:t>
            </a:r>
            <a:r>
              <a:rPr lang="en-US" dirty="0" err="1"/>
              <a:t>powerfull</a:t>
            </a:r>
            <a:endParaRPr lang="en-US" dirty="0"/>
          </a:p>
          <a:p>
            <a:pPr lvl="2"/>
            <a:r>
              <a:rPr lang="en-US" dirty="0"/>
              <a:t>try overriding a </a:t>
            </a:r>
            <a:r>
              <a:rPr lang="en-US" i="1" dirty="0"/>
              <a:t>class’s</a:t>
            </a:r>
            <a:r>
              <a:rPr lang="en-US" dirty="0"/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method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Decorators are like making one-time mutations to your genetic code</a:t>
            </a:r>
          </a:p>
          <a:p>
            <a:pPr lvl="1"/>
            <a:r>
              <a:rPr lang="en-US" dirty="0"/>
              <a:t>Changing the </a:t>
            </a:r>
            <a:r>
              <a:rPr lang="en-US" dirty="0" err="1"/>
              <a:t>Metaclass</a:t>
            </a:r>
            <a:r>
              <a:rPr lang="en-US" dirty="0"/>
              <a:t> is mutating the genes of an entire bloodline</a:t>
            </a:r>
          </a:p>
        </p:txBody>
      </p:sp>
    </p:spTree>
    <p:extLst>
      <p:ext uri="{BB962C8B-B14F-4D97-AF65-F5344CB8AC3E}">
        <p14:creationId xmlns:p14="http://schemas.microsoft.com/office/powerpoint/2010/main" val="29861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166"/>
            <a:ext cx="9601200" cy="4701803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__new__, 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 __call__ </a:t>
            </a:r>
            <a:r>
              <a:rPr lang="en-US" dirty="0"/>
              <a:t>review</a:t>
            </a:r>
          </a:p>
          <a:p>
            <a:r>
              <a:rPr lang="en-US" dirty="0"/>
              <a:t>The Type Function</a:t>
            </a:r>
          </a:p>
          <a:p>
            <a:pPr lvl="1"/>
            <a:r>
              <a:rPr lang="en-US" dirty="0"/>
              <a:t>Dynamic Class Creation</a:t>
            </a:r>
          </a:p>
          <a:p>
            <a:pPr lvl="1"/>
            <a:r>
              <a:rPr lang="en-US" dirty="0"/>
              <a:t>function?</a:t>
            </a:r>
          </a:p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  <a:p>
            <a:r>
              <a:rPr lang="en-US" dirty="0"/>
              <a:t>Singletons</a:t>
            </a:r>
          </a:p>
          <a:p>
            <a:r>
              <a:rPr lang="en-US" dirty="0"/>
              <a:t>Registering</a:t>
            </a:r>
          </a:p>
          <a:p>
            <a:r>
              <a:rPr lang="en-US" dirty="0"/>
              <a:t>Compare and Contrast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Superclasses</a:t>
            </a:r>
            <a:endParaRPr lang="en-US" dirty="0"/>
          </a:p>
          <a:p>
            <a:pPr lvl="1"/>
            <a:r>
              <a:rPr lang="en-US" dirty="0"/>
              <a:t>with Decorators</a:t>
            </a:r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4F6-48B9-CD4B-96B6-F7C2D83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7812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EBDB-ACD6-0448-A188-FE0D4F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80" y="1034979"/>
            <a:ext cx="9023420" cy="5285434"/>
          </a:xfrm>
        </p:spPr>
        <p:txBody>
          <a:bodyPr>
            <a:normAutofit/>
          </a:bodyPr>
          <a:lstStyle/>
          <a:p>
            <a:r>
              <a:rPr lang="en-US" dirty="0"/>
              <a:t>Metaprogramming gives you total control</a:t>
            </a:r>
          </a:p>
          <a:p>
            <a:pPr lvl="1"/>
            <a:r>
              <a:rPr lang="en-US" dirty="0"/>
              <a:t>for better or worse</a:t>
            </a:r>
          </a:p>
          <a:p>
            <a:r>
              <a:rPr lang="en-US" dirty="0"/>
              <a:t>This is the last topic in the first “unit.”</a:t>
            </a:r>
          </a:p>
          <a:p>
            <a:pPr lvl="1"/>
            <a:r>
              <a:rPr lang="en-US" dirty="0"/>
              <a:t>We’ve </a:t>
            </a:r>
            <a:r>
              <a:rPr lang="en-US" dirty="0" err="1"/>
              <a:t>coverred</a:t>
            </a:r>
            <a:r>
              <a:rPr lang="en-US" dirty="0"/>
              <a:t> all sorts of Object Oriented Metaprogramming</a:t>
            </a:r>
          </a:p>
          <a:p>
            <a:pPr lvl="2"/>
            <a:r>
              <a:rPr lang="en-US" dirty="0" err="1"/>
              <a:t>Dependancy</a:t>
            </a:r>
            <a:r>
              <a:rPr lang="en-US" dirty="0"/>
              <a:t> Injection</a:t>
            </a:r>
          </a:p>
          <a:p>
            <a:pPr lvl="3"/>
            <a:r>
              <a:rPr lang="en-US" dirty="0"/>
              <a:t>Multiple Inheritance</a:t>
            </a:r>
          </a:p>
          <a:p>
            <a:pPr lvl="2"/>
            <a:r>
              <a:rPr lang="en-US" dirty="0"/>
              <a:t>Closures</a:t>
            </a:r>
          </a:p>
          <a:p>
            <a:pPr lvl="3"/>
            <a:r>
              <a:rPr lang="en-US" dirty="0"/>
              <a:t>Functional Programming</a:t>
            </a:r>
          </a:p>
          <a:p>
            <a:pPr lvl="2"/>
            <a:r>
              <a:rPr lang="en-US" dirty="0"/>
              <a:t>Decorators</a:t>
            </a:r>
          </a:p>
          <a:p>
            <a:pPr lvl="3"/>
            <a:r>
              <a:rPr lang="en-US" dirty="0"/>
              <a:t>Aspect Oriented Programming </a:t>
            </a:r>
          </a:p>
          <a:p>
            <a:pPr lvl="2"/>
            <a:r>
              <a:rPr lang="en-US" dirty="0" err="1"/>
              <a:t>Metaclasses</a:t>
            </a:r>
            <a:endParaRPr lang="en-US" dirty="0"/>
          </a:p>
          <a:p>
            <a:pPr lvl="3"/>
            <a:r>
              <a:rPr lang="en-US" dirty="0"/>
              <a:t>Object Oriented Object Oriented Programming</a:t>
            </a:r>
          </a:p>
          <a:p>
            <a:r>
              <a:rPr lang="en-US" dirty="0"/>
              <a:t>Next we’ll be talking about Reflection!</a:t>
            </a:r>
          </a:p>
          <a:p>
            <a:pPr lvl="1"/>
            <a:r>
              <a:rPr lang="en-US" dirty="0"/>
              <a:t>Get hype!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5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CBC7-DFE7-004F-9567-346BDC60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6094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EE624F-14F1-704A-AD42-25B330B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08" y="380737"/>
            <a:ext cx="4596867" cy="934339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13DB5-0D2D-1A4B-8BEA-C9AB7AA9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06" y="1805049"/>
            <a:ext cx="4572000" cy="4322619"/>
          </a:xfrm>
        </p:spPr>
        <p:txBody>
          <a:bodyPr>
            <a:normAutofit/>
          </a:bodyPr>
          <a:lstStyle/>
          <a:p>
            <a:r>
              <a:rPr lang="en-US" dirty="0"/>
              <a:t>Most think of </a:t>
            </a:r>
            <a:r>
              <a:rPr lang="en-US" dirty="0" err="1"/>
              <a:t>isinstance</a:t>
            </a:r>
            <a:r>
              <a:rPr lang="en-US" dirty="0"/>
              <a:t>() as a bridge between distinct levels: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8267E-420E-0F40-AB57-03FD9857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7906" y="2302605"/>
            <a:ext cx="3614140" cy="4196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E80E1-31F6-004D-B26A-99B048EA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7806" y="380737"/>
            <a:ext cx="4020479" cy="32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D71-AD0E-7D49-B779-AC1DFEDD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80F0-0C2D-7E41-84A3-AFAADC96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0C914-37A7-AB45-9F07-7EB42035E63D}"/>
              </a:ext>
            </a:extLst>
          </p:cNvPr>
          <p:cNvSpPr txBox="1">
            <a:spLocks/>
          </p:cNvSpPr>
          <p:nvPr/>
        </p:nvSpPr>
        <p:spPr>
          <a:xfrm>
            <a:off x="3278926" y="312263"/>
            <a:ext cx="5786548" cy="619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'object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619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8B0E-9E6C-194F-950E-30D7CBC8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73F8-793A-FF4E-8A9D-8AC0900B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17" y="2472690"/>
            <a:ext cx="5545908" cy="2381794"/>
          </a:xfrm>
        </p:spPr>
        <p:txBody>
          <a:bodyPr/>
          <a:lstStyle/>
          <a:p>
            <a:r>
              <a:rPr lang="en-US" dirty="0"/>
              <a:t>Please put away computers</a:t>
            </a:r>
          </a:p>
          <a:p>
            <a:r>
              <a:rPr lang="en-US" dirty="0"/>
              <a:t>Lets have a </a:t>
            </a:r>
            <a:r>
              <a:rPr lang="en-US" dirty="0" err="1"/>
              <a:t>zen</a:t>
            </a:r>
            <a:r>
              <a:rPr lang="en-US" dirty="0"/>
              <a:t> hour of metaprogramming</a:t>
            </a:r>
          </a:p>
          <a:p>
            <a:r>
              <a:rPr lang="en-US" dirty="0"/>
              <a:t>This topic is really hard</a:t>
            </a:r>
          </a:p>
          <a:p>
            <a:pPr lvl="1"/>
            <a:r>
              <a:rPr lang="en-US" dirty="0"/>
              <a:t>best to go in distraction-free</a:t>
            </a:r>
          </a:p>
          <a:p>
            <a:pPr lvl="1"/>
            <a:r>
              <a:rPr lang="en-US" dirty="0"/>
              <a:t>ask lots of questions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2E3D2-2FF4-AE4F-BE7F-C5815418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08" y="1263105"/>
            <a:ext cx="4162961" cy="3892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85456-2076-5046-A793-D03E7E515ABE}"/>
              </a:ext>
            </a:extLst>
          </p:cNvPr>
          <p:cNvSpPr txBox="1"/>
          <p:nvPr/>
        </p:nvSpPr>
        <p:spPr>
          <a:xfrm>
            <a:off x="7907383" y="2612571"/>
            <a:ext cx="2333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 Light" panose="020B0403020202020204" pitchFamily="34" charset="0"/>
              </a:rPr>
              <a:t>META</a:t>
            </a:r>
          </a:p>
          <a:p>
            <a:pPr algn="ctr"/>
            <a:r>
              <a:rPr lang="en-US" sz="4000" dirty="0">
                <a:latin typeface="Helvetica Light" panose="020B0403020202020204" pitchFamily="34" charset="0"/>
              </a:rPr>
              <a:t>ZEN</a:t>
            </a:r>
          </a:p>
        </p:txBody>
      </p:sp>
    </p:spTree>
    <p:extLst>
      <p:ext uri="{BB962C8B-B14F-4D97-AF65-F5344CB8AC3E}">
        <p14:creationId xmlns:p14="http://schemas.microsoft.com/office/powerpoint/2010/main" val="7853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7C0DE3-7A68-A146-AF11-2400FAE22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77841"/>
              </p:ext>
            </p:extLst>
          </p:nvPr>
        </p:nvGraphicFramePr>
        <p:xfrm>
          <a:off x="1944914" y="885130"/>
          <a:ext cx="8128000" cy="164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F23DE-050D-AF4E-8915-1C3B8F2F1F82}"/>
              </a:ext>
            </a:extLst>
          </p:cNvPr>
          <p:cNvSpPr txBox="1"/>
          <p:nvPr/>
        </p:nvSpPr>
        <p:spPr>
          <a:xfrm>
            <a:off x="1306286" y="2534194"/>
            <a:ext cx="3831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called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endParaRPr lang="en-US" sz="20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makes</a:t>
            </a:r>
            <a:r>
              <a:rPr lang="en-US" sz="2000" dirty="0"/>
              <a:t>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same </a:t>
            </a:r>
            <a:r>
              <a:rPr lang="en-US" sz="2000" dirty="0" err="1"/>
              <a:t>params</a:t>
            </a:r>
            <a:r>
              <a:rPr lang="en-US" sz="2000" dirty="0"/>
              <a:t> as 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CD5E0-9F33-134D-A12C-B76142789809}"/>
              </a:ext>
            </a:extLst>
          </p:cNvPr>
          <p:cNvSpPr txBox="1"/>
          <p:nvPr/>
        </p:nvSpPr>
        <p:spPr>
          <a:xfrm>
            <a:off x="4435680" y="2534194"/>
            <a:ext cx="4015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47041-2FDF-D243-A6CD-FD62F1AC6824}"/>
              </a:ext>
            </a:extLst>
          </p:cNvPr>
          <p:cNvSpPr txBox="1"/>
          <p:nvPr/>
        </p:nvSpPr>
        <p:spPr>
          <a:xfrm>
            <a:off x="7450181" y="2534194"/>
            <a:ext cx="3856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non-static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takes in </a:t>
            </a:r>
            <a:r>
              <a:rPr lang="en-US" sz="20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instances to be callable (functions)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not inherited from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7797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4596867" cy="934339"/>
          </a:xfrm>
        </p:spPr>
        <p:txBody>
          <a:bodyPr/>
          <a:lstStyle/>
          <a:p>
            <a:r>
              <a:rPr lang="en-US" dirty="0"/>
              <a:t>The Type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1" y="1377070"/>
            <a:ext cx="5018838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person('max', 21)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'max'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1348D-5ED0-3F4C-A601-501D7EBF70B1}"/>
              </a:ext>
            </a:extLst>
          </p:cNvPr>
          <p:cNvSpPr txBox="1">
            <a:spLocks/>
          </p:cNvSpPr>
          <p:nvPr/>
        </p:nvSpPr>
        <p:spPr>
          <a:xfrm>
            <a:off x="5965069" y="442731"/>
            <a:ext cx="5132158" cy="5946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(object,),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talk':talk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19)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type(b)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'__main__.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ECCC6-FFB6-F544-A390-80337B7C1DB7}"/>
              </a:ext>
            </a:extLst>
          </p:cNvPr>
          <p:cNvSpPr txBox="1">
            <a:spLocks/>
          </p:cNvSpPr>
          <p:nvPr/>
        </p:nvSpPr>
        <p:spPr>
          <a:xfrm>
            <a:off x="880636" y="1753243"/>
            <a:ext cx="6186591" cy="4229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'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print("I'm",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classmethod</a:t>
            </a:r>
            <a:endParaRPr lang="en-US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make_family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C61E67-FF07-8A40-B1D0-ABCA6AD6AEE4}"/>
              </a:ext>
            </a:extLst>
          </p:cNvPr>
          <p:cNvSpPr txBox="1">
            <a:spLocks/>
          </p:cNvSpPr>
          <p:nvPr/>
        </p:nvSpPr>
        <p:spPr>
          <a:xfrm>
            <a:off x="7239778" y="418454"/>
            <a:ext cx="4224852" cy="6044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Person(‘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Steve’,’Jobs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Steve Jobs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fam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Person.make_family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(‘Patek’)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me = fam(‘Max’)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Max Patek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type(me)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main__.Patek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(me, Person)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fam)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BFB9-E471-3641-9748-144B8A4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76" y="508463"/>
            <a:ext cx="4224851" cy="801356"/>
          </a:xfrm>
        </p:spPr>
        <p:txBody>
          <a:bodyPr>
            <a:normAutofit/>
          </a:bodyPr>
          <a:lstStyle/>
          <a:p>
            <a:r>
              <a:rPr lang="en-US" dirty="0"/>
              <a:t>Dynamic Classes</a:t>
            </a:r>
          </a:p>
        </p:txBody>
      </p:sp>
    </p:spTree>
    <p:extLst>
      <p:ext uri="{BB962C8B-B14F-4D97-AF65-F5344CB8AC3E}">
        <p14:creationId xmlns:p14="http://schemas.microsoft.com/office/powerpoint/2010/main" val="3100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59" y="2197285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been lying…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type()</a:t>
            </a:r>
            <a:r>
              <a:rPr lang="en-US" dirty="0">
                <a:solidFill>
                  <a:schemeClr val="accent6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is not a function.</a:t>
            </a:r>
          </a:p>
          <a:p>
            <a:pPr marL="0" indent="0">
              <a:buNone/>
            </a:pPr>
            <a:r>
              <a:rPr lang="en-US" dirty="0"/>
              <a:t>		It is a </a:t>
            </a:r>
            <a:r>
              <a:rPr lang="en-US" dirty="0">
                <a:solidFill>
                  <a:srgbClr val="FFF700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EE-089D-1648-B632-D157073D0AAB}"/>
              </a:ext>
            </a:extLst>
          </p:cNvPr>
          <p:cNvSpPr txBox="1">
            <a:spLocks/>
          </p:cNvSpPr>
          <p:nvPr/>
        </p:nvSpPr>
        <p:spPr>
          <a:xfrm>
            <a:off x="5887198" y="732695"/>
            <a:ext cx="5786548" cy="426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type(42)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type(type(type(type(</a:t>
            </a:r>
            <a:r>
              <a:rPr lang="en-US" sz="1800" dirty="0">
                <a:solidFill>
                  <a:srgbClr val="03D3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033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E564-3B01-9F44-9662-C35E0FA0B7E0}"/>
              </a:ext>
            </a:extLst>
          </p:cNvPr>
          <p:cNvSpPr txBox="1"/>
          <p:nvPr/>
        </p:nvSpPr>
        <p:spPr>
          <a:xfrm>
            <a:off x="7730462" y="5355066"/>
            <a:ext cx="21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Another Fixed Point</a:t>
            </a:r>
          </a:p>
        </p:txBody>
      </p:sp>
    </p:spTree>
    <p:extLst>
      <p:ext uri="{BB962C8B-B14F-4D97-AF65-F5344CB8AC3E}">
        <p14:creationId xmlns:p14="http://schemas.microsoft.com/office/powerpoint/2010/main" val="296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162" y="2292288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wait,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/>
              <a:t> is a class,</a:t>
            </a:r>
          </a:p>
          <a:p>
            <a:pPr marL="0" indent="0">
              <a:buNone/>
            </a:pPr>
            <a:r>
              <a:rPr lang="en-US" dirty="0"/>
              <a:t>		can you subclass it?</a:t>
            </a:r>
          </a:p>
        </p:txBody>
      </p:sp>
    </p:spTree>
    <p:extLst>
      <p:ext uri="{BB962C8B-B14F-4D97-AF65-F5344CB8AC3E}">
        <p14:creationId xmlns:p14="http://schemas.microsoft.com/office/powerpoint/2010/main" val="18614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EC97-77C4-E54F-82DC-0671B241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D06E28-52F7-BC45-AE36-64EA0FB7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/>
          <a:p>
            <a:r>
              <a:rPr lang="en-US" dirty="0"/>
              <a:t>or two</a:t>
            </a:r>
          </a:p>
        </p:txBody>
      </p:sp>
    </p:spTree>
    <p:extLst>
      <p:ext uri="{BB962C8B-B14F-4D97-AF65-F5344CB8AC3E}">
        <p14:creationId xmlns:p14="http://schemas.microsoft.com/office/powerpoint/2010/main" val="3132144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18961</TotalTime>
  <Words>1090</Words>
  <Application>Microsoft Macintosh PowerPoint</Application>
  <PresentationFormat>Widescreen</PresentationFormat>
  <Paragraphs>326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Helvetica Light</vt:lpstr>
      <vt:lpstr>Menlo</vt:lpstr>
      <vt:lpstr>Crop</vt:lpstr>
      <vt:lpstr>MetaClasses</vt:lpstr>
      <vt:lpstr>Metaclasses</vt:lpstr>
      <vt:lpstr>First…</vt:lpstr>
      <vt:lpstr>PowerPoint Presentation</vt:lpstr>
      <vt:lpstr>The Type Function</vt:lpstr>
      <vt:lpstr>Dynamic Classes</vt:lpstr>
      <vt:lpstr>PowerPoint Presentation</vt:lpstr>
      <vt:lpstr>PowerPoint Presentation</vt:lpstr>
      <vt:lpstr>A Metaclass</vt:lpstr>
      <vt:lpstr>PowerPoint Presentation</vt:lpstr>
      <vt:lpstr>The metaclass keyword argument </vt:lpstr>
      <vt:lpstr>Registering</vt:lpstr>
      <vt:lpstr>PowerPoint Presentation</vt:lpstr>
      <vt:lpstr>Singletons</vt:lpstr>
      <vt:lpstr>PowerPoint Presentation</vt:lpstr>
      <vt:lpstr>PowerPoint Presentation</vt:lpstr>
      <vt:lpstr>Compare  and Contrast</vt:lpstr>
      <vt:lpstr>Metaclasses vs Superclasses</vt:lpstr>
      <vt:lpstr>Metaclasses vs Class Decorators</vt:lpstr>
      <vt:lpstr>Conclusion</vt:lpstr>
      <vt:lpstr>Appendix</vt:lpstr>
      <vt:lpstr>isinstance()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151</cp:revision>
  <dcterms:created xsi:type="dcterms:W3CDTF">2018-05-03T03:07:17Z</dcterms:created>
  <dcterms:modified xsi:type="dcterms:W3CDTF">2018-10-08T17:11:40Z</dcterms:modified>
</cp:coreProperties>
</file>