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69" r:id="rId7"/>
    <p:sldId id="270" r:id="rId8"/>
    <p:sldId id="272" r:id="rId9"/>
    <p:sldId id="273" r:id="rId10"/>
    <p:sldId id="275" r:id="rId11"/>
    <p:sldId id="281" r:id="rId12"/>
    <p:sldId id="274" r:id="rId13"/>
    <p:sldId id="279" r:id="rId14"/>
    <p:sldId id="277" r:id="rId15"/>
    <p:sldId id="276" r:id="rId16"/>
    <p:sldId id="282" r:id="rId17"/>
    <p:sldId id="283" r:id="rId18"/>
    <p:sldId id="284" r:id="rId19"/>
    <p:sldId id="267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FF"/>
    <a:srgbClr val="FFF700"/>
    <a:srgbClr val="03D300"/>
    <a:srgbClr val="0331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4"/>
    <p:restoredTop sz="97242"/>
  </p:normalViewPr>
  <p:slideViewPr>
    <p:cSldViewPr snapToGrid="0" snapToObjects="1">
      <p:cViewPr varScale="1">
        <p:scale>
          <a:sx n="126" d="100"/>
          <a:sy n="126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FB3C-33B0-BE47-B1F9-340F8A2E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7BC1-5AB3-704B-96ED-BD572862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6689988" cy="3459192"/>
          </a:xfrm>
        </p:spPr>
        <p:txBody>
          <a:bodyPr/>
          <a:lstStyle/>
          <a:p>
            <a:r>
              <a:rPr lang="en-US" dirty="0"/>
              <a:t>What if we want a class</a:t>
            </a:r>
          </a:p>
          <a:p>
            <a:pPr lvl="1"/>
            <a:r>
              <a:rPr lang="en-US" dirty="0"/>
              <a:t>that knows about all of its subclasses</a:t>
            </a:r>
          </a:p>
          <a:p>
            <a:r>
              <a:rPr lang="en-US" dirty="0"/>
              <a:t>Really useful for APIs</a:t>
            </a:r>
          </a:p>
          <a:p>
            <a:pPr lvl="1"/>
            <a:r>
              <a:rPr lang="en-US" dirty="0"/>
              <a:t>where programmers can subclass </a:t>
            </a:r>
            <a:r>
              <a:rPr lang="en-US" dirty="0" err="1"/>
              <a:t>builtins</a:t>
            </a:r>
            <a:endParaRPr lang="en-US" dirty="0"/>
          </a:p>
          <a:p>
            <a:pPr lvl="1"/>
            <a:r>
              <a:rPr lang="en-US" dirty="0"/>
              <a:t>and subclasses should be added to some register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28A43-EB66-9C41-8A26-60491AD151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508960" y="146648"/>
            <a:ext cx="5926346" cy="34505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registrar(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.subclasses.append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.subclasses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.mro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()[1:]: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hasattr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(c, '_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callable(c._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    c._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add_subclass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CA269F-E7EE-2C4E-9845-E6243A75D84C}"/>
              </a:ext>
            </a:extLst>
          </p:cNvPr>
          <p:cNvSpPr txBox="1">
            <a:spLocks/>
          </p:cNvSpPr>
          <p:nvPr/>
        </p:nvSpPr>
        <p:spPr>
          <a:xfrm>
            <a:off x="508586" y="3597214"/>
            <a:ext cx="11240591" cy="3013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main__.B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main__.C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main__.D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'__</a:t>
            </a:r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main__.E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'&gt;]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434932" y="146648"/>
            <a:ext cx="5314245" cy="462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=registrar):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A.subclasses</a:t>
            </a: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C(A):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D(C):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E(D, B):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pass</a:t>
            </a:r>
          </a:p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48BE6-3A26-5D4B-9170-C1E460AA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0826" y="885997"/>
            <a:ext cx="1873223" cy="36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3B48-418F-0F43-8D70-31D6AE69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5457-C47E-D34C-ABA2-FF6192BA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3798"/>
            <a:ext cx="9601200" cy="3931722"/>
          </a:xfrm>
        </p:spPr>
        <p:txBody>
          <a:bodyPr/>
          <a:lstStyle/>
          <a:p>
            <a:r>
              <a:rPr lang="en-US" dirty="0"/>
              <a:t>From Wikipedia:</a:t>
            </a:r>
          </a:p>
          <a:p>
            <a:pPr lvl="1"/>
            <a:r>
              <a:rPr lang="en-US" dirty="0"/>
              <a:t>“the singleton pattern is a software design pattern that restricts the instantiation of a class to one object”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5943D-8055-9D49-9364-5FC3B11B3536}"/>
              </a:ext>
            </a:extLst>
          </p:cNvPr>
          <p:cNvSpPr txBox="1">
            <a:spLocks/>
          </p:cNvSpPr>
          <p:nvPr/>
        </p:nvSpPr>
        <p:spPr>
          <a:xfrm>
            <a:off x="6483928" y="2980706"/>
            <a:ext cx="3764478" cy="35982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id(True)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id(bool(1))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4304933248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id(False)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id(bool(0))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4304933216</a:t>
            </a:r>
          </a:p>
        </p:txBody>
      </p:sp>
    </p:spTree>
    <p:extLst>
      <p:ext uri="{BB962C8B-B14F-4D97-AF65-F5344CB8AC3E}">
        <p14:creationId xmlns:p14="http://schemas.microsoft.com/office/powerpoint/2010/main" val="316707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1005443" y="166255"/>
            <a:ext cx="10608625" cy="2303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singleton(</a:t>
            </a:r>
            <a:r>
              <a:rPr lang="en-US" sz="16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_instances = {}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super().__call__(*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._instances[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1005444" y="2470068"/>
            <a:ext cx="5110349" cy="4215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</a:t>
            </a:r>
            <a:r>
              <a:rPr lang="en-US" sz="16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=singleton):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print("I'm",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Person('Leah’).talk()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Person('Max’).talk()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Leah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aaaa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Person(‘zzzz’)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E2ACB0-0C63-3E48-97C8-EA70946C908C}"/>
              </a:ext>
            </a:extLst>
          </p:cNvPr>
          <p:cNvSpPr txBox="1">
            <a:spLocks/>
          </p:cNvSpPr>
          <p:nvPr/>
        </p:nvSpPr>
        <p:spPr>
          <a:xfrm>
            <a:off x="6115793" y="2470067"/>
            <a:ext cx="5498275" cy="3823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Student(Person):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name, id):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id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super().__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__(name)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report(self):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        print(</a:t>
            </a:r>
            <a:r>
              <a:rPr lang="en-US" sz="16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self.id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Student('Max', 'mtp4be’).report()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6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Student('a', 'z’).report()</a:t>
            </a:r>
          </a:p>
          <a:p>
            <a:pPr marL="0" indent="0">
              <a:buNone/>
            </a:pP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mtp4be</a:t>
            </a:r>
          </a:p>
          <a:p>
            <a:pPr marL="0" indent="0">
              <a:buNone/>
            </a:pP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4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8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5019-CA0E-6346-8BDA-3B8375E7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355" y="1027216"/>
            <a:ext cx="1014746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note:</a:t>
            </a:r>
          </a:p>
          <a:p>
            <a:pPr marL="0" indent="0">
              <a:buNone/>
            </a:pPr>
            <a:r>
              <a:rPr lang="en-US" sz="2800" dirty="0"/>
              <a:t>	Singletons are considered </a:t>
            </a:r>
            <a:r>
              <a:rPr lang="en-US" sz="2800" dirty="0">
                <a:solidFill>
                  <a:srgbClr val="FF0000"/>
                </a:solidFill>
              </a:rPr>
              <a:t>very dangerous</a:t>
            </a:r>
            <a:r>
              <a:rPr lang="en-US" sz="2800" dirty="0"/>
              <a:t>!</a:t>
            </a:r>
          </a:p>
          <a:p>
            <a:pPr marL="0" indent="0">
              <a:buNone/>
            </a:pPr>
            <a:r>
              <a:rPr lang="en-US" sz="2800" dirty="0"/>
              <a:t>	If you use singletons, make them immutable.</a:t>
            </a:r>
          </a:p>
          <a:p>
            <a:pPr marL="0" indent="0">
              <a:buNone/>
            </a:pPr>
            <a:r>
              <a:rPr lang="en-US" sz="2800" dirty="0"/>
              <a:t>		Otherwise, they induce global state</a:t>
            </a:r>
          </a:p>
          <a:p>
            <a:pPr marL="0" indent="0">
              <a:buNone/>
            </a:pPr>
            <a:r>
              <a:rPr lang="en-US" sz="2800" dirty="0"/>
              <a:t>			and thus the weirdest bugs you will ever see.</a:t>
            </a:r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i="1" dirty="0">
                <a:solidFill>
                  <a:schemeClr val="tx1">
                    <a:lumMod val="65000"/>
                  </a:schemeClr>
                </a:solidFill>
              </a:rPr>
              <a:t>(you’ve been warned)</a:t>
            </a:r>
          </a:p>
        </p:txBody>
      </p:sp>
    </p:spTree>
    <p:extLst>
      <p:ext uri="{BB962C8B-B14F-4D97-AF65-F5344CB8AC3E}">
        <p14:creationId xmlns:p14="http://schemas.microsoft.com/office/powerpoint/2010/main" val="324964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1E99-FCA2-FC44-8B66-6CA58B0B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</a:t>
            </a:r>
            <a:br>
              <a:rPr lang="en-US" dirty="0"/>
            </a:br>
            <a:r>
              <a:rPr lang="en-US" dirty="0"/>
              <a:t>and Contrast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26E8-FB4E-6C47-9EA1-9ECD327B2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section</a:t>
            </a:r>
          </a:p>
        </p:txBody>
      </p:sp>
    </p:spTree>
    <p:extLst>
      <p:ext uri="{BB962C8B-B14F-4D97-AF65-F5344CB8AC3E}">
        <p14:creationId xmlns:p14="http://schemas.microsoft.com/office/powerpoint/2010/main" val="177991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503" y="193432"/>
            <a:ext cx="9601200" cy="6707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Metaclasses</a:t>
            </a:r>
            <a:r>
              <a:rPr lang="en-US" dirty="0"/>
              <a:t> vs </a:t>
            </a:r>
            <a:r>
              <a:rPr lang="en-US" dirty="0" err="1"/>
              <a:t>Superclasses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BD87-20F6-D64A-8B4D-73496D7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444" y="864159"/>
            <a:ext cx="9857433" cy="5777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Both allow one class to control others</a:t>
            </a:r>
          </a:p>
          <a:p>
            <a:pPr lvl="1"/>
            <a:r>
              <a:rPr lang="en-US" dirty="0"/>
              <a:t>both can interrupt normal 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 err="1"/>
              <a:t>metaclass</a:t>
            </a:r>
            <a:r>
              <a:rPr lang="en-US" dirty="0"/>
              <a:t> through __call__, superclass through </a:t>
            </a:r>
            <a:r>
              <a:rPr lang="en-US" dirty="0" err="1"/>
              <a:t>inheritted</a:t>
            </a:r>
            <a:r>
              <a:rPr lang="en-US" dirty="0"/>
              <a:t> __new__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can be </a:t>
            </a:r>
            <a:r>
              <a:rPr lang="en-US" dirty="0" err="1"/>
              <a:t>overriden</a:t>
            </a:r>
            <a:r>
              <a:rPr lang="en-US" dirty="0"/>
              <a:t>, </a:t>
            </a:r>
            <a:r>
              <a:rPr lang="en-US" dirty="0" err="1"/>
              <a:t>Metaclasses</a:t>
            </a:r>
            <a:r>
              <a:rPr lang="en-US" dirty="0"/>
              <a:t> persist despite inheritance</a:t>
            </a:r>
          </a:p>
          <a:p>
            <a:pPr lvl="2"/>
            <a:r>
              <a:rPr lang="en-US" dirty="0"/>
              <a:t>by overriding the inherited methods</a:t>
            </a:r>
          </a:p>
          <a:p>
            <a:pPr lvl="2"/>
            <a:r>
              <a:rPr lang="en-US" dirty="0"/>
              <a:t>can lead to unexpected behavior</a:t>
            </a:r>
          </a:p>
          <a:p>
            <a:pPr lvl="1"/>
            <a:r>
              <a:rPr lang="en-US" dirty="0" err="1"/>
              <a:t>Metaclasses</a:t>
            </a:r>
            <a:r>
              <a:rPr lang="en-US" dirty="0"/>
              <a:t> can dynamically add class attributes</a:t>
            </a:r>
          </a:p>
          <a:p>
            <a:pPr lvl="2"/>
            <a:r>
              <a:rPr lang="en-US" dirty="0"/>
              <a:t>Treat classes like regular objects</a:t>
            </a:r>
          </a:p>
          <a:p>
            <a:pPr lvl="2"/>
            <a:r>
              <a:rPr lang="en-US" dirty="0"/>
              <a:t>can easily write class methods as instance methods of the </a:t>
            </a:r>
            <a:r>
              <a:rPr lang="en-US" dirty="0" err="1"/>
              <a:t>metaclass</a:t>
            </a:r>
            <a:endParaRPr lang="en-US" dirty="0"/>
          </a:p>
          <a:p>
            <a:pPr lvl="3"/>
            <a:r>
              <a:rPr lang="en-US" dirty="0"/>
              <a:t>like the registrar example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 err="1"/>
              <a:t>Superclasses</a:t>
            </a:r>
            <a:r>
              <a:rPr lang="en-US" dirty="0"/>
              <a:t> are like your parents,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Metaclass</a:t>
            </a:r>
            <a:r>
              <a:rPr lang="en-US" dirty="0"/>
              <a:t> is the genetic code that makes you human</a:t>
            </a:r>
          </a:p>
          <a:p>
            <a:pPr lvl="1"/>
            <a:r>
              <a:rPr lang="en-US" dirty="0"/>
              <a:t>by customizing the </a:t>
            </a:r>
            <a:r>
              <a:rPr lang="en-US" dirty="0" err="1"/>
              <a:t>metaclass</a:t>
            </a:r>
            <a:r>
              <a:rPr lang="en-US" dirty="0"/>
              <a:t>, you can change species</a:t>
            </a:r>
          </a:p>
        </p:txBody>
      </p:sp>
    </p:spTree>
    <p:extLst>
      <p:ext uri="{BB962C8B-B14F-4D97-AF65-F5344CB8AC3E}">
        <p14:creationId xmlns:p14="http://schemas.microsoft.com/office/powerpoint/2010/main" val="3045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163E88-42B6-4A4D-923A-342EB779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1485900"/>
          </a:xfrm>
        </p:spPr>
        <p:txBody>
          <a:bodyPr/>
          <a:lstStyle/>
          <a:p>
            <a:r>
              <a:rPr lang="en-US" dirty="0" err="1"/>
              <a:t>Metaclasses</a:t>
            </a:r>
            <a:r>
              <a:rPr lang="en-US" dirty="0"/>
              <a:t> vs Decorators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55267-7C7C-C54D-8B1A-240C6A25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6284"/>
            <a:ext cx="9601200" cy="4762919"/>
          </a:xfrm>
        </p:spPr>
        <p:txBody>
          <a:bodyPr>
            <a:normAutofit/>
          </a:bodyPr>
          <a:lstStyle/>
          <a:p>
            <a:r>
              <a:rPr lang="en-US" dirty="0"/>
              <a:t>Similarities:</a:t>
            </a:r>
          </a:p>
          <a:p>
            <a:pPr lvl="1"/>
            <a:r>
              <a:rPr lang="en-US" dirty="0"/>
              <a:t>Can change every aspect of a classes behavior</a:t>
            </a:r>
          </a:p>
          <a:p>
            <a:pPr lvl="2"/>
            <a:r>
              <a:rPr lang="en-US" dirty="0"/>
              <a:t>object </a:t>
            </a:r>
            <a:r>
              <a:rPr lang="en-US" dirty="0" err="1"/>
              <a:t>instanciation</a:t>
            </a:r>
            <a:endParaRPr lang="en-US" dirty="0"/>
          </a:p>
          <a:p>
            <a:pPr lvl="2"/>
            <a:r>
              <a:rPr lang="en-US" dirty="0"/>
              <a:t>class methods and registration</a:t>
            </a:r>
          </a:p>
          <a:p>
            <a:pPr lvl="2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Decorators don’t benefit from inheritance</a:t>
            </a:r>
          </a:p>
          <a:p>
            <a:pPr lvl="2"/>
            <a:r>
              <a:rPr lang="en-US" dirty="0"/>
              <a:t>Cant be inherited themselves</a:t>
            </a:r>
          </a:p>
          <a:p>
            <a:pPr lvl="2"/>
            <a:r>
              <a:rPr lang="en-US" dirty="0"/>
              <a:t>Decorated classes don’t pass decoration on to children</a:t>
            </a:r>
          </a:p>
          <a:p>
            <a:r>
              <a:rPr lang="en-US" dirty="0"/>
              <a:t>Analogy:</a:t>
            </a:r>
          </a:p>
          <a:p>
            <a:pPr lvl="1"/>
            <a:r>
              <a:rPr lang="en-US" dirty="0"/>
              <a:t>Decorators are like making one-time mutations to your genetic code</a:t>
            </a:r>
          </a:p>
          <a:p>
            <a:pPr lvl="1"/>
            <a:r>
              <a:rPr lang="en-US" dirty="0"/>
              <a:t>Changing the </a:t>
            </a:r>
            <a:r>
              <a:rPr lang="en-US" dirty="0" err="1"/>
              <a:t>Metaclass</a:t>
            </a:r>
            <a:r>
              <a:rPr lang="en-US" dirty="0"/>
              <a:t> is mutating the genes of an entire bloodline</a:t>
            </a:r>
          </a:p>
        </p:txBody>
      </p:sp>
    </p:spTree>
    <p:extLst>
      <p:ext uri="{BB962C8B-B14F-4D97-AF65-F5344CB8AC3E}">
        <p14:creationId xmlns:p14="http://schemas.microsoft.com/office/powerpoint/2010/main" val="298619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4F6-48B9-CD4B-96B6-F7C2D83B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3720"/>
            <a:ext cx="9601200" cy="7812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EBDB-ACD6-0448-A188-FE0D4F54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80" y="1034979"/>
            <a:ext cx="9023420" cy="5285434"/>
          </a:xfrm>
        </p:spPr>
        <p:txBody>
          <a:bodyPr>
            <a:normAutofit/>
          </a:bodyPr>
          <a:lstStyle/>
          <a:p>
            <a:r>
              <a:rPr lang="en-US" dirty="0"/>
              <a:t>I hope this blew your mind</a:t>
            </a:r>
          </a:p>
          <a:p>
            <a:pPr lvl="1"/>
            <a:r>
              <a:rPr lang="en-US" dirty="0"/>
              <a:t>because it’s mind-blowing</a:t>
            </a:r>
          </a:p>
          <a:p>
            <a:r>
              <a:rPr lang="en-US" dirty="0"/>
              <a:t>This is the last topic in the first “unit.”</a:t>
            </a:r>
          </a:p>
          <a:p>
            <a:pPr lvl="1"/>
            <a:r>
              <a:rPr lang="en-US" dirty="0"/>
              <a:t>We’ve </a:t>
            </a:r>
            <a:r>
              <a:rPr lang="en-US" dirty="0" err="1"/>
              <a:t>coverred</a:t>
            </a:r>
            <a:r>
              <a:rPr lang="en-US" dirty="0"/>
              <a:t> all sorts of Object Oriented Metaprogramming</a:t>
            </a:r>
          </a:p>
          <a:p>
            <a:pPr lvl="2"/>
            <a:r>
              <a:rPr lang="en-US" dirty="0" err="1"/>
              <a:t>Dependancy</a:t>
            </a:r>
            <a:r>
              <a:rPr lang="en-US" dirty="0"/>
              <a:t> Injection</a:t>
            </a:r>
          </a:p>
          <a:p>
            <a:pPr lvl="3"/>
            <a:r>
              <a:rPr lang="en-US" dirty="0"/>
              <a:t>Multiple Inheritance</a:t>
            </a:r>
          </a:p>
          <a:p>
            <a:pPr lvl="2"/>
            <a:r>
              <a:rPr lang="en-US" dirty="0"/>
              <a:t>Closures</a:t>
            </a:r>
          </a:p>
          <a:p>
            <a:pPr lvl="3"/>
            <a:r>
              <a:rPr lang="en-US" dirty="0"/>
              <a:t>Functional Programming</a:t>
            </a:r>
          </a:p>
          <a:p>
            <a:pPr lvl="2"/>
            <a:r>
              <a:rPr lang="en-US" dirty="0"/>
              <a:t>Decorators</a:t>
            </a:r>
          </a:p>
          <a:p>
            <a:pPr lvl="3"/>
            <a:r>
              <a:rPr lang="en-US" dirty="0"/>
              <a:t>Aspect Oriented Programming </a:t>
            </a:r>
          </a:p>
          <a:p>
            <a:pPr lvl="2"/>
            <a:r>
              <a:rPr lang="en-US" dirty="0" err="1"/>
              <a:t>Metaclasses</a:t>
            </a:r>
            <a:endParaRPr lang="en-US" dirty="0"/>
          </a:p>
          <a:p>
            <a:pPr lvl="3"/>
            <a:r>
              <a:rPr lang="en-US" dirty="0"/>
              <a:t>Object Oriented Object Oriented Programming</a:t>
            </a:r>
          </a:p>
          <a:p>
            <a:r>
              <a:rPr lang="en-US" dirty="0"/>
              <a:t>Next we’ll be talking about Reflection!</a:t>
            </a:r>
          </a:p>
          <a:p>
            <a:pPr lvl="1"/>
            <a:r>
              <a:rPr lang="en-US" dirty="0"/>
              <a:t>Get hype!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5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CBC7-DFE7-004F-9567-346BDC60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6094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08166"/>
            <a:ext cx="9601200" cy="4395203"/>
          </a:xfrm>
        </p:spPr>
        <p:txBody>
          <a:bodyPr>
            <a:normAutofit/>
          </a:bodyPr>
          <a:lstStyle/>
          <a:p>
            <a:r>
              <a:rPr lang="en-US" dirty="0"/>
              <a:t>The Type Function</a:t>
            </a:r>
          </a:p>
          <a:p>
            <a:pPr lvl="1"/>
            <a:r>
              <a:rPr lang="en-US" dirty="0"/>
              <a:t>Dynamic Class Creation</a:t>
            </a:r>
          </a:p>
          <a:p>
            <a:pPr lvl="1"/>
            <a:r>
              <a:rPr lang="en-US" dirty="0"/>
              <a:t>function?</a:t>
            </a:r>
          </a:p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  <a:p>
            <a:r>
              <a:rPr lang="en-US" dirty="0"/>
              <a:t>Singletons</a:t>
            </a:r>
          </a:p>
          <a:p>
            <a:r>
              <a:rPr lang="en-US" dirty="0"/>
              <a:t>Registering</a:t>
            </a:r>
          </a:p>
          <a:p>
            <a:r>
              <a:rPr lang="en-US" dirty="0"/>
              <a:t>Compare and Contrast 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Superclasses</a:t>
            </a:r>
            <a:endParaRPr lang="en-US" dirty="0"/>
          </a:p>
          <a:p>
            <a:pPr lvl="1"/>
            <a:r>
              <a:rPr lang="en-US" dirty="0"/>
              <a:t>with Decorators</a:t>
            </a:r>
          </a:p>
          <a:p>
            <a:r>
              <a:rPr lang="en-US" dirty="0"/>
              <a:t>Group Coding</a:t>
            </a:r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EE624F-14F1-704A-AD42-25B330B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08" y="380737"/>
            <a:ext cx="4596867" cy="934339"/>
          </a:xfrm>
        </p:spPr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D13DB5-0D2D-1A4B-8BEA-C9AB7AA9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906" y="1805049"/>
            <a:ext cx="4572000" cy="4322619"/>
          </a:xfrm>
        </p:spPr>
        <p:txBody>
          <a:bodyPr>
            <a:normAutofit/>
          </a:bodyPr>
          <a:lstStyle/>
          <a:p>
            <a:r>
              <a:rPr lang="en-US" dirty="0"/>
              <a:t>Most think of </a:t>
            </a:r>
            <a:r>
              <a:rPr lang="en-US" dirty="0" err="1"/>
              <a:t>isinstance</a:t>
            </a:r>
            <a:r>
              <a:rPr lang="en-US" dirty="0"/>
              <a:t>() as a bridge between distinct levels: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58267E-420E-0F40-AB57-03FD9857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7906" y="2302605"/>
            <a:ext cx="3614140" cy="4196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E80E1-31F6-004D-B26A-99B048EAF3E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7806" y="380737"/>
            <a:ext cx="4020479" cy="32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1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D71-AD0E-7D49-B779-AC1DFEDD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80F0-0C2D-7E41-84A3-AFAADC96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0C914-37A7-AB45-9F07-7EB42035E63D}"/>
              </a:ext>
            </a:extLst>
          </p:cNvPr>
          <p:cNvSpPr txBox="1">
            <a:spLocks/>
          </p:cNvSpPr>
          <p:nvPr/>
        </p:nvSpPr>
        <p:spPr>
          <a:xfrm>
            <a:off x="3278926" y="312263"/>
            <a:ext cx="5786548" cy="6199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mro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(&lt;class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&lt;class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'object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26198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29" y="442731"/>
            <a:ext cx="4596867" cy="934339"/>
          </a:xfrm>
        </p:spPr>
        <p:txBody>
          <a:bodyPr/>
          <a:lstStyle/>
          <a:p>
            <a:r>
              <a:rPr lang="en-US" dirty="0"/>
              <a:t>The Type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946231" y="1377070"/>
            <a:ext cx="5018838" cy="50124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person(object):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   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= person('max', 21)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'max'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type(a)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E1348D-5ED0-3F4C-A601-501D7EBF70B1}"/>
              </a:ext>
            </a:extLst>
          </p:cNvPr>
          <p:cNvSpPr txBox="1">
            <a:spLocks/>
          </p:cNvSpPr>
          <p:nvPr/>
        </p:nvSpPr>
        <p:spPr>
          <a:xfrm>
            <a:off x="5965069" y="442731"/>
            <a:ext cx="5132158" cy="5946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self.age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age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return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(object,),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__,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talk':talk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19)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b.talk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leah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type(b)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'__main__.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alt_person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ECCC6-FFB6-F544-A390-80337B7C1DB7}"/>
              </a:ext>
            </a:extLst>
          </p:cNvPr>
          <p:cNvSpPr txBox="1">
            <a:spLocks/>
          </p:cNvSpPr>
          <p:nvPr/>
        </p:nvSpPr>
        <p:spPr>
          <a:xfrm>
            <a:off x="880636" y="1753243"/>
            <a:ext cx="6186591" cy="422910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Person(object):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' ' +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endParaRPr lang="en-US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print("I'm",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classmethod</a:t>
            </a:r>
            <a:endParaRPr lang="en-US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make_family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last_name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(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,),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    {'__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 </a:t>
            </a:r>
            <a:r>
              <a:rPr lang="en-US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C61E67-FF07-8A40-B1D0-ABCA6AD6AEE4}"/>
              </a:ext>
            </a:extLst>
          </p:cNvPr>
          <p:cNvSpPr txBox="1">
            <a:spLocks/>
          </p:cNvSpPr>
          <p:nvPr/>
        </p:nvSpPr>
        <p:spPr>
          <a:xfrm>
            <a:off x="7239778" y="418454"/>
            <a:ext cx="4224852" cy="6044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Person(‘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Steve’,’Jobs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Steve Jobs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fam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Person.make_family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(‘Patek’)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me = fam(‘Max’)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I’m Max Patek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type(me)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main__.Patek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(me, Person)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steve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fam)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BFB9-E471-3641-9748-144B8A46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376" y="508463"/>
            <a:ext cx="4224851" cy="801356"/>
          </a:xfrm>
        </p:spPr>
        <p:txBody>
          <a:bodyPr>
            <a:normAutofit/>
          </a:bodyPr>
          <a:lstStyle/>
          <a:p>
            <a:r>
              <a:rPr lang="en-US" dirty="0"/>
              <a:t>Dynamic Classes</a:t>
            </a:r>
          </a:p>
        </p:txBody>
      </p:sp>
    </p:spTree>
    <p:extLst>
      <p:ext uri="{BB962C8B-B14F-4D97-AF65-F5344CB8AC3E}">
        <p14:creationId xmlns:p14="http://schemas.microsoft.com/office/powerpoint/2010/main" val="3100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359" y="2197285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I’ve been lying…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type()</a:t>
            </a:r>
            <a:r>
              <a:rPr lang="en-US" dirty="0">
                <a:solidFill>
                  <a:schemeClr val="accent6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/>
              <a:t>is not a function.</a:t>
            </a:r>
          </a:p>
          <a:p>
            <a:pPr marL="0" indent="0">
              <a:buNone/>
            </a:pPr>
            <a:r>
              <a:rPr lang="en-US" dirty="0"/>
              <a:t>		It is a </a:t>
            </a:r>
            <a:r>
              <a:rPr lang="en-US" dirty="0">
                <a:solidFill>
                  <a:srgbClr val="FFF700"/>
                </a:solidFill>
              </a:rPr>
              <a:t>class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1472EE-089D-1648-B632-D157073D0AAB}"/>
              </a:ext>
            </a:extLst>
          </p:cNvPr>
          <p:cNvSpPr txBox="1">
            <a:spLocks/>
          </p:cNvSpPr>
          <p:nvPr/>
        </p:nvSpPr>
        <p:spPr>
          <a:xfrm>
            <a:off x="5887198" y="732695"/>
            <a:ext cx="5786548" cy="4266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type(42)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type(type(type(type(</a:t>
            </a:r>
            <a:r>
              <a:rPr lang="en-US" sz="1800" dirty="0">
                <a:solidFill>
                  <a:srgbClr val="03D3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  <a:r>
              <a:rPr lang="en-US" sz="1800" dirty="0">
                <a:solidFill>
                  <a:srgbClr val="0331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type(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&lt;class ‘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’&gt;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isinstance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E564-3B01-9F44-9662-C35E0FA0B7E0}"/>
              </a:ext>
            </a:extLst>
          </p:cNvPr>
          <p:cNvSpPr txBox="1"/>
          <p:nvPr/>
        </p:nvSpPr>
        <p:spPr>
          <a:xfrm>
            <a:off x="7730462" y="5355066"/>
            <a:ext cx="210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Another Fixed Point</a:t>
            </a:r>
          </a:p>
        </p:txBody>
      </p:sp>
    </p:spTree>
    <p:extLst>
      <p:ext uri="{BB962C8B-B14F-4D97-AF65-F5344CB8AC3E}">
        <p14:creationId xmlns:p14="http://schemas.microsoft.com/office/powerpoint/2010/main" val="29665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A20-4709-444B-AD6C-8421309AF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162" y="2292288"/>
            <a:ext cx="5455404" cy="193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wait,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dirty="0"/>
              <a:t> is a class,</a:t>
            </a:r>
          </a:p>
          <a:p>
            <a:pPr marL="0" indent="0">
              <a:buNone/>
            </a:pPr>
            <a:r>
              <a:rPr lang="en-US" dirty="0"/>
              <a:t>		can you subclass it?</a:t>
            </a:r>
          </a:p>
        </p:txBody>
      </p:sp>
    </p:spTree>
    <p:extLst>
      <p:ext uri="{BB962C8B-B14F-4D97-AF65-F5344CB8AC3E}">
        <p14:creationId xmlns:p14="http://schemas.microsoft.com/office/powerpoint/2010/main" val="18614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EC97-77C4-E54F-82DC-0671B241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Metaclass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4D06E28-52F7-BC45-AE36-64EA0FB7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/>
          <a:p>
            <a:r>
              <a:rPr lang="en-US" dirty="0"/>
              <a:t>or two</a:t>
            </a:r>
          </a:p>
        </p:txBody>
      </p:sp>
    </p:spTree>
    <p:extLst>
      <p:ext uri="{BB962C8B-B14F-4D97-AF65-F5344CB8AC3E}">
        <p14:creationId xmlns:p14="http://schemas.microsoft.com/office/powerpoint/2010/main" val="31321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DF7483-3583-5643-923D-5D824DA4DE9F}"/>
              </a:ext>
            </a:extLst>
          </p:cNvPr>
          <p:cNvSpPr txBox="1">
            <a:spLocks/>
          </p:cNvSpPr>
          <p:nvPr/>
        </p:nvSpPr>
        <p:spPr>
          <a:xfrm>
            <a:off x="308759" y="3503221"/>
            <a:ext cx="11602192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(object,),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 called on (&lt;class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(&lt;class 'object'&gt;,),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#the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400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Typstra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('Max Patek')</a:t>
            </a:r>
          </a:p>
          <a:p>
            <a:pPr marL="0" indent="0">
              <a:buNone/>
            </a:pP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 called on (&lt;class '__main__.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'&gt;, 'Max Patek')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mp.talk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I'm Max Patek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840187" y="261256"/>
            <a:ext cx="4191990" cy="3883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terminal$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python3 -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metaclass.py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decorating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.__new__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def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   print("I'm",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{'__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__':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           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'talk’  :talk}</a:t>
            </a: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A7DB2-662B-AB44-B984-B5B7CE09038A}"/>
              </a:ext>
            </a:extLst>
          </p:cNvPr>
          <p:cNvSpPr txBox="1"/>
          <p:nvPr/>
        </p:nvSpPr>
        <p:spPr>
          <a:xfrm>
            <a:off x="1228362" y="-45720"/>
            <a:ext cx="17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metaclass.py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935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8E6467-55B8-7B46-A137-3488054A736F}"/>
              </a:ext>
            </a:extLst>
          </p:cNvPr>
          <p:cNvSpPr txBox="1">
            <a:spLocks/>
          </p:cNvSpPr>
          <p:nvPr/>
        </p:nvSpPr>
        <p:spPr>
          <a:xfrm>
            <a:off x="911437" y="261257"/>
            <a:ext cx="5928750" cy="3241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debug_decorator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debug_class</a:t>
            </a:r>
            <a:endParaRPr lang="en-US" sz="1400" dirty="0">
              <a:solidFill>
                <a:srgbClr val="F2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__new__(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.__new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name, bases,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__call__(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.__call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**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kwargs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045FC3-7575-3F4E-9915-3918848B41DB}"/>
              </a:ext>
            </a:extLst>
          </p:cNvPr>
          <p:cNvSpPr txBox="1">
            <a:spLocks/>
          </p:cNvSpPr>
          <p:nvPr/>
        </p:nvSpPr>
        <p:spPr>
          <a:xfrm>
            <a:off x="6436426" y="2766950"/>
            <a:ext cx="4975761" cy="36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FFF7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&gt;&gt;&gt;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MetaPerson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__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__(self, name):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name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dirty="0">
                <a:solidFill>
                  <a:srgbClr val="F2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talk(self):</a:t>
            </a: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print(“I’m”, </a:t>
            </a:r>
            <a:r>
              <a:rPr lang="en-US" sz="1400" dirty="0" err="1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self.name</a:t>
            </a:r>
            <a:r>
              <a:rPr lang="en-US" sz="1400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solidFill>
                <a:schemeClr val="accent6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9DDC3A-0588-A849-815C-DEA55883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187" y="544088"/>
            <a:ext cx="4572000" cy="15340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latin typeface="+mn-lt"/>
                <a:ea typeface="Menlo" panose="020B0609030804020204" pitchFamily="49" charset="0"/>
                <a:cs typeface="Menlo" panose="020B0609030804020204" pitchFamily="49" charset="0"/>
              </a:rPr>
              <a:t> keyword argument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EEDE2-3C44-6D41-8B59-DA377743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8" y="4025735"/>
            <a:ext cx="5052951" cy="2375064"/>
          </a:xfrm>
        </p:spPr>
        <p:txBody>
          <a:bodyPr>
            <a:normAutofit/>
          </a:bodyPr>
          <a:lstStyle/>
          <a:p>
            <a:r>
              <a:rPr lang="en-US" dirty="0"/>
              <a:t>If you don’t want to call your </a:t>
            </a:r>
            <a:r>
              <a:rPr lang="en-US" dirty="0" err="1"/>
              <a:t>metaclass</a:t>
            </a:r>
            <a:r>
              <a:rPr lang="en-US" dirty="0"/>
              <a:t> explicitly as a function</a:t>
            </a:r>
          </a:p>
          <a:p>
            <a:pPr lvl="1"/>
            <a:r>
              <a:rPr lang="en-US" dirty="0"/>
              <a:t>You can use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metaclass</a:t>
            </a: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ea typeface="Menlo" panose="020B0609030804020204" pitchFamily="49" charset="0"/>
                <a:cs typeface="Menlo" panose="020B0609030804020204" pitchFamily="49" charset="0"/>
              </a:rPr>
              <a:t>kwarg</a:t>
            </a:r>
            <a:endParaRPr lang="en-US" dirty="0"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18822</TotalTime>
  <Words>986</Words>
  <Application>Microsoft Macintosh PowerPoint</Application>
  <PresentationFormat>Widescreen</PresentationFormat>
  <Paragraphs>295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Franklin Gothic Book</vt:lpstr>
      <vt:lpstr>Menlo</vt:lpstr>
      <vt:lpstr>Crop</vt:lpstr>
      <vt:lpstr>MetaClasses</vt:lpstr>
      <vt:lpstr>Metaclasses</vt:lpstr>
      <vt:lpstr>The Type Function</vt:lpstr>
      <vt:lpstr>Dynamic Classes</vt:lpstr>
      <vt:lpstr>PowerPoint Presentation</vt:lpstr>
      <vt:lpstr>PowerPoint Presentation</vt:lpstr>
      <vt:lpstr>A Metaclass</vt:lpstr>
      <vt:lpstr>PowerPoint Presentation</vt:lpstr>
      <vt:lpstr>The metaclass keyword argument </vt:lpstr>
      <vt:lpstr>Registering</vt:lpstr>
      <vt:lpstr>PowerPoint Presentation</vt:lpstr>
      <vt:lpstr>Singletons</vt:lpstr>
      <vt:lpstr>PowerPoint Presentation</vt:lpstr>
      <vt:lpstr>PowerPoint Presentation</vt:lpstr>
      <vt:lpstr>Compare  and Contrast</vt:lpstr>
      <vt:lpstr>Metaclasses vs Superclasses</vt:lpstr>
      <vt:lpstr>Metaclasses vs Decorators</vt:lpstr>
      <vt:lpstr>Conclusion</vt:lpstr>
      <vt:lpstr>Appendix</vt:lpstr>
      <vt:lpstr>isinstance()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141</cp:revision>
  <dcterms:created xsi:type="dcterms:W3CDTF">2018-05-03T03:07:17Z</dcterms:created>
  <dcterms:modified xsi:type="dcterms:W3CDTF">2018-08-06T14:56:12Z</dcterms:modified>
</cp:coreProperties>
</file>